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omments/modernComment_128_E7C3BC34.xml" ContentType="application/vnd.ms-powerpoint.comment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5"/>
  </p:notesMasterIdLst>
  <p:handoutMasterIdLst>
    <p:handoutMasterId r:id="rId56"/>
  </p:handoutMasterIdLst>
  <p:sldIdLst>
    <p:sldId id="256" r:id="rId5"/>
    <p:sldId id="259" r:id="rId6"/>
    <p:sldId id="269" r:id="rId7"/>
    <p:sldId id="389" r:id="rId8"/>
    <p:sldId id="270" r:id="rId9"/>
    <p:sldId id="309" r:id="rId10"/>
    <p:sldId id="271" r:id="rId11"/>
    <p:sldId id="310" r:id="rId12"/>
    <p:sldId id="273" r:id="rId13"/>
    <p:sldId id="311" r:id="rId14"/>
    <p:sldId id="276" r:id="rId15"/>
    <p:sldId id="312" r:id="rId16"/>
    <p:sldId id="275" r:id="rId17"/>
    <p:sldId id="313" r:id="rId18"/>
    <p:sldId id="377" r:id="rId19"/>
    <p:sldId id="279" r:id="rId20"/>
    <p:sldId id="280" r:id="rId21"/>
    <p:sldId id="281" r:id="rId22"/>
    <p:sldId id="378" r:id="rId23"/>
    <p:sldId id="282" r:id="rId24"/>
    <p:sldId id="283" r:id="rId25"/>
    <p:sldId id="284" r:id="rId26"/>
    <p:sldId id="314" r:id="rId27"/>
    <p:sldId id="285" r:id="rId28"/>
    <p:sldId id="304" r:id="rId29"/>
    <p:sldId id="305" r:id="rId30"/>
    <p:sldId id="286" r:id="rId31"/>
    <p:sldId id="379" r:id="rId32"/>
    <p:sldId id="289" r:id="rId33"/>
    <p:sldId id="288" r:id="rId34"/>
    <p:sldId id="292" r:id="rId35"/>
    <p:sldId id="390" r:id="rId36"/>
    <p:sldId id="381" r:id="rId37"/>
    <p:sldId id="382" r:id="rId38"/>
    <p:sldId id="295" r:id="rId39"/>
    <p:sldId id="296" r:id="rId40"/>
    <p:sldId id="297" r:id="rId41"/>
    <p:sldId id="298" r:id="rId42"/>
    <p:sldId id="383" r:id="rId43"/>
    <p:sldId id="384" r:id="rId44"/>
    <p:sldId id="385" r:id="rId45"/>
    <p:sldId id="386" r:id="rId46"/>
    <p:sldId id="258" r:id="rId47"/>
    <p:sldId id="387" r:id="rId48"/>
    <p:sldId id="307" r:id="rId49"/>
    <p:sldId id="388" r:id="rId50"/>
    <p:sldId id="262" r:id="rId51"/>
    <p:sldId id="263" r:id="rId52"/>
    <p:sldId id="302" r:id="rId53"/>
    <p:sldId id="265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CCC910-908B-357D-D8C0-2B2A07C52A93}" name="Cerullo, Crystal D." initials="CC" userId="S::ccelani_5881@ric.edu::5b1433c0-4716-464a-bec8-b7ba88af83e9" providerId="AD"/>
  <p188:author id="{E6155B6C-98B2-6117-B299-C1F204FF4878}" name="Ferrara, Victoria E." initials="FV" userId="S::vferrara@ric.edu::9664c910-6cb6-48b0-b187-86c2d38d85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9FD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omments/modernComment_128_E7C3BC3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820B86-6936-49F0-87CB-378B47E39EF0}" authorId="{E6155B6C-98B2-6117-B299-C1F204FF4878}" status="resolved" created="2026-09-08T20:00:59.85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888364596" sldId="296"/>
      <ac:spMk id="12" creationId="{69E15E89-DC2E-CC07-1027-3EA53970CAC8}"/>
    </ac:deMkLst>
    <p188:txBody>
      <a:bodyPr/>
      <a:lstStyle/>
      <a:p>
        <a:r>
          <a:rPr lang="en-US"/>
          <a:t>are you missing the helping Choose employment direction?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9T19:16:24.855" authorId="{71CCC910-908B-357D-D8C0-2B2A07C52A93}"/>
          </p223:rxn>
        </p223:reaction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1FD11-6B48-4377-949F-489A75A3743D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B8C329-1068-452A-A22A-691B333C909D}">
      <dgm:prSet custT="1"/>
      <dgm:spPr>
        <a:xfrm>
          <a:off x="296693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>
            <a:lnSpc>
              <a:spcPct val="90000"/>
            </a:lnSpc>
            <a:buNone/>
          </a:pPr>
          <a:r>
            <a:rPr lang="en-US" sz="2800" b="1">
              <a:solidFill>
                <a:srgbClr val="1E196A"/>
              </a:solidFill>
              <a:latin typeface="Arial"/>
              <a:ea typeface="+mn-ea"/>
              <a:cs typeface="+mn-cs"/>
            </a:rPr>
            <a:t>Supported employment</a:t>
          </a:r>
        </a:p>
      </dgm:t>
    </dgm:pt>
    <dgm:pt modelId="{EFC707FE-FD92-4FC5-9D00-546A94BED9C1}" type="parTrans" cxnId="{060D24C5-EE22-4184-A34E-B2AA9BD27FE9}">
      <dgm:prSet/>
      <dgm:spPr/>
      <dgm:t>
        <a:bodyPr/>
        <a:lstStyle/>
        <a:p>
          <a:endParaRPr lang="en-US"/>
        </a:p>
      </dgm:t>
    </dgm:pt>
    <dgm:pt modelId="{ED6CD758-6061-4BCD-8D05-A9F10E6A80C4}" type="sibTrans" cxnId="{060D24C5-EE22-4184-A34E-B2AA9BD27FE9}">
      <dgm:prSet/>
      <dgm:spPr/>
      <dgm:t>
        <a:bodyPr/>
        <a:lstStyle/>
        <a:p>
          <a:endParaRPr lang="en-US"/>
        </a:p>
      </dgm:t>
    </dgm:pt>
    <dgm:pt modelId="{E204A22E-5E1E-4807-8296-EAC8E666EEF9}">
      <dgm:prSet custT="1"/>
      <dgm:spPr>
        <a:xfrm>
          <a:off x="3560317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lnSpc>
              <a:spcPct val="90000"/>
            </a:lnSpc>
            <a:buNone/>
          </a:pPr>
          <a:r>
            <a:rPr lang="en-US" sz="2800" b="1">
              <a:solidFill>
                <a:srgbClr val="1E196A"/>
              </a:solidFill>
              <a:latin typeface="Arial"/>
              <a:ea typeface="+mn-ea"/>
              <a:cs typeface="+mn-cs"/>
            </a:rPr>
            <a:t>Self-employment</a:t>
          </a:r>
        </a:p>
      </dgm:t>
    </dgm:pt>
    <dgm:pt modelId="{0E651D65-288A-47C7-B706-B13D6D7F0FCA}" type="parTrans" cxnId="{B35258BF-6E54-499E-9821-A1739DEDBC75}">
      <dgm:prSet/>
      <dgm:spPr/>
      <dgm:t>
        <a:bodyPr/>
        <a:lstStyle/>
        <a:p>
          <a:endParaRPr lang="en-US"/>
        </a:p>
      </dgm:t>
    </dgm:pt>
    <dgm:pt modelId="{579D8F95-972A-4C7E-B3A7-767341CDD066}" type="sibTrans" cxnId="{B35258BF-6E54-499E-9821-A1739DEDBC75}">
      <dgm:prSet/>
      <dgm:spPr/>
      <dgm:t>
        <a:bodyPr/>
        <a:lstStyle/>
        <a:p>
          <a:endParaRPr lang="en-US"/>
        </a:p>
      </dgm:t>
    </dgm:pt>
    <dgm:pt modelId="{3FEBEA09-570A-49B1-8F5F-3381A506A6AD}">
      <dgm:prSet custT="1"/>
      <dgm:spPr>
        <a:xfrm>
          <a:off x="6823941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>
            <a:lnSpc>
              <a:spcPct val="90000"/>
            </a:lnSpc>
            <a:buNone/>
          </a:pPr>
          <a:r>
            <a:rPr lang="en-US" sz="2800" b="1">
              <a:solidFill>
                <a:srgbClr val="1E196A"/>
              </a:solidFill>
              <a:latin typeface="Arial"/>
              <a:ea typeface="+mn-ea"/>
              <a:cs typeface="+mn-cs"/>
            </a:rPr>
            <a:t>Customized</a:t>
          </a:r>
        </a:p>
      </dgm:t>
    </dgm:pt>
    <dgm:pt modelId="{6DDC3345-B166-4515-9330-793A722A7E3D}" type="parTrans" cxnId="{744FA2EB-EB9B-4B6D-BD15-54E5FBCAB8F5}">
      <dgm:prSet/>
      <dgm:spPr/>
      <dgm:t>
        <a:bodyPr/>
        <a:lstStyle/>
        <a:p>
          <a:endParaRPr lang="en-US"/>
        </a:p>
      </dgm:t>
    </dgm:pt>
    <dgm:pt modelId="{368A6597-F3B3-49F2-9C7A-C0273A2B7468}" type="sibTrans" cxnId="{744FA2EB-EB9B-4B6D-BD15-54E5FBCAB8F5}">
      <dgm:prSet/>
      <dgm:spPr/>
      <dgm:t>
        <a:bodyPr/>
        <a:lstStyle/>
        <a:p>
          <a:endParaRPr lang="en-US"/>
        </a:p>
      </dgm:t>
    </dgm:pt>
    <dgm:pt modelId="{20AA6F9D-2D2F-46D2-9393-E76EBE089503}" type="pres">
      <dgm:prSet presAssocID="{E3A1FD11-6B48-4377-949F-489A75A3743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191EC62-0C5A-4893-8D33-045D523CCA16}" type="pres">
      <dgm:prSet presAssocID="{7FB8C329-1068-452A-A22A-691B333C909D}" presName="hierRoot1" presStyleCnt="0"/>
      <dgm:spPr/>
    </dgm:pt>
    <dgm:pt modelId="{3E18564B-CD6C-4EFA-9239-71F1C53329B7}" type="pres">
      <dgm:prSet presAssocID="{7FB8C329-1068-452A-A22A-691B333C909D}" presName="composite" presStyleCnt="0"/>
      <dgm:spPr/>
    </dgm:pt>
    <dgm:pt modelId="{04C36A46-9AB3-4A04-9587-31E7276A869F}" type="pres">
      <dgm:prSet presAssocID="{7FB8C329-1068-452A-A22A-691B333C909D}" presName="background" presStyleLbl="node0" presStyleIdx="0" presStyleCnt="3"/>
      <dgm:spPr>
        <a:xfrm>
          <a:off x="0" y="1040678"/>
          <a:ext cx="2670238" cy="1695601"/>
        </a:xfrm>
        <a:prstGeom prst="roundRect">
          <a:avLst>
            <a:gd name="adj" fmla="val 10000"/>
          </a:avLst>
        </a:prstGeom>
        <a:solidFill>
          <a:schemeClr val="accent6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gm:spPr>
    </dgm:pt>
    <dgm:pt modelId="{A0372B0F-68EC-4732-8805-6EADB6BEE6E8}" type="pres">
      <dgm:prSet presAssocID="{7FB8C329-1068-452A-A22A-691B333C909D}" presName="text" presStyleLbl="fgAcc0" presStyleIdx="0" presStyleCnt="3">
        <dgm:presLayoutVars>
          <dgm:chPref val="3"/>
        </dgm:presLayoutVars>
      </dgm:prSet>
      <dgm:spPr/>
    </dgm:pt>
    <dgm:pt modelId="{83AEF8B4-6B32-4D13-90A5-94BBE53357A2}" type="pres">
      <dgm:prSet presAssocID="{7FB8C329-1068-452A-A22A-691B333C909D}" presName="hierChild2" presStyleCnt="0"/>
      <dgm:spPr/>
    </dgm:pt>
    <dgm:pt modelId="{7EEBAAE3-6A0A-453D-A3AF-2B2446C6A0D7}" type="pres">
      <dgm:prSet presAssocID="{E204A22E-5E1E-4807-8296-EAC8E666EEF9}" presName="hierRoot1" presStyleCnt="0"/>
      <dgm:spPr/>
    </dgm:pt>
    <dgm:pt modelId="{0C9F665F-30F2-4265-8F47-0495A8D3E0AD}" type="pres">
      <dgm:prSet presAssocID="{E204A22E-5E1E-4807-8296-EAC8E666EEF9}" presName="composite" presStyleCnt="0"/>
      <dgm:spPr/>
    </dgm:pt>
    <dgm:pt modelId="{77E696CC-D191-4E11-82A6-C6CF3B5DA0EB}" type="pres">
      <dgm:prSet presAssocID="{E204A22E-5E1E-4807-8296-EAC8E666EEF9}" presName="background" presStyleLbl="node0" presStyleIdx="1" presStyleCnt="3"/>
      <dgm:spPr>
        <a:xfrm>
          <a:off x="3263624" y="1040678"/>
          <a:ext cx="2670238" cy="1695601"/>
        </a:xfrm>
        <a:prstGeom prst="roundRect">
          <a:avLst>
            <a:gd name="adj" fmla="val 10000"/>
          </a:avLst>
        </a:prstGeom>
        <a:solidFill>
          <a:schemeClr val="tx1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gm:spPr>
    </dgm:pt>
    <dgm:pt modelId="{09A19E3B-F4E3-48A7-971A-F2874AD39FBB}" type="pres">
      <dgm:prSet presAssocID="{E204A22E-5E1E-4807-8296-EAC8E666EEF9}" presName="text" presStyleLbl="fgAcc0" presStyleIdx="1" presStyleCnt="3">
        <dgm:presLayoutVars>
          <dgm:chPref val="3"/>
        </dgm:presLayoutVars>
      </dgm:prSet>
      <dgm:spPr/>
    </dgm:pt>
    <dgm:pt modelId="{CD449B71-0D0B-4F9E-A3BE-0A35C587D396}" type="pres">
      <dgm:prSet presAssocID="{E204A22E-5E1E-4807-8296-EAC8E666EEF9}" presName="hierChild2" presStyleCnt="0"/>
      <dgm:spPr/>
    </dgm:pt>
    <dgm:pt modelId="{4442B035-9004-4C2B-8337-9D890644A136}" type="pres">
      <dgm:prSet presAssocID="{3FEBEA09-570A-49B1-8F5F-3381A506A6AD}" presName="hierRoot1" presStyleCnt="0"/>
      <dgm:spPr/>
    </dgm:pt>
    <dgm:pt modelId="{FEB48BAD-1127-4053-8110-31463FFB7F31}" type="pres">
      <dgm:prSet presAssocID="{3FEBEA09-570A-49B1-8F5F-3381A506A6AD}" presName="composite" presStyleCnt="0"/>
      <dgm:spPr/>
    </dgm:pt>
    <dgm:pt modelId="{B48073E7-9634-49F4-AB08-84E33C416E52}" type="pres">
      <dgm:prSet presAssocID="{3FEBEA09-570A-49B1-8F5F-3381A506A6AD}" presName="background" presStyleLbl="node0" presStyleIdx="2" presStyleCnt="3"/>
      <dgm:spPr>
        <a:xfrm>
          <a:off x="6527248" y="1040678"/>
          <a:ext cx="2670238" cy="1695601"/>
        </a:xfrm>
        <a:prstGeom prst="roundRect">
          <a:avLst>
            <a:gd name="adj" fmla="val 10000"/>
          </a:avLst>
        </a:prstGeom>
        <a:solidFill>
          <a:schemeClr val="tx1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gm:spPr>
    </dgm:pt>
    <dgm:pt modelId="{9DAFD4E2-03DC-420B-9772-FE4C0DF0CF83}" type="pres">
      <dgm:prSet presAssocID="{3FEBEA09-570A-49B1-8F5F-3381A506A6AD}" presName="text" presStyleLbl="fgAcc0" presStyleIdx="2" presStyleCnt="3">
        <dgm:presLayoutVars>
          <dgm:chPref val="3"/>
        </dgm:presLayoutVars>
      </dgm:prSet>
      <dgm:spPr/>
    </dgm:pt>
    <dgm:pt modelId="{DA54555C-F622-4B3C-9F24-4B3792762C10}" type="pres">
      <dgm:prSet presAssocID="{3FEBEA09-570A-49B1-8F5F-3381A506A6AD}" presName="hierChild2" presStyleCnt="0"/>
      <dgm:spPr/>
    </dgm:pt>
  </dgm:ptLst>
  <dgm:cxnLst>
    <dgm:cxn modelId="{2ABBF30E-5814-4888-8272-719E75B3AF14}" type="presOf" srcId="{3FEBEA09-570A-49B1-8F5F-3381A506A6AD}" destId="{9DAFD4E2-03DC-420B-9772-FE4C0DF0CF83}" srcOrd="0" destOrd="0" presId="urn:microsoft.com/office/officeart/2005/8/layout/hierarchy1"/>
    <dgm:cxn modelId="{B391C461-8509-4F83-84D1-46B70D711847}" type="presOf" srcId="{E3A1FD11-6B48-4377-949F-489A75A3743D}" destId="{20AA6F9D-2D2F-46D2-9393-E76EBE089503}" srcOrd="0" destOrd="0" presId="urn:microsoft.com/office/officeart/2005/8/layout/hierarchy1"/>
    <dgm:cxn modelId="{56782344-BB87-48B1-90B2-F742903F909D}" type="presOf" srcId="{7FB8C329-1068-452A-A22A-691B333C909D}" destId="{A0372B0F-68EC-4732-8805-6EADB6BEE6E8}" srcOrd="0" destOrd="0" presId="urn:microsoft.com/office/officeart/2005/8/layout/hierarchy1"/>
    <dgm:cxn modelId="{B35258BF-6E54-499E-9821-A1739DEDBC75}" srcId="{E3A1FD11-6B48-4377-949F-489A75A3743D}" destId="{E204A22E-5E1E-4807-8296-EAC8E666EEF9}" srcOrd="1" destOrd="0" parTransId="{0E651D65-288A-47C7-B706-B13D6D7F0FCA}" sibTransId="{579D8F95-972A-4C7E-B3A7-767341CDD066}"/>
    <dgm:cxn modelId="{060D24C5-EE22-4184-A34E-B2AA9BD27FE9}" srcId="{E3A1FD11-6B48-4377-949F-489A75A3743D}" destId="{7FB8C329-1068-452A-A22A-691B333C909D}" srcOrd="0" destOrd="0" parTransId="{EFC707FE-FD92-4FC5-9D00-546A94BED9C1}" sibTransId="{ED6CD758-6061-4BCD-8D05-A9F10E6A80C4}"/>
    <dgm:cxn modelId="{2A7DE8DE-D75F-49A9-A89E-FC24B72F5B86}" type="presOf" srcId="{E204A22E-5E1E-4807-8296-EAC8E666EEF9}" destId="{09A19E3B-F4E3-48A7-971A-F2874AD39FBB}" srcOrd="0" destOrd="0" presId="urn:microsoft.com/office/officeart/2005/8/layout/hierarchy1"/>
    <dgm:cxn modelId="{744FA2EB-EB9B-4B6D-BD15-54E5FBCAB8F5}" srcId="{E3A1FD11-6B48-4377-949F-489A75A3743D}" destId="{3FEBEA09-570A-49B1-8F5F-3381A506A6AD}" srcOrd="2" destOrd="0" parTransId="{6DDC3345-B166-4515-9330-793A722A7E3D}" sibTransId="{368A6597-F3B3-49F2-9C7A-C0273A2B7468}"/>
    <dgm:cxn modelId="{1332B0C4-52BD-43C7-8B87-2A5CD7CEFAE8}" type="presParOf" srcId="{20AA6F9D-2D2F-46D2-9393-E76EBE089503}" destId="{9191EC62-0C5A-4893-8D33-045D523CCA16}" srcOrd="0" destOrd="0" presId="urn:microsoft.com/office/officeart/2005/8/layout/hierarchy1"/>
    <dgm:cxn modelId="{5E49B565-6559-4265-9A11-D3A518BDD61F}" type="presParOf" srcId="{9191EC62-0C5A-4893-8D33-045D523CCA16}" destId="{3E18564B-CD6C-4EFA-9239-71F1C53329B7}" srcOrd="0" destOrd="0" presId="urn:microsoft.com/office/officeart/2005/8/layout/hierarchy1"/>
    <dgm:cxn modelId="{0F94CE61-E94E-4487-AFE4-F540C09D6BE5}" type="presParOf" srcId="{3E18564B-CD6C-4EFA-9239-71F1C53329B7}" destId="{04C36A46-9AB3-4A04-9587-31E7276A869F}" srcOrd="0" destOrd="0" presId="urn:microsoft.com/office/officeart/2005/8/layout/hierarchy1"/>
    <dgm:cxn modelId="{89D1EC6C-0ADF-47E1-94D4-F832F88F3796}" type="presParOf" srcId="{3E18564B-CD6C-4EFA-9239-71F1C53329B7}" destId="{A0372B0F-68EC-4732-8805-6EADB6BEE6E8}" srcOrd="1" destOrd="0" presId="urn:microsoft.com/office/officeart/2005/8/layout/hierarchy1"/>
    <dgm:cxn modelId="{725F6C3E-D5C4-43FC-8EA7-05F8D3407F02}" type="presParOf" srcId="{9191EC62-0C5A-4893-8D33-045D523CCA16}" destId="{83AEF8B4-6B32-4D13-90A5-94BBE53357A2}" srcOrd="1" destOrd="0" presId="urn:microsoft.com/office/officeart/2005/8/layout/hierarchy1"/>
    <dgm:cxn modelId="{575A18C3-BF65-4BFC-B899-FB1AE666C96B}" type="presParOf" srcId="{20AA6F9D-2D2F-46D2-9393-E76EBE089503}" destId="{7EEBAAE3-6A0A-453D-A3AF-2B2446C6A0D7}" srcOrd="1" destOrd="0" presId="urn:microsoft.com/office/officeart/2005/8/layout/hierarchy1"/>
    <dgm:cxn modelId="{0A3675C7-0C61-4F45-85B2-DD4BD80A36C0}" type="presParOf" srcId="{7EEBAAE3-6A0A-453D-A3AF-2B2446C6A0D7}" destId="{0C9F665F-30F2-4265-8F47-0495A8D3E0AD}" srcOrd="0" destOrd="0" presId="urn:microsoft.com/office/officeart/2005/8/layout/hierarchy1"/>
    <dgm:cxn modelId="{89B2354C-A9D4-45CA-9E38-8F9C5AD0A496}" type="presParOf" srcId="{0C9F665F-30F2-4265-8F47-0495A8D3E0AD}" destId="{77E696CC-D191-4E11-82A6-C6CF3B5DA0EB}" srcOrd="0" destOrd="0" presId="urn:microsoft.com/office/officeart/2005/8/layout/hierarchy1"/>
    <dgm:cxn modelId="{A29711D9-14EC-4F89-8BE2-E7A5B6E78EAB}" type="presParOf" srcId="{0C9F665F-30F2-4265-8F47-0495A8D3E0AD}" destId="{09A19E3B-F4E3-48A7-971A-F2874AD39FBB}" srcOrd="1" destOrd="0" presId="urn:microsoft.com/office/officeart/2005/8/layout/hierarchy1"/>
    <dgm:cxn modelId="{E43FF58A-6DCA-4570-B1C6-9A964650B50B}" type="presParOf" srcId="{7EEBAAE3-6A0A-453D-A3AF-2B2446C6A0D7}" destId="{CD449B71-0D0B-4F9E-A3BE-0A35C587D396}" srcOrd="1" destOrd="0" presId="urn:microsoft.com/office/officeart/2005/8/layout/hierarchy1"/>
    <dgm:cxn modelId="{1E078178-EA26-4B3F-8745-6EEC08914E24}" type="presParOf" srcId="{20AA6F9D-2D2F-46D2-9393-E76EBE089503}" destId="{4442B035-9004-4C2B-8337-9D890644A136}" srcOrd="2" destOrd="0" presId="urn:microsoft.com/office/officeart/2005/8/layout/hierarchy1"/>
    <dgm:cxn modelId="{AC71A97B-64BB-49AC-AB63-5084DC74D31C}" type="presParOf" srcId="{4442B035-9004-4C2B-8337-9D890644A136}" destId="{FEB48BAD-1127-4053-8110-31463FFB7F31}" srcOrd="0" destOrd="0" presId="urn:microsoft.com/office/officeart/2005/8/layout/hierarchy1"/>
    <dgm:cxn modelId="{1C8F03AB-8BF9-42EC-BDA8-82BF0348C84E}" type="presParOf" srcId="{FEB48BAD-1127-4053-8110-31463FFB7F31}" destId="{B48073E7-9634-49F4-AB08-84E33C416E52}" srcOrd="0" destOrd="0" presId="urn:microsoft.com/office/officeart/2005/8/layout/hierarchy1"/>
    <dgm:cxn modelId="{8D856E91-10DD-4ABB-8E0B-92D4AFF6EEBD}" type="presParOf" srcId="{FEB48BAD-1127-4053-8110-31463FFB7F31}" destId="{9DAFD4E2-03DC-420B-9772-FE4C0DF0CF83}" srcOrd="1" destOrd="0" presId="urn:microsoft.com/office/officeart/2005/8/layout/hierarchy1"/>
    <dgm:cxn modelId="{80E93BF3-673A-4339-9B1A-36F2C9859C34}" type="presParOf" srcId="{4442B035-9004-4C2B-8337-9D890644A136}" destId="{DA54555C-F622-4B3C-9F24-4B3792762C1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36A46-9AB3-4A04-9587-31E7276A869F}">
      <dsp:nvSpPr>
        <dsp:cNvPr id="0" name=""/>
        <dsp:cNvSpPr/>
      </dsp:nvSpPr>
      <dsp:spPr>
        <a:xfrm>
          <a:off x="0" y="1040678"/>
          <a:ext cx="2670238" cy="1695601"/>
        </a:xfrm>
        <a:prstGeom prst="roundRect">
          <a:avLst>
            <a:gd name="adj" fmla="val 10000"/>
          </a:avLst>
        </a:prstGeom>
        <a:solidFill>
          <a:schemeClr val="accent6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372B0F-68EC-4732-8805-6EADB6BEE6E8}">
      <dsp:nvSpPr>
        <dsp:cNvPr id="0" name=""/>
        <dsp:cNvSpPr/>
      </dsp:nvSpPr>
      <dsp:spPr>
        <a:xfrm>
          <a:off x="296693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1E196A"/>
              </a:solidFill>
              <a:latin typeface="Arial"/>
              <a:ea typeface="+mn-ea"/>
              <a:cs typeface="+mn-cs"/>
            </a:rPr>
            <a:t>Supported employment</a:t>
          </a:r>
        </a:p>
      </dsp:txBody>
      <dsp:txXfrm>
        <a:off x="346355" y="1372199"/>
        <a:ext cx="2570914" cy="1596277"/>
      </dsp:txXfrm>
    </dsp:sp>
    <dsp:sp modelId="{77E696CC-D191-4E11-82A6-C6CF3B5DA0EB}">
      <dsp:nvSpPr>
        <dsp:cNvPr id="0" name=""/>
        <dsp:cNvSpPr/>
      </dsp:nvSpPr>
      <dsp:spPr>
        <a:xfrm>
          <a:off x="3263624" y="1040678"/>
          <a:ext cx="2670238" cy="1695601"/>
        </a:xfrm>
        <a:prstGeom prst="roundRect">
          <a:avLst>
            <a:gd name="adj" fmla="val 10000"/>
          </a:avLst>
        </a:prstGeom>
        <a:solidFill>
          <a:schemeClr val="tx1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A19E3B-F4E3-48A7-971A-F2874AD39FBB}">
      <dsp:nvSpPr>
        <dsp:cNvPr id="0" name=""/>
        <dsp:cNvSpPr/>
      </dsp:nvSpPr>
      <dsp:spPr>
        <a:xfrm>
          <a:off x="3560317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1E196A"/>
              </a:solidFill>
              <a:latin typeface="Arial"/>
              <a:ea typeface="+mn-ea"/>
              <a:cs typeface="+mn-cs"/>
            </a:rPr>
            <a:t>Self-employment</a:t>
          </a:r>
        </a:p>
      </dsp:txBody>
      <dsp:txXfrm>
        <a:off x="3609979" y="1372199"/>
        <a:ext cx="2570914" cy="1596277"/>
      </dsp:txXfrm>
    </dsp:sp>
    <dsp:sp modelId="{B48073E7-9634-49F4-AB08-84E33C416E52}">
      <dsp:nvSpPr>
        <dsp:cNvPr id="0" name=""/>
        <dsp:cNvSpPr/>
      </dsp:nvSpPr>
      <dsp:spPr>
        <a:xfrm>
          <a:off x="6527248" y="1040678"/>
          <a:ext cx="2670238" cy="1695601"/>
        </a:xfrm>
        <a:prstGeom prst="roundRect">
          <a:avLst>
            <a:gd name="adj" fmla="val 10000"/>
          </a:avLst>
        </a:prstGeom>
        <a:solidFill>
          <a:schemeClr val="tx1"/>
        </a:solidFill>
        <a:ln w="47625" cap="flat" cmpd="dbl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AFD4E2-03DC-420B-9772-FE4C0DF0CF83}">
      <dsp:nvSpPr>
        <dsp:cNvPr id="0" name=""/>
        <dsp:cNvSpPr/>
      </dsp:nvSpPr>
      <dsp:spPr>
        <a:xfrm>
          <a:off x="6823941" y="1322537"/>
          <a:ext cx="2670238" cy="169560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flat" cmpd="sng" algn="ctr">
          <a:solidFill>
            <a:srgbClr val="719F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rgbClr val="1E196A"/>
              </a:solidFill>
              <a:latin typeface="Arial"/>
              <a:ea typeface="+mn-ea"/>
              <a:cs typeface="+mn-cs"/>
            </a:rPr>
            <a:t>Customized</a:t>
          </a:r>
        </a:p>
      </dsp:txBody>
      <dsp:txXfrm>
        <a:off x="6873603" y="1372199"/>
        <a:ext cx="2570914" cy="1596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ECA2B9-E748-58BE-E232-6DDFE57FF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C71DD-0D7F-658B-4183-125BF7BCD6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0A39D-A001-464A-85F1-8B65EB635A73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FE4106-E5A6-8830-9C11-00C9B85E80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39BB9B-4937-84D7-2577-1AFE800643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C54E1-3876-41EA-954F-FCE98320B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0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F29E2-D175-4BD1-AA46-81A2B88105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B33F5-7FFE-4BA2-8DF8-EB6E4F0DF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4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0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9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3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6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91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993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47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392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70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816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70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401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79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500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741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015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123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982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162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089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5936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1054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4319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113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40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951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026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8018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082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4889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A947C-E142-4A62-A19F-2D8D2EDF8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5235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424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4978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599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1262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1532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1200" kern="1200"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9053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977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4670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8453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7666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8806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4146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807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168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9EF95-2DF0-4CEB-973F-C0E6CAE71E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9476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8F64A4-F0B4-4B19-A917-6CE68D9DE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996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B33F5-7FFE-4BA2-8DF8-EB6E4F0DF2D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2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Month Day, Year</a:t>
            </a:r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735137"/>
            <a:ext cx="10542588" cy="721478"/>
          </a:xfrm>
        </p:spPr>
        <p:txBody>
          <a:bodyPr anchor="ctr"/>
          <a:lstStyle>
            <a:lvl1pPr marL="0" indent="0" algn="ctr">
              <a:buFontTx/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EA9011-A1E2-3836-657C-45186CC05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3124236"/>
            <a:ext cx="9821955" cy="1256118"/>
          </a:xfrm>
        </p:spPr>
        <p:txBody>
          <a:bodyPr anchor="ctr"/>
          <a:lstStyle>
            <a:lvl1pPr algn="ctr">
              <a:defRPr lang="en-US" sz="7200" b="1" i="0" kern="1200" cap="none" spc="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8593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4F3F945-85A5-AF6E-9C54-A3F5C738AC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6043613"/>
            <a:ext cx="9144000" cy="357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  <a:lvl2pPr algn="ctr">
              <a:defRPr>
                <a:solidFill>
                  <a:srgbClr val="000000"/>
                </a:solidFill>
              </a:defRPr>
            </a:lvl2pPr>
            <a:lvl3pPr algn="ctr">
              <a:defRPr>
                <a:solidFill>
                  <a:srgbClr val="000000"/>
                </a:solidFill>
              </a:defRPr>
            </a:lvl3pPr>
            <a:lvl4pPr algn="ctr">
              <a:defRPr>
                <a:solidFill>
                  <a:srgbClr val="000000"/>
                </a:solidFill>
              </a:defRPr>
            </a:lvl4pPr>
            <a:lvl5pPr algn="ctr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6E69893-74FF-5ED8-BEDA-F1AA31D07F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735513"/>
            <a:ext cx="10542588" cy="720725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4" descr="Sherlock Center Logo">
            <a:extLst>
              <a:ext uri="{FF2B5EF4-FFF2-40B4-BE49-F238E27FC236}">
                <a16:creationId xmlns:a16="http://schemas.microsoft.com/office/drawing/2014/main" id="{96FE96DE-4581-2106-F10A-6723262B7D10}"/>
              </a:ext>
            </a:extLst>
          </p:cNvPr>
          <p:cNvSpPr/>
          <p:nvPr/>
        </p:nvSpPr>
        <p:spPr>
          <a:xfrm>
            <a:off x="3086100" y="45720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CF5A3-DFD0-CED2-266E-709416EC8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3185708"/>
            <a:ext cx="9821955" cy="1256118"/>
          </a:xfrm>
        </p:spPr>
        <p:txBody>
          <a:bodyPr anchor="ctr"/>
          <a:lstStyle>
            <a:lvl1pPr algn="ctr">
              <a:defRPr sz="7200" cap="none" spc="0" baseline="0"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9680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EB2579-C8F6-0949-448B-2BB238E57A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83359"/>
            <a:ext cx="9821955" cy="1256118"/>
          </a:xfrm>
        </p:spPr>
        <p:txBody>
          <a:bodyPr anchor="ctr"/>
          <a:lstStyle>
            <a:lvl1pPr algn="l"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2757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4" descr="Sherlock Center Logo">
            <a:extLst>
              <a:ext uri="{FF2B5EF4-FFF2-40B4-BE49-F238E27FC236}">
                <a16:creationId xmlns:a16="http://schemas.microsoft.com/office/drawing/2014/main" id="{B20A6B18-54EC-9CA3-8C6E-2DA122F7A07F}"/>
              </a:ext>
            </a:extLst>
          </p:cNvPr>
          <p:cNvSpPr/>
          <p:nvPr/>
        </p:nvSpPr>
        <p:spPr>
          <a:xfrm>
            <a:off x="9000271" y="1847300"/>
            <a:ext cx="3051491" cy="3151043"/>
          </a:xfrm>
          <a:custGeom>
            <a:avLst/>
            <a:gdLst/>
            <a:ahLst/>
            <a:cxnLst/>
            <a:rect l="l" t="t" r="r" b="b"/>
            <a:pathLst>
              <a:path w="4900496" h="5060371">
                <a:moveTo>
                  <a:pt x="0" y="0"/>
                </a:moveTo>
                <a:lnTo>
                  <a:pt x="4900497" y="0"/>
                </a:lnTo>
                <a:lnTo>
                  <a:pt x="4900497" y="5060370"/>
                </a:lnTo>
                <a:lnTo>
                  <a:pt x="0" y="506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D15EC-AA71-92F3-345E-435DE6492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883" y="2838855"/>
            <a:ext cx="8213884" cy="1256118"/>
          </a:xfrm>
        </p:spPr>
        <p:txBody>
          <a:bodyPr anchor="ctr"/>
          <a:lstStyle>
            <a:lvl1pPr>
              <a:defRPr sz="5400" cap="none" spc="0"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785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F6492D80-B374-E364-EADD-DD9428C75F8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268457"/>
            <a:ext cx="12192000" cy="6326659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Use this layout for full-page graphics, images, etc. Note there is a hidden title placeholder box above the visible bounds of this slide. Update that placeholder box with title of this slide.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DC87D-F223-A3BC-64C0-F0C8D5E57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126" y="-1662353"/>
            <a:ext cx="9821955" cy="1256118"/>
          </a:xfrm>
        </p:spPr>
        <p:txBody>
          <a:bodyPr/>
          <a:lstStyle>
            <a:lvl1pPr>
              <a:defRPr cap="none" spc="0" baseline="0"/>
            </a:lvl1pPr>
          </a:lstStyle>
          <a:p>
            <a:r>
              <a:rPr lang="en-US"/>
              <a:t>Add Hidden Title If Using a Full Slide Image</a:t>
            </a:r>
          </a:p>
        </p:txBody>
      </p:sp>
    </p:spTree>
    <p:extLst>
      <p:ext uri="{BB962C8B-B14F-4D97-AF65-F5344CB8AC3E}">
        <p14:creationId xmlns:p14="http://schemas.microsoft.com/office/powerpoint/2010/main" val="218550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604081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480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257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7EA844A-D149-DCBD-FC11-6DAA0A52C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480" y="201469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975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4839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4897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9" y="4065208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641" y="4065209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C7CC4C-1F0D-D470-CDEC-BA79266E1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3" y="4868397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930F17-DC99-AF84-7219-75A647E6A6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4641" y="4872352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936CED-7798-78AC-22BF-029AE42273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583" y="196189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4847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9" y="2533136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96794" y="2533135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6537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385F0065-AAF9-C3E7-EDF8-A58637FB168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88411" y="2533414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F166B13-3E5B-C2BE-A478-9C65CC8EDA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8154" y="1594129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F07DF5-EE49-BBA8-D4D0-9EBEF6A06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94370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5390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5223431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5223699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13F042-4313-4FE6-D375-496581C31B4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3730" y="1606979"/>
            <a:ext cx="5223431" cy="46085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DD2CF2-87C4-FFCF-7926-916E3F40F4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4838" y="196488"/>
            <a:ext cx="9821955" cy="1256118"/>
          </a:xfrm>
        </p:spPr>
        <p:txBody>
          <a:bodyPr anchor="ctr"/>
          <a:lstStyle>
            <a:lvl1pPr>
              <a:defRPr cap="none" spc="0" baseline="0"/>
            </a:lvl1pPr>
          </a:lstStyle>
          <a:p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1789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reeform 4" descr="Sherlock Center Logo">
            <a:extLst>
              <a:ext uri="{FF2B5EF4-FFF2-40B4-BE49-F238E27FC236}">
                <a16:creationId xmlns:a16="http://schemas.microsoft.com/office/drawing/2014/main" id="{47DD7DD8-8B34-4B90-5A51-D1643F298F00}"/>
              </a:ext>
            </a:extLst>
          </p:cNvPr>
          <p:cNvSpPr/>
          <p:nvPr/>
        </p:nvSpPr>
        <p:spPr>
          <a:xfrm>
            <a:off x="3086100" y="4188940"/>
            <a:ext cx="6019800" cy="2312253"/>
          </a:xfrm>
          <a:custGeom>
            <a:avLst/>
            <a:gdLst/>
            <a:ahLst/>
            <a:cxnLst/>
            <a:rect l="l" t="t" r="r" b="b"/>
            <a:pathLst>
              <a:path w="8381991" h="3219589">
                <a:moveTo>
                  <a:pt x="0" y="0"/>
                </a:moveTo>
                <a:lnTo>
                  <a:pt x="8381991" y="0"/>
                </a:lnTo>
                <a:lnTo>
                  <a:pt x="8381991" y="3219589"/>
                </a:lnTo>
                <a:lnTo>
                  <a:pt x="0" y="321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43A00-957A-2010-4BD6-BF848B9EB2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153572"/>
            <a:ext cx="10542588" cy="1630138"/>
          </a:xfrm>
        </p:spPr>
        <p:txBody>
          <a:bodyPr anchor="ctr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Include contact information and other details as needed.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B6B490-463A-4B8B-3345-C30A5BD4E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516" y="644445"/>
            <a:ext cx="9821955" cy="1256118"/>
          </a:xfrm>
        </p:spPr>
        <p:txBody>
          <a:bodyPr anchor="ctr"/>
          <a:lstStyle>
            <a:lvl1pPr algn="ctr">
              <a:defRPr sz="7200" cap="none" spc="0" baseline="0"/>
            </a:lvl1pPr>
          </a:lstStyle>
          <a:p>
            <a:r>
              <a:rPr lang="en-US"/>
              <a:t>Add Thank You Here</a:t>
            </a:r>
          </a:p>
        </p:txBody>
      </p:sp>
    </p:spTree>
    <p:extLst>
      <p:ext uri="{BB962C8B-B14F-4D97-AF65-F5344CB8AC3E}">
        <p14:creationId xmlns:p14="http://schemas.microsoft.com/office/powerpoint/2010/main" val="5266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FontTx/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7846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5223431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5223699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13F042-4313-4FE6-D375-496581C31B4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3730" y="1606979"/>
            <a:ext cx="5223431" cy="46085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409227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od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0CB506-EFE0-9A77-4836-2CD8D97BD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882" y="2706065"/>
            <a:ext cx="8193087" cy="1433512"/>
          </a:xfrm>
        </p:spPr>
        <p:txBody>
          <a:bodyPr anchor="ctr"/>
          <a:lstStyle>
            <a:lvl1pPr marL="0" indent="0">
              <a:buNone/>
              <a:defRPr sz="5400" b="1"/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B20A6B18-54EC-9CA3-8C6E-2DA122F7A07F}"/>
              </a:ext>
            </a:extLst>
          </p:cNvPr>
          <p:cNvSpPr/>
          <p:nvPr/>
        </p:nvSpPr>
        <p:spPr>
          <a:xfrm>
            <a:off x="9000271" y="1847300"/>
            <a:ext cx="3051491" cy="3151043"/>
          </a:xfrm>
          <a:custGeom>
            <a:avLst/>
            <a:gdLst/>
            <a:ahLst/>
            <a:cxnLst/>
            <a:rect l="l" t="t" r="r" b="b"/>
            <a:pathLst>
              <a:path w="4900496" h="5060371">
                <a:moveTo>
                  <a:pt x="0" y="0"/>
                </a:moveTo>
                <a:lnTo>
                  <a:pt x="4900497" y="0"/>
                </a:lnTo>
                <a:lnTo>
                  <a:pt x="4900497" y="5060370"/>
                </a:lnTo>
                <a:lnTo>
                  <a:pt x="0" y="5060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90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604081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480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257" y="1631370"/>
            <a:ext cx="525226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72596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9" y="2533136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96794" y="2533135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8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6537" y="1593850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385F0065-AAF9-C3E7-EDF8-A58637FB168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88411" y="2533414"/>
            <a:ext cx="3398750" cy="366922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F166B13-3E5B-C2BE-A478-9C65CC8EDA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8154" y="1594129"/>
            <a:ext cx="3398925" cy="728663"/>
          </a:xfrm>
        </p:spPr>
        <p:txBody>
          <a:bodyPr anchor="ctr"/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9243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2 colum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0AE35-F77F-22D9-1873-88E7083DD408}"/>
              </a:ext>
            </a:extLst>
          </p:cNvPr>
          <p:cNvSpPr/>
          <p:nvPr/>
        </p:nvSpPr>
        <p:spPr>
          <a:xfrm>
            <a:off x="0" y="0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99C64-7662-5DAB-6ABD-D0F3E41DA803}"/>
              </a:ext>
            </a:extLst>
          </p:cNvPr>
          <p:cNvSpPr/>
          <p:nvPr/>
        </p:nvSpPr>
        <p:spPr>
          <a:xfrm>
            <a:off x="0" y="6595116"/>
            <a:ext cx="12192000" cy="2594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43FB2C-6ECD-91A4-0ABC-10A0FEDB7321}"/>
              </a:ext>
            </a:extLst>
          </p:cNvPr>
          <p:cNvSpPr/>
          <p:nvPr/>
        </p:nvSpPr>
        <p:spPr>
          <a:xfrm>
            <a:off x="11139756" y="351652"/>
            <a:ext cx="903960" cy="933451"/>
          </a:xfrm>
          <a:custGeom>
            <a:avLst/>
            <a:gdLst/>
            <a:ahLst/>
            <a:cxnLst/>
            <a:rect l="l" t="t" r="r" b="b"/>
            <a:pathLst>
              <a:path w="2191535" h="2263032">
                <a:moveTo>
                  <a:pt x="0" y="0"/>
                </a:moveTo>
                <a:lnTo>
                  <a:pt x="2191535" y="0"/>
                </a:lnTo>
                <a:lnTo>
                  <a:pt x="2191535" y="2263032"/>
                </a:lnTo>
                <a:lnTo>
                  <a:pt x="0" y="22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10699-83DD-D667-4673-5B8C763DBC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80" y="271120"/>
            <a:ext cx="10416747" cy="1027112"/>
          </a:xfrm>
        </p:spPr>
        <p:txBody>
          <a:bodyPr anchor="ctr"/>
          <a:lstStyle>
            <a:lvl1pPr marL="0" indent="0">
              <a:buNone/>
              <a:defRPr sz="6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4BDA74-D0A6-7747-CD67-ECE5931880E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4839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852D902-BF0F-F102-6C0A-10DE72E09DB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4897" y="1606381"/>
            <a:ext cx="5252264" cy="2273642"/>
          </a:xfr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Object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E5947-E921-11B4-6D30-9A9905CFB4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4839" y="4065208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7DFF993-9983-098E-34D5-9C2C0D65E3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4641" y="4065209"/>
            <a:ext cx="5252534" cy="618004"/>
          </a:xfrm>
        </p:spPr>
        <p:txBody>
          <a:bodyPr anchor="ctr"/>
          <a:lstStyle>
            <a:lvl1pPr marL="0" indent="0">
              <a:buNone/>
              <a:defRPr sz="3200"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C7CC4C-1F0D-D470-CDEC-BA79266E15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3" y="4868397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930F17-DC99-AF84-7219-75A647E6A6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4641" y="4872352"/>
            <a:ext cx="5252534" cy="15569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Arial text no smaller than 24</a:t>
            </a:r>
          </a:p>
        </p:txBody>
      </p:sp>
    </p:spTree>
    <p:extLst>
      <p:ext uri="{BB962C8B-B14F-4D97-AF65-F5344CB8AC3E}">
        <p14:creationId xmlns:p14="http://schemas.microsoft.com/office/powerpoint/2010/main" val="301584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6446837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A0B4B90D-8776-4C67-ACD6-56DB0B463B76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E7410-6741-FB4A-95A9-5B10AB82E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93BAB98F-7D88-46D0-B6F8-377056FEDEC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09157-547D-1EB0-B947-53F31206A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5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Wingdings" panose="05000000000000000000" pitchFamily="2" charset="2"/>
        <a:buNone/>
        <a:defRPr sz="6000" b="1" kern="1200" cap="all" spc="300" baseline="0">
          <a:solidFill>
            <a:schemeClr val="tx1"/>
          </a:solidFill>
          <a:latin typeface="Century Gothic" panose="020B0502020202020204" pitchFamily="34" charset="0"/>
          <a:ea typeface="+mj-ea"/>
          <a:cs typeface="Posterama" panose="020B0504020200020000" pitchFamily="34" charset="0"/>
        </a:defRPr>
      </a:lvl1pPr>
    </p:titleStyle>
    <p:bodyStyle>
      <a:lvl1pPr marL="4572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3200" b="0" i="0" kern="1200" cap="none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q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SzPct val="50000"/>
        <a:buFont typeface="Wingdings" panose="05000000000000000000" pitchFamily="2" charset="2"/>
        <a:buChar char="v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32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atri.ne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erlockcenter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xlfdzGJSio?si=n2JibdgRjvLHSZi_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hddh.ri.gov/developmentaldisabilities/about/employmentcommunit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olmstead-ddnews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ih0h3JdRicc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Ok7tyRnLZ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5fHsWlRb4I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weonline.org/" TargetMode="External"/><Relationship Id="rId3" Type="http://schemas.openxmlformats.org/officeDocument/2006/relationships/hyperlink" Target="https://youtu.be/zgjnO0KNTw0?si=Pxb0UkGB3nr4Jix5" TargetMode="External"/><Relationship Id="rId7" Type="http://schemas.openxmlformats.org/officeDocument/2006/relationships/hyperlink" Target="https://www.sba.gov/local-assistance/resource-partners/womens-business-center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ri.score.org/" TargetMode="External"/><Relationship Id="rId5" Type="http://schemas.openxmlformats.org/officeDocument/2006/relationships/hyperlink" Target="https://web.uri.edu/risbdc/" TargetMode="External"/><Relationship Id="rId4" Type="http://schemas.openxmlformats.org/officeDocument/2006/relationships/hyperlink" Target="https://www.sba.gov/local-assistance/resource-partners/small-business-development-centers-sbdc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atri.net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8_E7C3BC3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ap.ri.gov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hssriprod.wellsky.com/assessments/?WebIntake=20A1C28C-BE70-45FD-ABB1-D8CB5E662A28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sherlockcenter.ric.edu/services-projects/work-incentives-benefits-counseling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eohhs.ri.gov/Consumer/TheSherlockPlan.aspx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savewithable.com/ri/home.html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ablenrc.org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%20iarmitstead@ric.edu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ripin.org/" TargetMode="External"/><Relationship Id="rId4" Type="http://schemas.openxmlformats.org/officeDocument/2006/relationships/hyperlink" Target="http://www.sherlockcenter.org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.alchemer.com/s3/6156150/6761ca4c0691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9CA9-1F99-BE7C-7349-FD2DD634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BC49F-D89B-6606-E123-EF51F7C088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Ian Armitstead &amp; Kie O’Donnell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29E70-1097-ACDE-11BD-D50A2ED734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October 5, 2026</a:t>
            </a:r>
          </a:p>
        </p:txBody>
      </p:sp>
    </p:spTree>
    <p:extLst>
      <p:ext uri="{BB962C8B-B14F-4D97-AF65-F5344CB8AC3E}">
        <p14:creationId xmlns:p14="http://schemas.microsoft.com/office/powerpoint/2010/main" val="379928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>
                <a:latin typeface="Century Gothic"/>
                <a:cs typeface="Arial"/>
              </a:rPr>
              <a:t>Housekeeping</a:t>
            </a:r>
            <a:endParaRPr lang="en-US" sz="5400">
              <a:latin typeface="Century Gothic"/>
              <a:cs typeface="Posterama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fontAlgn="base"/>
            <a:r>
              <a:rPr lang="en-US"/>
              <a:t>We want to keep things informal but ask that you keep yourself on mute unless you want to ask a question or make a comment. ​</a:t>
            </a:r>
          </a:p>
          <a:p>
            <a:pPr fontAlgn="base"/>
            <a:r>
              <a:rPr lang="en-US"/>
              <a:t>​You can also comment or ask questions using the “chat.”​</a:t>
            </a:r>
          </a:p>
          <a:p>
            <a:pPr fontAlgn="base"/>
            <a:r>
              <a:rPr lang="en-US"/>
              <a:t>​This session will not be recorded since it is interactive, and we strongly encourage participants to actively engage, ask questions, or share personal examples when appropriate. </a:t>
            </a:r>
          </a:p>
        </p:txBody>
      </p:sp>
    </p:spTree>
    <p:extLst>
      <p:ext uri="{BB962C8B-B14F-4D97-AF65-F5344CB8AC3E}">
        <p14:creationId xmlns:p14="http://schemas.microsoft.com/office/powerpoint/2010/main" val="268189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1" y="486961"/>
            <a:ext cx="10706470" cy="1256118"/>
          </a:xfrm>
        </p:spPr>
        <p:txBody>
          <a:bodyPr/>
          <a:lstStyle/>
          <a:p>
            <a:r>
              <a:rPr lang="en-US" sz="5400">
                <a:latin typeface="Century Gothic"/>
                <a:cs typeface="Arial"/>
              </a:rPr>
              <a:t>Online Materials and Resources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1572" y="1824670"/>
            <a:ext cx="10961687" cy="4608513"/>
          </a:xfrm>
        </p:spPr>
        <p:txBody>
          <a:bodyPr/>
          <a:lstStyle/>
          <a:p>
            <a:r>
              <a:rPr lang="en-US"/>
              <a:t>Materials included for entire series</a:t>
            </a:r>
          </a:p>
          <a:p>
            <a:r>
              <a:rPr lang="en-US"/>
              <a:t>PowerPoint handouts​</a:t>
            </a:r>
          </a:p>
          <a:p>
            <a:r>
              <a:rPr lang="en-US"/>
              <a:t>Glossary​</a:t>
            </a:r>
          </a:p>
          <a:p>
            <a:r>
              <a:rPr lang="en-US"/>
              <a:t>Activities​</a:t>
            </a:r>
          </a:p>
          <a:p>
            <a:r>
              <a:rPr lang="en-US"/>
              <a:t>Plan for Employment​</a:t>
            </a:r>
          </a:p>
          <a:p>
            <a:r>
              <a:rPr lang="en-US"/>
              <a:t>Links to related resources​</a:t>
            </a:r>
          </a:p>
          <a:p>
            <a:r>
              <a:rPr lang="en-US"/>
              <a:t>Website for resources – </a:t>
            </a:r>
            <a:r>
              <a:rPr lang="en-US">
                <a:hlinkClick r:id="rId3"/>
              </a:rPr>
              <a:t>www.featri.net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1" y="486961"/>
            <a:ext cx="10706470" cy="1256118"/>
          </a:xfrm>
        </p:spPr>
        <p:txBody>
          <a:bodyPr/>
          <a:lstStyle/>
          <a:p>
            <a:r>
              <a:rPr lang="en-US" sz="5400">
                <a:latin typeface="Century Gothic"/>
                <a:cs typeface="Arial"/>
              </a:rPr>
              <a:t>Agenda</a:t>
            </a:r>
            <a:endParaRPr lang="en-US" sz="5400">
              <a:latin typeface="Century Gothic"/>
              <a:cs typeface="Posterama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989" y="1743079"/>
            <a:ext cx="5392028" cy="4608513"/>
          </a:xfrm>
        </p:spPr>
        <p:txBody>
          <a:bodyPr/>
          <a:lstStyle/>
          <a:p>
            <a:r>
              <a:rPr lang="en-US" b="1"/>
              <a:t>Who we are</a:t>
            </a:r>
          </a:p>
          <a:p>
            <a:r>
              <a:rPr lang="en-US" b="1"/>
              <a:t>Introduction to FEAT</a:t>
            </a:r>
          </a:p>
          <a:p>
            <a:r>
              <a:rPr lang="en-US" b="1"/>
              <a:t>Employment First in RI</a:t>
            </a:r>
          </a:p>
          <a:p>
            <a:r>
              <a:rPr lang="en-US" b="1"/>
              <a:t>Employment possibilities</a:t>
            </a:r>
          </a:p>
          <a:p>
            <a:r>
              <a:rPr lang="en-US" b="1"/>
              <a:t>Types of employment supports</a:t>
            </a:r>
          </a:p>
          <a:p>
            <a:r>
              <a:rPr lang="en-US" b="1"/>
              <a:t>Other services, benefits, and programs</a:t>
            </a:r>
          </a:p>
        </p:txBody>
      </p:sp>
      <p:pic>
        <p:nvPicPr>
          <p:cNvPr id="2" name="Picture 1" descr="A person in a factory">
            <a:extLst>
              <a:ext uri="{FF2B5EF4-FFF2-40B4-BE49-F238E27FC236}">
                <a16:creationId xmlns:a16="http://schemas.microsoft.com/office/drawing/2014/main" id="{0FA96B30-0107-EF5D-7FE1-E09D06108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985" y="2071842"/>
            <a:ext cx="5576712" cy="371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08" y="460328"/>
            <a:ext cx="10706470" cy="1256118"/>
          </a:xfrm>
        </p:spPr>
        <p:txBody>
          <a:bodyPr/>
          <a:lstStyle/>
          <a:p>
            <a:r>
              <a:rPr lang="en-US" sz="4400">
                <a:latin typeface="Century Gothic"/>
                <a:cs typeface="Arial"/>
              </a:rPr>
              <a:t>Paul V. Sherlock Center on Disabilities </a:t>
            </a:r>
            <a:endParaRPr lang="en-US" sz="4400">
              <a:latin typeface="Century Gothic"/>
              <a:cs typeface="Posterama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5156" y="1789159"/>
            <a:ext cx="10961687" cy="4608513"/>
          </a:xfrm>
        </p:spPr>
        <p:txBody>
          <a:bodyPr/>
          <a:lstStyle/>
          <a:p>
            <a:pPr fontAlgn="base"/>
            <a:r>
              <a:rPr lang="en-US"/>
              <a:t>Rhode Island’s University Center for Excellence in Developmental Disabilities (UCEDD). ​</a:t>
            </a:r>
          </a:p>
          <a:p>
            <a:pPr fontAlgn="base"/>
            <a:r>
              <a:rPr lang="en-US"/>
              <a:t>Provide training and technical assistance, research, and information.​</a:t>
            </a:r>
          </a:p>
          <a:p>
            <a:pPr fontAlgn="base"/>
            <a:r>
              <a:rPr lang="en-US"/>
              <a:t>Individuals with disabilities, their families, and those who support them.​</a:t>
            </a:r>
          </a:p>
          <a:p>
            <a:pPr fontAlgn="base"/>
            <a:r>
              <a:rPr lang="en-US"/>
              <a:t>Across the age span.​</a:t>
            </a:r>
          </a:p>
          <a:p>
            <a:pPr fontAlgn="base"/>
            <a:r>
              <a:rPr lang="en-US" b="1" u="sng">
                <a:hlinkClick r:id="rId3"/>
              </a:rPr>
              <a:t>www.sherlockcenter.org</a:t>
            </a:r>
            <a:r>
              <a:rPr lang="en-US" b="1"/>
              <a:t> </a:t>
            </a:r>
            <a:r>
              <a:rPr lang="en-US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93818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9234-EB5F-D972-19DB-93D044CA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94" y="480573"/>
            <a:ext cx="9821955" cy="1256118"/>
          </a:xfrm>
        </p:spPr>
        <p:txBody>
          <a:bodyPr/>
          <a:lstStyle/>
          <a:p>
            <a:r>
              <a:rPr lang="en-US" sz="5400">
                <a:latin typeface="Century Gothic"/>
                <a:cs typeface="Arial"/>
              </a:rPr>
              <a:t>Parent Perspective on Employment Fears</a:t>
            </a:r>
            <a:endParaRPr lang="en-US" sz="5400">
              <a:latin typeface="Century Gothic"/>
              <a:cs typeface="Posterama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7AEE8-2591-5065-D318-6AFA9AD087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7" y="2346705"/>
            <a:ext cx="5223431" cy="3669227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1E196A"/>
                </a:solidFill>
              </a:rPr>
              <a:t>You can use this </a:t>
            </a:r>
            <a:r>
              <a:rPr lang="en-US">
                <a:solidFill>
                  <a:srgbClr val="1E196A"/>
                </a:solidFill>
                <a:hlinkClick r:id="rId3"/>
              </a:rPr>
              <a:t>link</a:t>
            </a:r>
            <a:r>
              <a:rPr lang="en-US">
                <a:solidFill>
                  <a:srgbClr val="1E196A"/>
                </a:solidFill>
              </a:rPr>
              <a:t> to watch a video. In the video, you will hear from Sue Donovan. She is a mom of a daughter with a disability. She talks about what she fears about her daughter getting a job. </a:t>
            </a:r>
          </a:p>
          <a:p>
            <a:endParaRPr lang="en-US"/>
          </a:p>
        </p:txBody>
      </p:sp>
      <p:pic>
        <p:nvPicPr>
          <p:cNvPr id="7" name="Content Placeholder 6" descr="A person wearing headphones">
            <a:extLst>
              <a:ext uri="{FF2B5EF4-FFF2-40B4-BE49-F238E27FC236}">
                <a16:creationId xmlns:a16="http://schemas.microsoft.com/office/drawing/2014/main" id="{40741D74-EA64-4BB3-8D04-5FDCF15ADC2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6364288" y="2436322"/>
            <a:ext cx="5222875" cy="294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6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F1A936-E147-421A-A2EB-BF3E4E6A74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6128" y="582182"/>
            <a:ext cx="1059588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Activity – Question for you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D1CCA-FE0E-4084-8FF7-4C7ADE5AFB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11425"/>
            <a:ext cx="10961687" cy="1835150"/>
          </a:xfrm>
        </p:spPr>
        <p:txBody>
          <a:bodyPr/>
          <a:lstStyle/>
          <a:p>
            <a:pPr marL="0" indent="0" algn="ctr" fontAlgn="base">
              <a:buNone/>
            </a:pPr>
            <a:r>
              <a:rPr lang="en-US" b="1">
                <a:latin typeface="Arial Bold" panose="020B0704020202020204" pitchFamily="34" charset="0"/>
                <a:cs typeface="Arial Bold" panose="020B0704020202020204" pitchFamily="34" charset="0"/>
              </a:rPr>
              <a:t>What is the biggest barrier to successful employment for people with disabilities? </a:t>
            </a:r>
          </a:p>
          <a:p>
            <a:pPr marL="0" indent="0" algn="ctr" fontAlgn="base">
              <a:buNone/>
            </a:pPr>
            <a:r>
              <a:rPr lang="en-US">
                <a:latin typeface="Arial Bold" panose="020B0704020202020204" pitchFamily="34" charset="0"/>
                <a:cs typeface="Arial Bold" panose="020B0704020202020204" pitchFamily="34" charset="0"/>
              </a:rPr>
              <a:t>​</a:t>
            </a:r>
          </a:p>
          <a:p>
            <a:pPr marL="0" indent="0" algn="ctr" fontAlgn="base">
              <a:buNone/>
            </a:pPr>
            <a:r>
              <a:rPr lang="en-US" b="1">
                <a:latin typeface="Arial Bold" panose="020B0704020202020204" pitchFamily="34" charset="0"/>
                <a:cs typeface="Arial Bold" panose="020B0704020202020204" pitchFamily="34" charset="0"/>
              </a:rPr>
              <a:t>(Type in Chat or unmute to share your thoughts.)</a:t>
            </a:r>
            <a:endParaRPr lang="en-US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8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033E1-827C-4EF0-94D9-4AA8F185E8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Barriers and Concerns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20105C-1FDB-41F5-838A-0B9D42BCDA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2761" y="1444458"/>
            <a:ext cx="5643239" cy="4608513"/>
          </a:xfrm>
        </p:spPr>
        <p:txBody>
          <a:bodyPr/>
          <a:lstStyle/>
          <a:p>
            <a:pPr fontAlgn="base"/>
            <a:r>
              <a:rPr lang="en-US"/>
              <a:t>Losing benefits (SSI, SSDI, SNAP, Housing Assistance​</a:t>
            </a:r>
          </a:p>
          <a:p>
            <a:pPr fontAlgn="base"/>
            <a:r>
              <a:rPr lang="en-US"/>
              <a:t>​Losing health insurance (Medicaid, Medicare)​</a:t>
            </a:r>
          </a:p>
          <a:p>
            <a:pPr fontAlgn="base"/>
            <a:r>
              <a:rPr lang="en-US"/>
              <a:t>​Being treated equally and fairly by co-workers​</a:t>
            </a:r>
          </a:p>
          <a:p>
            <a:pPr fontAlgn="base"/>
            <a:r>
              <a:rPr lang="en-US"/>
              <a:t>​Safety at the workplace​</a:t>
            </a:r>
          </a:p>
          <a:p>
            <a:pPr fontAlgn="base"/>
            <a:r>
              <a:rPr lang="en-US"/>
              <a:t>Having the necessary skills to do the job</a:t>
            </a:r>
          </a:p>
          <a:p>
            <a:endParaRPr lang="en-US" sz="2800"/>
          </a:p>
        </p:txBody>
      </p:sp>
      <p:pic>
        <p:nvPicPr>
          <p:cNvPr id="1026" name="Picture 2" descr="A person with a device on their head to type on a keyboard for work">
            <a:extLst>
              <a:ext uri="{FF2B5EF4-FFF2-40B4-BE49-F238E27FC236}">
                <a16:creationId xmlns:a16="http://schemas.microsoft.com/office/drawing/2014/main" id="{92F4A873-2884-4079-98A0-DDB993E05BD4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012" y="1908202"/>
            <a:ext cx="5014677" cy="366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610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DDBE74-FF92-4A36-91AC-F8CD80F9FF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0418" y="559557"/>
            <a:ext cx="10804124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Contributing, not just Participating!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921A2-4961-4B74-8E94-0412D3B5D8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0210" y="2533522"/>
            <a:ext cx="6747028" cy="3669227"/>
          </a:xfrm>
        </p:spPr>
        <p:txBody>
          <a:bodyPr/>
          <a:lstStyle/>
          <a:p>
            <a:pPr fontAlgn="base"/>
            <a:r>
              <a:rPr lang="en-US" sz="2400"/>
              <a:t>Increases Income​</a:t>
            </a:r>
          </a:p>
          <a:p>
            <a:pPr fontAlgn="base"/>
            <a:r>
              <a:rPr lang="en-US" sz="2400"/>
              <a:t>Promotes self-determination​</a:t>
            </a:r>
          </a:p>
          <a:p>
            <a:pPr fontAlgn="base"/>
            <a:r>
              <a:rPr lang="en-US" sz="2400"/>
              <a:t>Gives a chance to use strengths and build skills​</a:t>
            </a:r>
          </a:p>
          <a:p>
            <a:pPr fontAlgn="base"/>
            <a:r>
              <a:rPr lang="en-US" sz="2400"/>
              <a:t>Increases confidence and sense of belonging and community​</a:t>
            </a:r>
          </a:p>
          <a:p>
            <a:pPr fontAlgn="base"/>
            <a:r>
              <a:rPr lang="en-US" sz="2400"/>
              <a:t>Fosters social relationships​</a:t>
            </a:r>
          </a:p>
          <a:p>
            <a:pPr fontAlgn="base"/>
            <a:r>
              <a:rPr lang="en-US" sz="2400"/>
              <a:t>Supports meaning and purpose in life</a:t>
            </a:r>
          </a:p>
          <a:p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85028-2E03-4019-8E81-2FBC4C2FA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0" y="1804859"/>
            <a:ext cx="5223699" cy="728663"/>
          </a:xfrm>
        </p:spPr>
        <p:txBody>
          <a:bodyPr/>
          <a:lstStyle/>
          <a:p>
            <a:r>
              <a:rPr lang="en-US" sz="3200"/>
              <a:t>Why Employment</a:t>
            </a:r>
          </a:p>
        </p:txBody>
      </p:sp>
      <p:pic>
        <p:nvPicPr>
          <p:cNvPr id="9" name="Content Placeholder 8" descr="A person scanning items at a store checkout working">
            <a:extLst>
              <a:ext uri="{FF2B5EF4-FFF2-40B4-BE49-F238E27FC236}">
                <a16:creationId xmlns:a16="http://schemas.microsoft.com/office/drawing/2014/main" id="{2DD2C045-5C12-4E25-A7EF-F4EC4600418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5470" y="1606550"/>
            <a:ext cx="3486757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91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607AA1-0F23-4DFE-9C4F-C60A4597B1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394366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FEAT MISSION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2ABB5C-EDA9-4204-BF7C-73F29A655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4837" y="1828754"/>
            <a:ext cx="5223431" cy="36692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To raise the expectations of families and people with disabilities about the possibility of finding meaningful and satisfying work in their home communities.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A9FC3D-CDE0-462C-9B58-D1BD2F191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3465" y="1551352"/>
            <a:ext cx="5223699" cy="728663"/>
          </a:xfrm>
        </p:spPr>
        <p:txBody>
          <a:bodyPr anchor="ctr">
            <a:normAutofit/>
          </a:bodyPr>
          <a:lstStyle/>
          <a:p>
            <a:r>
              <a:rPr lang="en-US"/>
              <a:t>Key principles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27504B-68A9-4610-8ED0-32D8F68C12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32125" y="2409847"/>
            <a:ext cx="5459766" cy="417669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/>
              <a:t>Everyone with a disability can work when given the right supports and services.​​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/>
              <a:t>​Everyone with a disability can have a job or be a business owner that is both enjoyable and satisfying.​​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400"/>
              <a:t>​Everyone with a disability will always make more money working than by relying on public benefits alone.​</a:t>
            </a:r>
          </a:p>
        </p:txBody>
      </p:sp>
    </p:spTree>
    <p:extLst>
      <p:ext uri="{BB962C8B-B14F-4D97-AF65-F5344CB8AC3E}">
        <p14:creationId xmlns:p14="http://schemas.microsoft.com/office/powerpoint/2010/main" val="259179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A8B4B4-ED60-4B10-A42D-4B43B41DB7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7538" y="2706688"/>
            <a:ext cx="8193087" cy="1433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/>
              </a:rPr>
              <a:t>Any Questions for us?</a:t>
            </a:r>
            <a:endParaRPr lang="en-US" sz="6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7144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607AA1-0F23-4DFE-9C4F-C60A4597B1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Employment First in RI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2ABB5C-EDA9-4204-BF7C-73F29A655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7255" y="1840247"/>
            <a:ext cx="5223432" cy="40159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/>
              <a:t>“… Employment opportunities in fully integrated work settings shall be the first and priority option explored in the service planning for working-age adults with developmental disabilities in Rhode Island.” (2013)​</a:t>
            </a:r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2400">
                <a:hlinkClick r:id="rId3"/>
              </a:rPr>
              <a:t>https://bhddh.ri.gov/developmentaldisabilities/about/employmentcommunity/ ​</a:t>
            </a:r>
            <a:endParaRPr lang="en-US" sz="240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A9FC3D-CDE0-462C-9B58-D1BD2F191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9161" y="1214948"/>
            <a:ext cx="6162908" cy="1250599"/>
          </a:xfrm>
        </p:spPr>
        <p:txBody>
          <a:bodyPr anchor="ctr">
            <a:normAutofit/>
          </a:bodyPr>
          <a:lstStyle/>
          <a:p>
            <a:r>
              <a:rPr lang="en-US" sz="3200"/>
              <a:t>U.S. Department of Justice Consent Decree, April 9, 2014​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27504B-68A9-4610-8ED0-32D8F68C12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3733" y="2409846"/>
            <a:ext cx="5223431" cy="4097485"/>
          </a:xfrm>
        </p:spPr>
        <p:txBody>
          <a:bodyPr>
            <a:normAutofit/>
          </a:bodyPr>
          <a:lstStyle/>
          <a:p>
            <a:r>
              <a:rPr lang="en-US" sz="2400"/>
              <a:t>Person-Centered Planning – students age 14 and up​</a:t>
            </a:r>
          </a:p>
          <a:p>
            <a:r>
              <a:rPr lang="en-US" sz="2400"/>
              <a:t>Career Development Plan – students age 14 and up​</a:t>
            </a:r>
          </a:p>
          <a:p>
            <a:r>
              <a:rPr lang="en-US" sz="2400"/>
              <a:t>At least two community-based work trials before exiting high school​</a:t>
            </a:r>
          </a:p>
          <a:p>
            <a:r>
              <a:rPr lang="en-US" sz="2400">
                <a:hlinkClick r:id="rId4"/>
              </a:rPr>
              <a:t>www.olmstead-ddnews.org </a:t>
            </a:r>
            <a:r>
              <a:rPr lang="en-US" sz="2400"/>
              <a:t>– updates on Consent Decree News​</a:t>
            </a:r>
          </a:p>
        </p:txBody>
      </p:sp>
    </p:spTree>
    <p:extLst>
      <p:ext uri="{BB962C8B-B14F-4D97-AF65-F5344CB8AC3E}">
        <p14:creationId xmlns:p14="http://schemas.microsoft.com/office/powerpoint/2010/main" val="192302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73ED0A-E74A-4358-BA30-EC504CE50D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Path to Employment Success</a:t>
            </a:r>
          </a:p>
        </p:txBody>
      </p:sp>
      <p:graphicFrame>
        <p:nvGraphicFramePr>
          <p:cNvPr id="10" name="Content Placeholder 8" descr="Rectangles with text inside">
            <a:extLst>
              <a:ext uri="{FF2B5EF4-FFF2-40B4-BE49-F238E27FC236}">
                <a16:creationId xmlns:a16="http://schemas.microsoft.com/office/drawing/2014/main" id="{6E1D25D9-D5E6-95C4-6140-41ADA3D87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234176"/>
              </p:ext>
            </p:extLst>
          </p:nvPr>
        </p:nvGraphicFramePr>
        <p:xfrm>
          <a:off x="1048657" y="1632857"/>
          <a:ext cx="9494180" cy="4058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594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EC3958-B3D9-56F2-FA1C-2A9528A5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96" y="462020"/>
            <a:ext cx="10706470" cy="1256118"/>
          </a:xfrm>
        </p:spPr>
        <p:txBody>
          <a:bodyPr/>
          <a:lstStyle/>
          <a:p>
            <a:r>
              <a:rPr lang="en-US" sz="4800">
                <a:cs typeface="Arial" panose="020B0604020202020204" pitchFamily="34" charset="0"/>
              </a:rPr>
              <a:t>Types of Employment: Traditional</a:t>
            </a:r>
            <a:endParaRPr lang="en-US" sz="48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60DB8A-619B-AB84-17DE-A95FD4D8CB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5156" y="1922325"/>
            <a:ext cx="10961687" cy="3466422"/>
          </a:xfrm>
        </p:spPr>
        <p:txBody>
          <a:bodyPr/>
          <a:lstStyle/>
          <a:p>
            <a:pPr fontAlgn="base"/>
            <a:r>
              <a:rPr lang="en-US"/>
              <a:t>“</a:t>
            </a:r>
            <a:r>
              <a:rPr lang="en-US" sz="2800"/>
              <a:t>Typical” ways people get hired</a:t>
            </a:r>
          </a:p>
          <a:p>
            <a:pPr lvl="1" fontAlgn="base"/>
            <a:r>
              <a:rPr lang="en-US" sz="2800"/>
              <a:t>Common themes include:</a:t>
            </a:r>
          </a:p>
          <a:p>
            <a:pPr lvl="2" fontAlgn="base"/>
            <a:r>
              <a:rPr lang="en-US" sz="2800"/>
              <a:t>“Help Wanted” signs and advertisements </a:t>
            </a:r>
          </a:p>
          <a:p>
            <a:pPr lvl="2" fontAlgn="base"/>
            <a:r>
              <a:rPr lang="en-US" sz="2800"/>
              <a:t>Job postings</a:t>
            </a:r>
          </a:p>
          <a:p>
            <a:pPr lvl="2" fontAlgn="base"/>
            <a:r>
              <a:rPr lang="en-US" sz="2800"/>
              <a:t>Online applications</a:t>
            </a:r>
          </a:p>
          <a:p>
            <a:pPr lvl="2" fontAlgn="base"/>
            <a:r>
              <a:rPr lang="en-US" sz="2800"/>
              <a:t>Rapid employment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CAA54E-B151-4EBC-A5E9-4A34697D6E61}"/>
              </a:ext>
            </a:extLst>
          </p:cNvPr>
          <p:cNvSpPr txBox="1"/>
          <p:nvPr/>
        </p:nvSpPr>
        <p:spPr>
          <a:xfrm>
            <a:off x="-1" y="5139863"/>
            <a:ext cx="12192000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09539" algn="ctr" defTabSz="609630">
              <a:lnSpc>
                <a:spcPct val="150000"/>
              </a:lnSpc>
            </a:pPr>
            <a:r>
              <a:rPr lang="en-US" sz="2400">
                <a:solidFill>
                  <a:srgbClr val="1E196A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What we know is that although some people with disabilities benefit from this approach, the majority require more creative ways to be successful in the long term. </a:t>
            </a:r>
          </a:p>
        </p:txBody>
      </p:sp>
    </p:spTree>
    <p:extLst>
      <p:ext uri="{BB962C8B-B14F-4D97-AF65-F5344CB8AC3E}">
        <p14:creationId xmlns:p14="http://schemas.microsoft.com/office/powerpoint/2010/main" val="3654749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DDBE74-FF92-4A36-91AC-F8CD80F9FF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9598" y="555148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Types of Employment: Customized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D1F5FC-B668-8229-1B75-D3C05420D54B}"/>
              </a:ext>
            </a:extLst>
          </p:cNvPr>
          <p:cNvSpPr txBox="1"/>
          <p:nvPr/>
        </p:nvSpPr>
        <p:spPr>
          <a:xfrm>
            <a:off x="-595060" y="1647055"/>
            <a:ext cx="11745157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19261" lvl="4" algn="ctr" defTabSz="609630">
              <a:lnSpc>
                <a:spcPct val="150000"/>
              </a:lnSpc>
            </a:pPr>
            <a:r>
              <a:rPr lang="en-US" sz="2400">
                <a:solidFill>
                  <a:srgbClr val="1E196A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“Reversed” way to Secure Employment: Instead of looking at a job posting (square hole) and trying to fit the person to it (triangle peg)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921A2-4961-4B74-8E94-0412D3B5D8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223" y="3251782"/>
            <a:ext cx="8221606" cy="2972077"/>
          </a:xfrm>
        </p:spPr>
        <p:txBody>
          <a:bodyPr/>
          <a:lstStyle/>
          <a:p>
            <a:pPr marL="0" indent="0" fontAlgn="base">
              <a:buNone/>
            </a:pPr>
            <a:r>
              <a:rPr lang="en-US" sz="2400"/>
              <a:t>Four Major Steps</a:t>
            </a:r>
          </a:p>
          <a:p>
            <a:pPr lvl="1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/>
              <a:t>Discovery and a Strength-Based Approach</a:t>
            </a:r>
          </a:p>
          <a:p>
            <a:pPr lvl="1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/>
              <a:t>Developing an Individual Search Plan</a:t>
            </a:r>
          </a:p>
          <a:p>
            <a:pPr lvl="1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/>
              <a:t>Negotiating Value-Adds with a Business</a:t>
            </a:r>
          </a:p>
          <a:p>
            <a:pPr lvl="1" fontAlgn="base">
              <a:lnSpc>
                <a:spcPct val="150000"/>
              </a:lnSpc>
              <a:buFont typeface="+mj-lt"/>
              <a:buAutoNum type="arabicPeriod"/>
            </a:pPr>
            <a:r>
              <a:rPr lang="en-US" sz="2400"/>
              <a:t>Long-Term Plan for Ongoing Success</a:t>
            </a:r>
          </a:p>
          <a:p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193363-589C-7CC4-1BC9-7BD51CC33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412" y="3385153"/>
            <a:ext cx="3619814" cy="27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91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27032D-8DA6-4978-875B-36C856E6B2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Employment Possibilities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F319DB3-ED68-4199-9ECC-6911EE6D353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457431"/>
            <a:ext cx="10417175" cy="102711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>
                <a:latin typeface="Arial Bold" panose="020B0704020202020204" pitchFamily="34" charset="0"/>
                <a:cs typeface="Arial Bold" panose="020B0704020202020204" pitchFamily="34" charset="0"/>
              </a:rPr>
              <a:t>Integrated competitive employment, supported employment, and customized employment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33D81F5-65EC-4B45-B456-C8F826F858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9263" y="2647215"/>
            <a:ext cx="5223431" cy="2753354"/>
          </a:xfrm>
        </p:spPr>
        <p:txBody>
          <a:bodyPr/>
          <a:lstStyle/>
          <a:p>
            <a:r>
              <a:rPr lang="en-US" sz="2800"/>
              <a:t>Created jobs​</a:t>
            </a:r>
          </a:p>
          <a:p>
            <a:r>
              <a:rPr lang="en-US" sz="2800"/>
              <a:t>Carved jobs​</a:t>
            </a:r>
          </a:p>
          <a:p>
            <a:r>
              <a:rPr lang="en-US" sz="2800"/>
              <a:t>Resource ownership​</a:t>
            </a:r>
          </a:p>
          <a:p>
            <a:r>
              <a:rPr lang="en-US" sz="2800"/>
              <a:t>Self-employment​</a:t>
            </a:r>
          </a:p>
          <a:p>
            <a:r>
              <a:rPr lang="en-US" sz="2800"/>
              <a:t>Business within a business ​</a:t>
            </a:r>
          </a:p>
          <a:p>
            <a:r>
              <a:rPr lang="en-US" sz="2800"/>
              <a:t>Employer-initiated models</a:t>
            </a:r>
          </a:p>
        </p:txBody>
      </p:sp>
      <p:pic>
        <p:nvPicPr>
          <p:cNvPr id="3" name="Picture 2" descr="A person holding a camera">
            <a:extLst>
              <a:ext uri="{FF2B5EF4-FFF2-40B4-BE49-F238E27FC236}">
                <a16:creationId xmlns:a16="http://schemas.microsoft.com/office/drawing/2014/main" id="{BD664F8C-AAA2-4545-A35A-F894001AE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425" y="2484544"/>
            <a:ext cx="5524894" cy="303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33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82B69D-4535-4321-8BCD-9D43004886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0166" y="763011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Integrated Competitive Employment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D389EF9-5D49-4130-87EA-47DD18B6E5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1322" y="2604313"/>
            <a:ext cx="5586957" cy="357359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Real work in real businesses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800">
              <a:latin typeface="Arial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Minimum wage or higher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800">
              <a:latin typeface="Arial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800">
                <a:latin typeface="Arial"/>
              </a:rPr>
              <a:t>Individualized supports</a:t>
            </a:r>
          </a:p>
          <a:p>
            <a:endParaRPr lang="en-US"/>
          </a:p>
        </p:txBody>
      </p:sp>
      <p:pic>
        <p:nvPicPr>
          <p:cNvPr id="24" name="Content Placeholder 23" descr="A person folding jeans at a store">
            <a:extLst>
              <a:ext uri="{FF2B5EF4-FFF2-40B4-BE49-F238E27FC236}">
                <a16:creationId xmlns:a16="http://schemas.microsoft.com/office/drawing/2014/main" id="{440D757A-6071-4815-9B38-324291B0EDF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59" y="1701464"/>
            <a:ext cx="4291419" cy="345507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468290-F9A0-B87B-95F1-53BB199398F6}"/>
              </a:ext>
            </a:extLst>
          </p:cNvPr>
          <p:cNvSpPr txBox="1"/>
          <p:nvPr/>
        </p:nvSpPr>
        <p:spPr>
          <a:xfrm>
            <a:off x="336484" y="5559768"/>
            <a:ext cx="1161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 out this APSE – “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Why is Integrated Employment Important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 video</a:t>
            </a:r>
          </a:p>
        </p:txBody>
      </p:sp>
    </p:spTree>
    <p:extLst>
      <p:ext uri="{BB962C8B-B14F-4D97-AF65-F5344CB8AC3E}">
        <p14:creationId xmlns:p14="http://schemas.microsoft.com/office/powerpoint/2010/main" val="3715778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9AFF4E-F3F1-F549-8666-90C6F49DF3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9428" y="566738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Supported and Customized 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A3F12-812B-9E8E-0E2E-7F4E3DFF3FC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785" y="2914276"/>
            <a:ext cx="5209015" cy="2901125"/>
          </a:xfrm>
        </p:spPr>
        <p:txBody>
          <a:bodyPr/>
          <a:lstStyle/>
          <a:p>
            <a:r>
              <a:rPr lang="en-US" sz="2800"/>
              <a:t>Real work</a:t>
            </a:r>
          </a:p>
          <a:p>
            <a:r>
              <a:rPr lang="en-US" sz="2800"/>
              <a:t>Integrated businesses</a:t>
            </a:r>
          </a:p>
          <a:p>
            <a:r>
              <a:rPr lang="en-US" sz="2800"/>
              <a:t>Job match</a:t>
            </a:r>
          </a:p>
          <a:p>
            <a:r>
              <a:rPr lang="en-US" sz="2800"/>
              <a:t>Assistance from a job coach</a:t>
            </a:r>
          </a:p>
          <a:p>
            <a:r>
              <a:rPr lang="en-US" sz="2800"/>
              <a:t>Ongoing support services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34293-149B-D99B-20C5-5732398481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2811" y="1945038"/>
            <a:ext cx="5223699" cy="728663"/>
          </a:xfrm>
        </p:spPr>
        <p:txBody>
          <a:bodyPr/>
          <a:lstStyle/>
          <a:p>
            <a:r>
              <a:rPr lang="en-US" sz="3200"/>
              <a:t>Supported Employment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F76537-6758-4FEE-C143-CF53CF2A911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63462" y="2914276"/>
            <a:ext cx="5491654" cy="3465163"/>
          </a:xfrm>
        </p:spPr>
        <p:txBody>
          <a:bodyPr/>
          <a:lstStyle/>
          <a:p>
            <a:r>
              <a:rPr lang="en-US" sz="2800"/>
              <a:t>Real work</a:t>
            </a:r>
          </a:p>
          <a:p>
            <a:r>
              <a:rPr lang="en-US" sz="2800"/>
              <a:t>Integrated businesses</a:t>
            </a:r>
          </a:p>
          <a:p>
            <a:r>
              <a:rPr lang="en-US" sz="2800"/>
              <a:t>Negotiation between the needs of the employer and the individual</a:t>
            </a:r>
          </a:p>
          <a:p>
            <a:r>
              <a:rPr lang="en-US" sz="2800"/>
              <a:t>One person at a time … one employer at a time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0CE17E6-C45E-D0E7-F7D3-972D00140EB9}"/>
              </a:ext>
            </a:extLst>
          </p:cNvPr>
          <p:cNvSpPr txBox="1">
            <a:spLocks/>
          </p:cNvSpPr>
          <p:nvPr/>
        </p:nvSpPr>
        <p:spPr>
          <a:xfrm>
            <a:off x="6363462" y="1945038"/>
            <a:ext cx="5491654" cy="7286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Customized Employment</a:t>
            </a:r>
          </a:p>
        </p:txBody>
      </p:sp>
    </p:spTree>
    <p:extLst>
      <p:ext uri="{BB962C8B-B14F-4D97-AF65-F5344CB8AC3E}">
        <p14:creationId xmlns:p14="http://schemas.microsoft.com/office/powerpoint/2010/main" val="3345369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076EF-C5A3-32B7-93EE-878A6A45A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5480" y="618117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Meet Mike – Works at Gregg’s Restaurant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D344F8-0092-9B6C-C936-735CDBFAF9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614" y="2119642"/>
            <a:ext cx="5252265" cy="728663"/>
          </a:xfrm>
        </p:spPr>
        <p:txBody>
          <a:bodyPr/>
          <a:lstStyle/>
          <a:p>
            <a:r>
              <a:rPr lang="en-US">
                <a:hlinkClick r:id="rId3"/>
              </a:rPr>
              <a:t>Mike’s Video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DF507-FA6A-298F-647B-1C208C7521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750" y="3014539"/>
            <a:ext cx="5251995" cy="3669227"/>
          </a:xfrm>
        </p:spPr>
        <p:txBody>
          <a:bodyPr/>
          <a:lstStyle/>
          <a:p>
            <a:r>
              <a:rPr lang="en-US"/>
              <a:t>Gregg’s in North Kingstown, RI​</a:t>
            </a:r>
          </a:p>
          <a:p>
            <a:r>
              <a:rPr lang="en-US"/>
              <a:t>Prep cook​</a:t>
            </a:r>
          </a:p>
          <a:p>
            <a:r>
              <a:rPr lang="en-US"/>
              <a:t>Agency providing support:</a:t>
            </a:r>
          </a:p>
          <a:p>
            <a:r>
              <a:rPr lang="en-US" err="1"/>
              <a:t>Spurwink</a:t>
            </a:r>
            <a:r>
              <a:rPr lang="en-US"/>
              <a:t> RI</a:t>
            </a:r>
          </a:p>
        </p:txBody>
      </p:sp>
      <p:pic>
        <p:nvPicPr>
          <p:cNvPr id="1026" name="Picture 2" descr="Photo of Greggs resturant">
            <a:extLst>
              <a:ext uri="{FF2B5EF4-FFF2-40B4-BE49-F238E27FC236}">
                <a16:creationId xmlns:a16="http://schemas.microsoft.com/office/drawing/2014/main" id="{DE1709A3-E3A7-C46C-14B0-A8D15F0207FC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93" y="2570656"/>
            <a:ext cx="4857986" cy="305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00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E1A53C2-D0BA-C3DD-988C-A8C236D332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8576" y="111664"/>
            <a:ext cx="10791194" cy="20559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Customized Employment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6F8C54A-5F10-D745-BD5B-46B7B5D64F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3832" y="2088230"/>
            <a:ext cx="1625015" cy="728663"/>
          </a:xfrm>
        </p:spPr>
        <p:txBody>
          <a:bodyPr/>
          <a:lstStyle/>
          <a:p>
            <a:r>
              <a:rPr lang="en-US"/>
              <a:t>Carved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669627-DE04-BF37-F67B-F823F858955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6381" y="2951203"/>
            <a:ext cx="2539413" cy="22955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Taking elements of a position and developing a new position based on those tasks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CCEC0B-B045-41D1-889F-760F79E1B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287" y="5186218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Saw with solid fill inside of a circle">
            <a:extLst>
              <a:ext uri="{FF2B5EF4-FFF2-40B4-BE49-F238E27FC236}">
                <a16:creationId xmlns:a16="http://schemas.microsoft.com/office/drawing/2014/main" id="{AFE35BDB-1275-4538-85C2-0F984F2E8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3453" y="5305004"/>
            <a:ext cx="745771" cy="745771"/>
          </a:xfrm>
          <a:prstGeom prst="rect">
            <a:avLst/>
          </a:prstGeom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F570063-97B0-2A13-CABA-FC6AF8A64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0053" y="2088230"/>
            <a:ext cx="3398925" cy="728663"/>
          </a:xfrm>
        </p:spPr>
        <p:txBody>
          <a:bodyPr/>
          <a:lstStyle/>
          <a:p>
            <a:r>
              <a:rPr lang="en-US"/>
              <a:t>Restructured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D9AAD9B-C766-63B2-D086-3EE2FE896AA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450053" y="2952721"/>
            <a:ext cx="2894764" cy="2151160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Taking parts of more than one position and changing the way they are completed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1B35ED-32A1-44AA-B396-14CB85A0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96453" y="5186218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Blackboard outline">
            <a:extLst>
              <a:ext uri="{FF2B5EF4-FFF2-40B4-BE49-F238E27FC236}">
                <a16:creationId xmlns:a16="http://schemas.microsoft.com/office/drawing/2014/main" id="{486F6894-C9AF-E7F1-F58D-DAC2B7827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0566" y="5229070"/>
            <a:ext cx="914400" cy="914400"/>
          </a:xfrm>
          <a:prstGeom prst="rect">
            <a:avLst/>
          </a:prstGeom>
        </p:spPr>
      </p:pic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7E7EBBD-3C0E-D229-FCD9-B83A3B260A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09305" y="2115927"/>
            <a:ext cx="1870245" cy="728663"/>
          </a:xfrm>
        </p:spPr>
        <p:txBody>
          <a:bodyPr/>
          <a:lstStyle/>
          <a:p>
            <a:r>
              <a:rPr lang="en-US"/>
              <a:t>Shared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EC6D0A8C-7204-5825-458E-89CED8614B2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09305" y="2951203"/>
            <a:ext cx="1749590" cy="2295260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Completing job functions by sharing parts, time, or tasks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777FB9-89FF-464E-A9E2-8CE44380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84048" y="5186218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Network with solid fill">
            <a:extLst>
              <a:ext uri="{FF2B5EF4-FFF2-40B4-BE49-F238E27FC236}">
                <a16:creationId xmlns:a16="http://schemas.microsoft.com/office/drawing/2014/main" id="{DCB646D9-E5B4-46B0-1F6B-6CCAF698FD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4048" y="5143366"/>
            <a:ext cx="1000104" cy="1000104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3366AB1-DCD4-BC2A-F0E7-CFC2582A628E}"/>
              </a:ext>
            </a:extLst>
          </p:cNvPr>
          <p:cNvSpPr txBox="1">
            <a:spLocks/>
          </p:cNvSpPr>
          <p:nvPr/>
        </p:nvSpPr>
        <p:spPr>
          <a:xfrm>
            <a:off x="9367158" y="2036803"/>
            <a:ext cx="1870245" cy="7286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B6F5B8-043A-0A9D-D4BB-9E0A83D40811}"/>
              </a:ext>
            </a:extLst>
          </p:cNvPr>
          <p:cNvSpPr txBox="1">
            <a:spLocks/>
          </p:cNvSpPr>
          <p:nvPr/>
        </p:nvSpPr>
        <p:spPr>
          <a:xfrm>
            <a:off x="9427412" y="2951203"/>
            <a:ext cx="1749590" cy="2295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Developing new tasks or enterprises based on unmet needs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1EF6072-9B7B-4D63-9F1F-BEDFEF603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6939" y="5186219"/>
            <a:ext cx="1030535" cy="10001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Building Brick Wall with solid fill">
            <a:extLst>
              <a:ext uri="{FF2B5EF4-FFF2-40B4-BE49-F238E27FC236}">
                <a16:creationId xmlns:a16="http://schemas.microsoft.com/office/drawing/2014/main" id="{CB05648F-267A-4F2E-2C45-0077F951E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29277" y="5186218"/>
            <a:ext cx="945857" cy="9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28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46EDE48E-77AD-43A2-7015-1862967285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Created Job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		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6CF8A29-E1B7-BEF3-433E-895D01AED9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480" y="1631370"/>
            <a:ext cx="5252265" cy="728663"/>
          </a:xfrm>
        </p:spPr>
        <p:txBody>
          <a:bodyPr/>
          <a:lstStyle/>
          <a:p>
            <a:r>
              <a:rPr lang="en-US"/>
              <a:t>What is it?	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F916F7-7D1E-9E90-60A1-2E63D04E37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6"/>
            <a:ext cx="5251995" cy="1851875"/>
          </a:xfrm>
        </p:spPr>
        <p:txBody>
          <a:bodyPr/>
          <a:lstStyle/>
          <a:p>
            <a:r>
              <a:rPr lang="en-US" sz="2800"/>
              <a:t>Establishes a new job or job duties that did not previously exist as a position within a business</a:t>
            </a:r>
            <a:r>
              <a:rPr lang="en-US"/>
              <a:t>	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5B153190-584C-0D20-C44E-148F4BE5E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4243" y="1631370"/>
            <a:ext cx="5252265" cy="728663"/>
          </a:xfrm>
        </p:spPr>
        <p:txBody>
          <a:bodyPr/>
          <a:lstStyle/>
          <a:p>
            <a:r>
              <a:rPr lang="en-US"/>
              <a:t>Possibilities …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C5373C6-329A-DEAE-3137-FDA1C68CE34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570655"/>
            <a:ext cx="5251995" cy="3669227"/>
          </a:xfrm>
        </p:spPr>
        <p:txBody>
          <a:bodyPr/>
          <a:lstStyle/>
          <a:p>
            <a:r>
              <a:rPr lang="en-US" sz="2800"/>
              <a:t>Driven by the skills and support needs of the individual and the needs of the business</a:t>
            </a:r>
          </a:p>
          <a:p>
            <a:r>
              <a:rPr lang="en-US" sz="2800"/>
              <a:t>Negotiated by a skilled developer, job coach, or employment specialist</a:t>
            </a:r>
          </a:p>
        </p:txBody>
      </p:sp>
    </p:spTree>
    <p:extLst>
      <p:ext uri="{BB962C8B-B14F-4D97-AF65-F5344CB8AC3E}">
        <p14:creationId xmlns:p14="http://schemas.microsoft.com/office/powerpoint/2010/main" val="2284437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CC99F6-45E8-DD18-FDD7-792EE16747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Carved Job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45E67-7101-522C-1183-45429E3276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347" y="1449619"/>
            <a:ext cx="5252265" cy="728663"/>
          </a:xfrm>
        </p:spPr>
        <p:txBody>
          <a:bodyPr/>
          <a:lstStyle/>
          <a:p>
            <a:r>
              <a:rPr lang="en-US"/>
              <a:t>What is it?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7CED6-762F-36D9-BD0D-88957FAE58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347" y="2329326"/>
            <a:ext cx="5644411" cy="3918921"/>
          </a:xfrm>
        </p:spPr>
        <p:txBody>
          <a:bodyPr/>
          <a:lstStyle/>
          <a:p>
            <a:r>
              <a:rPr lang="en-US" sz="2800"/>
              <a:t>Redistributes job duties from one position to another, tailoring them to the job seeker’s unique skills and abilities</a:t>
            </a:r>
          </a:p>
          <a:p>
            <a:r>
              <a:rPr lang="en-US" sz="2800"/>
              <a:t>Creates a job description consisting of one or more tasks from the traditional job in the employment setting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9D6282-A4F4-22F4-5986-03B42A6C7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4243" y="1449618"/>
            <a:ext cx="5252265" cy="728663"/>
          </a:xfrm>
        </p:spPr>
        <p:txBody>
          <a:bodyPr/>
          <a:lstStyle/>
          <a:p>
            <a:r>
              <a:rPr lang="en-US"/>
              <a:t>Possibilities 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33B3F-65C3-F78A-4156-7020DBBA0D0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3" y="2329326"/>
            <a:ext cx="5251995" cy="3669227"/>
          </a:xfrm>
        </p:spPr>
        <p:txBody>
          <a:bodyPr/>
          <a:lstStyle/>
          <a:p>
            <a:r>
              <a:rPr lang="en-US" sz="2800"/>
              <a:t>A way to make somebody’s strengths and assets become a strength and asset for an employer</a:t>
            </a:r>
          </a:p>
          <a:p>
            <a:r>
              <a:rPr lang="en-US" sz="2800"/>
              <a:t>Real tasks, at a real job, that are a cost-effective strategy for an employer</a:t>
            </a:r>
          </a:p>
        </p:txBody>
      </p:sp>
    </p:spTree>
    <p:extLst>
      <p:ext uri="{BB962C8B-B14F-4D97-AF65-F5344CB8AC3E}">
        <p14:creationId xmlns:p14="http://schemas.microsoft.com/office/powerpoint/2010/main" val="3805689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0A0C6E-2889-EE15-4DE8-0EB7AFDDAD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480" y="271119"/>
            <a:ext cx="10416747" cy="163757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/>
              <a:t>Meet Jacob – Works at Seven Stars Bakery</a:t>
            </a:r>
          </a:p>
        </p:txBody>
      </p:sp>
      <p:sp>
        <p:nvSpPr>
          <p:cNvPr id="2057" name="Text Placeholder 3">
            <a:extLst>
              <a:ext uri="{FF2B5EF4-FFF2-40B4-BE49-F238E27FC236}">
                <a16:creationId xmlns:a16="http://schemas.microsoft.com/office/drawing/2014/main" id="{449609B3-CE45-6607-4989-B9FC041E5E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41918" y="1735142"/>
            <a:ext cx="6002082" cy="728663"/>
          </a:xfrm>
        </p:spPr>
        <p:txBody>
          <a:bodyPr/>
          <a:lstStyle/>
          <a:p>
            <a:r>
              <a:rPr lang="en-US">
                <a:hlinkClick r:id="rId3"/>
              </a:rPr>
              <a:t>Dream Job – Jacob’s Story</a:t>
            </a:r>
            <a:endParaRPr lang="en-US"/>
          </a:p>
        </p:txBody>
      </p:sp>
      <p:pic>
        <p:nvPicPr>
          <p:cNvPr id="11" name="Picture 10" descr="A sign with blue text">
            <a:extLst>
              <a:ext uri="{FF2B5EF4-FFF2-40B4-BE49-F238E27FC236}">
                <a16:creationId xmlns:a16="http://schemas.microsoft.com/office/drawing/2014/main" id="{4661A320-FE31-52CA-2837-A77275D00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3" r="7020"/>
          <a:stretch/>
        </p:blipFill>
        <p:spPr>
          <a:xfrm>
            <a:off x="4183918" y="2618131"/>
            <a:ext cx="3824164" cy="277883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3D112EF-6EED-AB04-C183-89FC48460D5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2411" y="5705613"/>
            <a:ext cx="5652297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Thank you to CPNRI -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69597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69597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  <p:pic>
        <p:nvPicPr>
          <p:cNvPr id="2052" name="Picture 4" descr="Community Provider Network of Rhode Island logo">
            <a:extLst>
              <a:ext uri="{FF2B5EF4-FFF2-40B4-BE49-F238E27FC236}">
                <a16:creationId xmlns:a16="http://schemas.microsoft.com/office/drawing/2014/main" id="{4B75A6A5-4E60-E525-BAB6-DA57D0447E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708" y="5718313"/>
            <a:ext cx="2972215" cy="7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795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DC9068DD-FCE5-8183-3C6A-F235C6F906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Self-Employment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D9692AC-0E2C-DDC0-F55D-92697C9B2D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313" y="1539329"/>
            <a:ext cx="5252534" cy="618004"/>
          </a:xfrm>
        </p:spPr>
        <p:txBody>
          <a:bodyPr/>
          <a:lstStyle/>
          <a:p>
            <a:r>
              <a:rPr lang="en-US" sz="3600"/>
              <a:t>What is it?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16552B6-276C-568B-B6BD-7D09A9700DE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61161" y="2590207"/>
            <a:ext cx="5252264" cy="649463"/>
          </a:xfrm>
        </p:spPr>
        <p:txBody>
          <a:bodyPr/>
          <a:lstStyle/>
          <a:p>
            <a:pPr marL="0" indent="0">
              <a:buNone/>
            </a:pPr>
            <a:r>
              <a:rPr lang="en-US" sz="2800">
                <a:hlinkClick r:id="rId3"/>
              </a:rPr>
              <a:t>Sue Babin recording</a:t>
            </a:r>
            <a:endParaRPr lang="en-US" sz="28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84298B5-4BD9-B3B2-983D-B4B4AB1317E9}"/>
              </a:ext>
            </a:extLst>
          </p:cNvPr>
          <p:cNvSpPr txBox="1">
            <a:spLocks/>
          </p:cNvSpPr>
          <p:nvPr/>
        </p:nvSpPr>
        <p:spPr>
          <a:xfrm>
            <a:off x="6334640" y="1606381"/>
            <a:ext cx="5552559" cy="6180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2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can help with funding &amp; plan development? 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AEBB281-6DAC-FCE2-B988-494E9005F0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911" y="2621200"/>
            <a:ext cx="5252264" cy="3474800"/>
          </a:xfrm>
        </p:spPr>
        <p:txBody>
          <a:bodyPr/>
          <a:lstStyle/>
          <a:p>
            <a:r>
              <a:rPr lang="en-US" sz="2400">
                <a:hlinkClick r:id="rId4"/>
              </a:rPr>
              <a:t>RI Developmental Disabilities Council</a:t>
            </a:r>
            <a:endParaRPr lang="en-US" sz="2400"/>
          </a:p>
          <a:p>
            <a:r>
              <a:rPr lang="en-US" sz="2400">
                <a:hlinkClick r:id="rId5"/>
              </a:rPr>
              <a:t>Small Business Development Center (RISBDC)</a:t>
            </a:r>
            <a:endParaRPr lang="en-US" sz="2400"/>
          </a:p>
          <a:p>
            <a:r>
              <a:rPr lang="en-US" sz="2400">
                <a:hlinkClick r:id="rId6"/>
              </a:rPr>
              <a:t>SCORE</a:t>
            </a:r>
            <a:r>
              <a:rPr lang="en-US" sz="2400"/>
              <a:t> – Counselors to America’s Small Businesses</a:t>
            </a:r>
          </a:p>
          <a:p>
            <a:r>
              <a:rPr lang="en-US" sz="2400"/>
              <a:t>Crowdfunding (e.g., GoFundMe or Indiegogo)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4761234-4193-2372-6E6A-641DCCAB6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4313" y="3942244"/>
            <a:ext cx="5252534" cy="618004"/>
          </a:xfrm>
        </p:spPr>
        <p:txBody>
          <a:bodyPr/>
          <a:lstStyle/>
          <a:p>
            <a:r>
              <a:rPr lang="en-US" sz="3600"/>
              <a:t>Additional Resources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3F9EDD2C-14C8-7216-0BFC-1B78D0E3B5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582" y="4868397"/>
            <a:ext cx="5491417" cy="1556988"/>
          </a:xfrm>
        </p:spPr>
        <p:txBody>
          <a:bodyPr/>
          <a:lstStyle/>
          <a:p>
            <a:r>
              <a:rPr lang="en-US" sz="2800">
                <a:hlinkClick r:id="rId7"/>
              </a:rPr>
              <a:t>Women’s Business Centers</a:t>
            </a:r>
            <a:endParaRPr lang="en-US" sz="2800"/>
          </a:p>
          <a:p>
            <a:r>
              <a:rPr lang="en-US" sz="2800">
                <a:hlinkClick r:id="rId8"/>
              </a:rPr>
              <a:t>Center for Women &amp; Enterprise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022847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3D2C44-B533-D5C8-05EE-F1FF56F529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Resource Ownership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1312D-2AD1-750C-F3A3-C36927885A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415166"/>
            <a:ext cx="3666448" cy="728663"/>
          </a:xfrm>
        </p:spPr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8DD85-1DE6-A642-A941-561533C1EB8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4902" y="2260421"/>
            <a:ext cx="4998674" cy="3517606"/>
          </a:xfrm>
        </p:spPr>
        <p:txBody>
          <a:bodyPr/>
          <a:lstStyle/>
          <a:p>
            <a:r>
              <a:rPr lang="en-US" sz="2800"/>
              <a:t>Purchased equipment, machinery, or other items that an individual owns and brings to the workplace as part of their employment with a business, offering an additional resource to the employer. 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26BE27-489F-F4AC-B86F-2B0D4E143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4268" y="1415166"/>
            <a:ext cx="4086578" cy="728663"/>
          </a:xfrm>
        </p:spPr>
        <p:txBody>
          <a:bodyPr/>
          <a:lstStyle/>
          <a:p>
            <a:r>
              <a:rPr lang="en-US"/>
              <a:t>Possibilities ….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71DFD-1976-9965-5E27-A9EC51A4817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94268" y="2260421"/>
            <a:ext cx="5402830" cy="3345689"/>
          </a:xfrm>
        </p:spPr>
        <p:txBody>
          <a:bodyPr/>
          <a:lstStyle/>
          <a:p>
            <a:r>
              <a:rPr lang="en-US" sz="2800"/>
              <a:t>Resource ownership increases the value of the employee (similar to having a college degree).</a:t>
            </a:r>
          </a:p>
          <a:p>
            <a:r>
              <a:rPr lang="en-US" sz="2800"/>
              <a:t>Resource ownership benefits the business by increasing profits or service capacity in some way.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92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51287E-A4A7-EA25-F2D4-3CE74EAE8E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Business within a Business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5981E-026E-7029-7E34-3D0070071A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What is it?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3CA71-226D-3F41-03BB-E7720AF4B8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447754"/>
            <a:ext cx="5251995" cy="1648418"/>
          </a:xfrm>
        </p:spPr>
        <p:txBody>
          <a:bodyPr/>
          <a:lstStyle/>
          <a:p>
            <a:r>
              <a:rPr lang="en-US" sz="2800"/>
              <a:t>Develop a self-employment venture within an existing business setting.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8C33AF-0968-E733-1BC1-5A0F42AE1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Possibilities ….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59BAB-03EE-76E0-5010-021E3FBB5B9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25" y="2447754"/>
            <a:ext cx="5251995" cy="3669227"/>
          </a:xfrm>
        </p:spPr>
        <p:txBody>
          <a:bodyPr/>
          <a:lstStyle/>
          <a:p>
            <a:r>
              <a:rPr lang="en-US" sz="2800"/>
              <a:t>Offer something the business does not have but would enhance their market.</a:t>
            </a:r>
          </a:p>
          <a:p>
            <a:r>
              <a:rPr lang="en-US" sz="2800"/>
              <a:t>Established customer base.</a:t>
            </a:r>
          </a:p>
          <a:p>
            <a:r>
              <a:rPr lang="en-US" sz="2800"/>
              <a:t>Access to coworkers and natural supports.</a:t>
            </a:r>
          </a:p>
          <a:p>
            <a:r>
              <a:rPr lang="en-US" sz="2800"/>
              <a:t>A win-win situation.</a:t>
            </a:r>
          </a:p>
          <a:p>
            <a:endParaRPr lang="en-US"/>
          </a:p>
        </p:txBody>
      </p:sp>
      <p:pic>
        <p:nvPicPr>
          <p:cNvPr id="7" name="Picture 2" descr="Tamara">
            <a:extLst>
              <a:ext uri="{FF2B5EF4-FFF2-40B4-BE49-F238E27FC236}">
                <a16:creationId xmlns:a16="http://schemas.microsoft.com/office/drawing/2014/main" id="{7AD93EA0-30D5-2BC0-7551-262919DD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r="9312"/>
          <a:stretch>
            <a:fillRect/>
          </a:stretch>
        </p:blipFill>
        <p:spPr bwMode="auto">
          <a:xfrm>
            <a:off x="1373701" y="4089869"/>
            <a:ext cx="3100645" cy="227352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tx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74200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6D5B1C9-F41E-9E2F-4CF3-836C9E7A9D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7538" y="2706688"/>
            <a:ext cx="8193087" cy="1433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18973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E1A53C2-D0BA-C3DD-988C-A8C236D332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8576" y="111664"/>
            <a:ext cx="10791194" cy="20559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cap="none" spc="0">
                <a:latin typeface="Century Gothic"/>
                <a:ea typeface="+mn-ea"/>
                <a:cs typeface="Arial"/>
              </a:rPr>
              <a:t>Family / Parent Role</a:t>
            </a:r>
            <a:endParaRPr lang="en-US" sz="5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669627-DE04-BF37-F67B-F823F858955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6630" y="2381272"/>
            <a:ext cx="2263975" cy="22955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/>
              <a:t>Building a support network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D9AAD9B-C766-63B2-D086-3EE2FE896AA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225046" y="2331040"/>
            <a:ext cx="2263975" cy="215116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/>
              <a:t>Contributing to the employment process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EC6D0A8C-7204-5825-458E-89CED8614B2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5999" y="2381020"/>
            <a:ext cx="2562895" cy="229526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/>
              <a:t>Creating partnerships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B6F5B8-043A-0A9D-D4BB-9E0A83D40811}"/>
              </a:ext>
            </a:extLst>
          </p:cNvPr>
          <p:cNvSpPr txBox="1">
            <a:spLocks/>
          </p:cNvSpPr>
          <p:nvPr/>
        </p:nvSpPr>
        <p:spPr>
          <a:xfrm>
            <a:off x="9055223" y="2395155"/>
            <a:ext cx="2183922" cy="2295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Monitoring service quality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CCEC0B-B045-41D1-889F-760F79E1B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8566" y="4945771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 descr="Home Group">
            <a:extLst>
              <a:ext uri="{FF2B5EF4-FFF2-40B4-BE49-F238E27FC236}">
                <a16:creationId xmlns:a16="http://schemas.microsoft.com/office/drawing/2014/main" id="{15866A57-9304-4002-A654-E78AA7AED2A8}"/>
              </a:ext>
            </a:extLst>
          </p:cNvPr>
          <p:cNvSpPr/>
          <p:nvPr/>
        </p:nvSpPr>
        <p:spPr>
          <a:xfrm>
            <a:off x="1224758" y="5159457"/>
            <a:ext cx="608891" cy="572732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19F9486-924F-461E-ABBE-D7CF4998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70827" y="4945771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E7E9046-7943-40F8-9653-351FBB39C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7395" y="4945771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2DDB379-BACC-4BCC-96FD-AE7196997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47132" y="4945771"/>
            <a:ext cx="1000104" cy="1000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 descr="Recruitment Management">
            <a:extLst>
              <a:ext uri="{FF2B5EF4-FFF2-40B4-BE49-F238E27FC236}">
                <a16:creationId xmlns:a16="http://schemas.microsoft.com/office/drawing/2014/main" id="{0340E8A6-CAF7-4F37-BAF9-CC11FEBB8C0C}"/>
              </a:ext>
            </a:extLst>
          </p:cNvPr>
          <p:cNvSpPr/>
          <p:nvPr/>
        </p:nvSpPr>
        <p:spPr>
          <a:xfrm>
            <a:off x="4249675" y="5125142"/>
            <a:ext cx="642408" cy="636737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Rectangle 31" descr="Teamwork">
            <a:extLst>
              <a:ext uri="{FF2B5EF4-FFF2-40B4-BE49-F238E27FC236}">
                <a16:creationId xmlns:a16="http://schemas.microsoft.com/office/drawing/2014/main" id="{4AE997CA-0B4D-42B5-99B6-F92A00C1B9A0}"/>
              </a:ext>
            </a:extLst>
          </p:cNvPr>
          <p:cNvSpPr/>
          <p:nvPr/>
        </p:nvSpPr>
        <p:spPr>
          <a:xfrm>
            <a:off x="7061577" y="5189147"/>
            <a:ext cx="631740" cy="668302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Rectangle 32" descr="Issue Tracking">
            <a:extLst>
              <a:ext uri="{FF2B5EF4-FFF2-40B4-BE49-F238E27FC236}">
                <a16:creationId xmlns:a16="http://schemas.microsoft.com/office/drawing/2014/main" id="{5A2B9D3E-AA91-4D11-B2C9-FC2E9CBA17D7}"/>
              </a:ext>
            </a:extLst>
          </p:cNvPr>
          <p:cNvSpPr/>
          <p:nvPr/>
        </p:nvSpPr>
        <p:spPr>
          <a:xfrm>
            <a:off x="9831314" y="5173476"/>
            <a:ext cx="631740" cy="588403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0898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887C336-F3DB-0BD1-BFF2-AC1735A220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Inviting Support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54C985-B39D-BB06-4D72-69C192B1095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1766657"/>
            <a:ext cx="5223431" cy="442995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Find at </a:t>
            </a:r>
            <a:r>
              <a:rPr lang="en-US">
                <a:hlinkClick r:id="rId3"/>
              </a:rPr>
              <a:t>www.featri.net</a:t>
            </a:r>
            <a:endParaRPr lang="en-US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Who are the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People in your life?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People who have helped?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People who have information?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People with whom you would like to connect? </a:t>
            </a:r>
          </a:p>
        </p:txBody>
      </p:sp>
      <p:pic>
        <p:nvPicPr>
          <p:cNvPr id="6" name="Content Placeholder 3" descr="Inviting Support handout">
            <a:extLst>
              <a:ext uri="{FF2B5EF4-FFF2-40B4-BE49-F238E27FC236}">
                <a16:creationId xmlns:a16="http://schemas.microsoft.com/office/drawing/2014/main" id="{45801844-E143-FE1C-A809-7CEAD0B26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510873"/>
            <a:ext cx="3697337" cy="4755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1021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7BBC4-0CF1-0ECD-A1F6-7F2D08A59B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Building a Support Network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59162-F7A9-8701-211F-575E5A8C37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700464"/>
            <a:ext cx="10856234" cy="4501900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Inviting people to become a support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Person-centered planning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PATH – Planning Alternative Tomorrows with Hope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MAPS – Making Action Plans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/>
              <a:t>Person-Centered Discovery Process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LifeCourse Framework Tools</a:t>
            </a:r>
          </a:p>
        </p:txBody>
      </p:sp>
    </p:spTree>
    <p:extLst>
      <p:ext uri="{BB962C8B-B14F-4D97-AF65-F5344CB8AC3E}">
        <p14:creationId xmlns:p14="http://schemas.microsoft.com/office/powerpoint/2010/main" val="1823398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6CBCA7-5027-4D53-78A3-07ED7A0F44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Partnership Strategies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B1D9D-F923-AB36-6586-40B648995F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/>
              <a:t>Build trust - communication, respect</a:t>
            </a:r>
          </a:p>
          <a:p>
            <a:r>
              <a:rPr lang="en-US"/>
              <a:t>Shared responsibility</a:t>
            </a:r>
          </a:p>
          <a:p>
            <a:r>
              <a:rPr lang="en-US"/>
              <a:t>Common goals</a:t>
            </a:r>
          </a:p>
          <a:p>
            <a:r>
              <a:rPr lang="en-US"/>
              <a:t>Strengths-based</a:t>
            </a:r>
          </a:p>
          <a:p>
            <a:r>
              <a:rPr lang="en-US"/>
              <a:t>Celebrate successes</a:t>
            </a:r>
          </a:p>
          <a:p>
            <a:r>
              <a:rPr lang="en-US"/>
              <a:t>Offer solutions and be willing to be part of a solution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36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076EF-C5A3-32B7-93EE-878A6A45A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5480" y="679569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Meet Deavon – Front-End Clerk at Stop and Shop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pic>
        <p:nvPicPr>
          <p:cNvPr id="1030" name="Picture 6" descr="Stop &amp; Shop unveils new logo, store devices">
            <a:extLst>
              <a:ext uri="{FF2B5EF4-FFF2-40B4-BE49-F238E27FC236}">
                <a16:creationId xmlns:a16="http://schemas.microsoft.com/office/drawing/2014/main" id="{36AAE630-9A1E-AEC1-71B0-35031364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21" y="2052637"/>
            <a:ext cx="1902806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DF507-FA6A-298F-647B-1C208C7521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3211" y="3557007"/>
            <a:ext cx="5251995" cy="2885099"/>
          </a:xfrm>
        </p:spPr>
        <p:txBody>
          <a:bodyPr/>
          <a:lstStyle/>
          <a:p>
            <a:r>
              <a:rPr lang="en-US"/>
              <a:t>Partnership:</a:t>
            </a:r>
          </a:p>
          <a:p>
            <a:pPr lvl="1"/>
            <a:r>
              <a:rPr lang="en-US"/>
              <a:t>Personal strengths</a:t>
            </a:r>
          </a:p>
          <a:p>
            <a:pPr lvl="1"/>
            <a:r>
              <a:rPr lang="en-US"/>
              <a:t>Family</a:t>
            </a:r>
          </a:p>
          <a:p>
            <a:pPr lvl="1"/>
            <a:r>
              <a:rPr lang="en-US"/>
              <a:t>Employment supports</a:t>
            </a:r>
          </a:p>
          <a:p>
            <a:pPr lvl="1"/>
            <a:r>
              <a:rPr lang="en-US"/>
              <a:t>Employer</a:t>
            </a:r>
          </a:p>
        </p:txBody>
      </p:sp>
      <p:pic>
        <p:nvPicPr>
          <p:cNvPr id="1028" name="Picture 4" descr="A person wearing a white shirt and a green and blue neckband">
            <a:extLst>
              <a:ext uri="{FF2B5EF4-FFF2-40B4-BE49-F238E27FC236}">
                <a16:creationId xmlns:a16="http://schemas.microsoft.com/office/drawing/2014/main" id="{C7EF9799-0165-F907-5AD3-DFAC8E91B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05" y="2483973"/>
            <a:ext cx="1815235" cy="319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young man standing sideways with a Stop and Shop shirt on in front of a blue wall">
            <a:extLst>
              <a:ext uri="{FF2B5EF4-FFF2-40B4-BE49-F238E27FC236}">
                <a16:creationId xmlns:a16="http://schemas.microsoft.com/office/drawing/2014/main" id="{80052F74-DDCB-F704-2CA4-446A9645AEC3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1" t="31110" b="31280"/>
          <a:stretch/>
        </p:blipFill>
        <p:spPr bwMode="auto">
          <a:xfrm rot="5400000">
            <a:off x="8075746" y="3361217"/>
            <a:ext cx="4513425" cy="138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056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2C00E0-47A4-1580-3077-7A8B6DC724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Valuing Life Experiences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8A7C3B-876E-E263-A2A1-45F5BA532F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533136"/>
            <a:ext cx="10802968" cy="3669227"/>
          </a:xfrm>
        </p:spPr>
        <p:txBody>
          <a:bodyPr>
            <a:normAutofit/>
          </a:bodyPr>
          <a:lstStyle/>
          <a:p>
            <a:r>
              <a:rPr lang="en-US"/>
              <a:t>You have already started!</a:t>
            </a:r>
          </a:p>
          <a:p>
            <a:r>
              <a:rPr lang="en-US"/>
              <a:t>Decisions inform decisions</a:t>
            </a:r>
          </a:p>
          <a:p>
            <a:r>
              <a:rPr lang="en-US"/>
              <a:t>Changes expectations</a:t>
            </a:r>
          </a:p>
          <a:p>
            <a:r>
              <a:rPr lang="en-US"/>
              <a:t>Revisit mapping routinely</a:t>
            </a:r>
          </a:p>
          <a:p>
            <a:r>
              <a:rPr lang="en-US"/>
              <a:t>Right to Risk</a:t>
            </a:r>
          </a:p>
          <a:p>
            <a:r>
              <a:rPr lang="en-US"/>
              <a:t>Provides guidance and accountability for supports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96EBD-18D0-78D6-7714-8DCCAA068B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Where do I start? </a:t>
            </a:r>
          </a:p>
        </p:txBody>
      </p:sp>
    </p:spTree>
    <p:extLst>
      <p:ext uri="{BB962C8B-B14F-4D97-AF65-F5344CB8AC3E}">
        <p14:creationId xmlns:p14="http://schemas.microsoft.com/office/powerpoint/2010/main" val="1746758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2C00E0-47A4-1580-3077-7A8B6DC724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2849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cap="none" spc="0">
                <a:latin typeface="Century Gothic"/>
                <a:ea typeface="+mn-ea"/>
                <a:cs typeface="Arial"/>
              </a:rPr>
              <a:t>Contributing to the Employment Process</a:t>
            </a:r>
            <a:endParaRPr lang="en-US" sz="4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96EBD-18D0-78D6-7714-8DCCAA068B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902" y="2022879"/>
            <a:ext cx="5223699" cy="728663"/>
          </a:xfrm>
        </p:spPr>
        <p:txBody>
          <a:bodyPr/>
          <a:lstStyle/>
          <a:p>
            <a:r>
              <a:rPr lang="en-US" sz="3200"/>
              <a:t>What are quality employment services: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8A7C3B-876E-E263-A2A1-45F5BA532F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8902" y="3208970"/>
            <a:ext cx="4407206" cy="2639428"/>
          </a:xfrm>
        </p:spPr>
        <p:txBody>
          <a:bodyPr>
            <a:normAutofit fontScale="92500" lnSpcReduction="10000"/>
          </a:bodyPr>
          <a:lstStyle/>
          <a:p>
            <a:r>
              <a:rPr lang="en-US" sz="2800"/>
              <a:t>Person-centered</a:t>
            </a:r>
          </a:p>
          <a:p>
            <a:r>
              <a:rPr lang="en-US" sz="2800"/>
              <a:t>Industry-based</a:t>
            </a:r>
          </a:p>
          <a:p>
            <a:r>
              <a:rPr lang="en-US" sz="2800"/>
              <a:t>Community-based work trials, if needed</a:t>
            </a:r>
          </a:p>
          <a:p>
            <a:r>
              <a:rPr lang="en-US" sz="2800"/>
              <a:t>Individualized job development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7FCCA58-AA54-481C-A708-B0E310221947}"/>
              </a:ext>
            </a:extLst>
          </p:cNvPr>
          <p:cNvSpPr txBox="1">
            <a:spLocks/>
          </p:cNvSpPr>
          <p:nvPr/>
        </p:nvSpPr>
        <p:spPr>
          <a:xfrm>
            <a:off x="6007223" y="2022879"/>
            <a:ext cx="5223699" cy="7286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/>
              <a:t>What are not quality employment services: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14C980-3977-4B07-BE0C-5D8E83670D67}"/>
              </a:ext>
            </a:extLst>
          </p:cNvPr>
          <p:cNvSpPr txBox="1">
            <a:spLocks/>
          </p:cNvSpPr>
          <p:nvPr/>
        </p:nvSpPr>
        <p:spPr>
          <a:xfrm>
            <a:off x="5904247" y="3208970"/>
            <a:ext cx="5117766" cy="3210928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32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Total focus on “readiness” rather than real job experience</a:t>
            </a:r>
          </a:p>
          <a:p>
            <a:r>
              <a:rPr lang="en-US" sz="2800"/>
              <a:t>Long-term “internships” that never lead to employment</a:t>
            </a:r>
          </a:p>
          <a:p>
            <a:r>
              <a:rPr lang="en-US" sz="2800"/>
              <a:t>Group “job clubs” extending over years that lead nowhere</a:t>
            </a:r>
          </a:p>
        </p:txBody>
      </p:sp>
    </p:spTree>
    <p:extLst>
      <p:ext uri="{BB962C8B-B14F-4D97-AF65-F5344CB8AC3E}">
        <p14:creationId xmlns:p14="http://schemas.microsoft.com/office/powerpoint/2010/main" val="1782997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881DB99-4203-B01D-ACB7-E47DB8B4C8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2"/>
            <a:ext cx="10417175" cy="13334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Types of Employment Supports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885D83-FCE1-DC60-A879-EA78CDAA62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668330"/>
            <a:ext cx="5211141" cy="247706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Job developer/job coach</a:t>
            </a:r>
          </a:p>
          <a:p>
            <a:r>
              <a:rPr lang="en-US"/>
              <a:t>Natural supports</a:t>
            </a:r>
          </a:p>
          <a:p>
            <a:r>
              <a:rPr lang="en-US"/>
              <a:t>Assistive technology</a:t>
            </a:r>
          </a:p>
          <a:p>
            <a:r>
              <a:rPr lang="en-US">
                <a:latin typeface="Arial"/>
                <a:cs typeface="Arial"/>
              </a:rPr>
              <a:t>Self monitoring</a:t>
            </a:r>
          </a:p>
          <a:p>
            <a:endParaRPr lang="en-US"/>
          </a:p>
        </p:txBody>
      </p:sp>
      <p:pic>
        <p:nvPicPr>
          <p:cNvPr id="3" name="Picture 2" descr="A person helping a person in a warehouse">
            <a:extLst>
              <a:ext uri="{FF2B5EF4-FFF2-40B4-BE49-F238E27FC236}">
                <a16:creationId xmlns:a16="http://schemas.microsoft.com/office/drawing/2014/main" id="{4EA144B3-9851-E445-51C4-1DCC1429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5" r="14048" b="-1"/>
          <a:stretch>
            <a:fillRect/>
          </a:stretch>
        </p:blipFill>
        <p:spPr bwMode="auto">
          <a:xfrm>
            <a:off x="6363730" y="1606979"/>
            <a:ext cx="5223431" cy="460851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24579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BCF000C9-257F-1D64-6C26-1B986E26F1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4152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Job Developer/Job Coach	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E15E89-DC2E-CC07-1027-3EA53970CA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686757"/>
            <a:ext cx="10961687" cy="4608513"/>
          </a:xfrm>
        </p:spPr>
        <p:txBody>
          <a:bodyPr/>
          <a:lstStyle/>
          <a:p>
            <a:r>
              <a:rPr lang="en-US" sz="2800"/>
              <a:t>Assists with finding a job</a:t>
            </a:r>
          </a:p>
          <a:p>
            <a:r>
              <a:rPr lang="en-US" sz="2800"/>
              <a:t>Negotiates issues with the employer (job carving, creating, customizing, accommodations, etc.)</a:t>
            </a:r>
          </a:p>
          <a:p>
            <a:r>
              <a:rPr lang="en-US" sz="2800"/>
              <a:t>Teaches how to do the job</a:t>
            </a:r>
          </a:p>
          <a:p>
            <a:r>
              <a:rPr lang="en-US" sz="2800"/>
              <a:t>Facilitates relationships and natural supports</a:t>
            </a:r>
          </a:p>
          <a:p>
            <a:r>
              <a:rPr lang="en-US" sz="2800"/>
              <a:t>Models interactions and support for the employer</a:t>
            </a:r>
          </a:p>
          <a:p>
            <a:r>
              <a:rPr lang="en-US" sz="2800"/>
              <a:t>Ensures the job is done to the employer’s standards</a:t>
            </a:r>
          </a:p>
          <a:p>
            <a:r>
              <a:rPr lang="en-US" sz="2800"/>
              <a:t>Provides ongoing support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645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DC6E87-82E1-67EA-BFBB-85E7960292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Natural Supports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56D94-1F3E-92ED-237F-D48CAF85871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1740" y="1606979"/>
            <a:ext cx="5714260" cy="459538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/>
              <a:t>People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Employer and co-workers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Family and friends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Community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/>
              <a:t>Strategies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/>
              <a:t>Environmental modifications</a:t>
            </a:r>
          </a:p>
          <a:p>
            <a:pPr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/>
              <a:t> Instructional techniques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pic>
        <p:nvPicPr>
          <p:cNvPr id="4" name="Picture 2" descr="A person sitting on a bench having a conversation with another person who is in a wheelchair&#10;&#10;">
            <a:extLst>
              <a:ext uri="{FF2B5EF4-FFF2-40B4-BE49-F238E27FC236}">
                <a16:creationId xmlns:a16="http://schemas.microsoft.com/office/drawing/2014/main" id="{9253AEFC-D5DF-D082-4F1E-4465D5D88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8" r="4356" b="-3"/>
          <a:stretch>
            <a:fillRect/>
          </a:stretch>
        </p:blipFill>
        <p:spPr bwMode="auto">
          <a:xfrm>
            <a:off x="6363730" y="1606979"/>
            <a:ext cx="5223431" cy="460851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634756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62C3D1-710C-EF74-0009-9B70B0CF3A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Assistive Technology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50457D3-0DF3-B587-5052-2F9412FDE6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593850"/>
            <a:ext cx="10961687" cy="4608513"/>
          </a:xfrm>
        </p:spPr>
        <p:txBody>
          <a:bodyPr/>
          <a:lstStyle/>
          <a:p>
            <a:r>
              <a:rPr lang="en-US"/>
              <a:t>Items, equipment, or systems used to increase, improve, or maintain the capabilities of people with disabilities</a:t>
            </a:r>
          </a:p>
          <a:p>
            <a:r>
              <a:rPr lang="en-US"/>
              <a:t>Low-tech items – an adjustable desk, penholders, or cup holders</a:t>
            </a:r>
          </a:p>
          <a:p>
            <a:r>
              <a:rPr lang="en-US"/>
              <a:t>Medium tech – Smartphone or tablet apps</a:t>
            </a:r>
          </a:p>
          <a:p>
            <a:r>
              <a:rPr lang="en-US"/>
              <a:t>High-tech items – switches, voice output communication devices, or specially designed robotics</a:t>
            </a:r>
          </a:p>
          <a:p>
            <a:r>
              <a:rPr lang="en-US">
                <a:hlinkClick r:id="rId3"/>
              </a:rPr>
              <a:t>www.atap.ri.gov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83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2C00E0-47A4-1580-3077-7A8B6DC724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6905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cap="none" spc="0">
                <a:latin typeface="Century Gothic"/>
                <a:ea typeface="+mn-ea"/>
                <a:cs typeface="Arial"/>
              </a:rPr>
              <a:t>How to Build Capacity with Current Supports</a:t>
            </a:r>
            <a:endParaRPr lang="en-US" sz="5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8A7C3B-876E-E263-A2A1-45F5BA532F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5010" y="1962059"/>
            <a:ext cx="11767499" cy="462494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latin typeface="Arial"/>
                <a:cs typeface="Arial"/>
              </a:rPr>
              <a:t>Free Resources:</a:t>
            </a:r>
          </a:p>
          <a:p>
            <a:r>
              <a:rPr lang="en-US" sz="2800">
                <a:latin typeface="Arial"/>
                <a:cs typeface="Arial"/>
              </a:rPr>
              <a:t>Office of Disability Employment Policy (ODEP)</a:t>
            </a:r>
            <a:endParaRPr lang="en-US" sz="2800"/>
          </a:p>
          <a:p>
            <a:r>
              <a:rPr lang="en-US" sz="2800">
                <a:latin typeface="Arial"/>
                <a:cs typeface="Arial"/>
              </a:rPr>
              <a:t>Job Accommodation Network (JAN)</a:t>
            </a:r>
          </a:p>
          <a:p>
            <a:r>
              <a:rPr lang="en-US" sz="2800">
                <a:latin typeface="Arial"/>
                <a:cs typeface="Arial"/>
              </a:rPr>
              <a:t>Association of People Supporting Employment First (APSE)</a:t>
            </a:r>
          </a:p>
          <a:p>
            <a:r>
              <a:rPr lang="en-US" sz="2800">
                <a:latin typeface="Arial"/>
                <a:cs typeface="Arial"/>
              </a:rPr>
              <a:t>Virginia Commonwealth University (VCU)</a:t>
            </a:r>
          </a:p>
          <a:p>
            <a:r>
              <a:rPr lang="en-US" sz="2800">
                <a:latin typeface="Arial"/>
                <a:cs typeface="Arial"/>
              </a:rPr>
              <a:t>The Sherlock Center</a:t>
            </a:r>
          </a:p>
          <a:p>
            <a:pPr marL="0" indent="0">
              <a:buNone/>
            </a:pPr>
            <a:r>
              <a:rPr lang="en-US" b="1">
                <a:latin typeface="Arial"/>
                <a:cs typeface="Arial"/>
              </a:rPr>
              <a:t>ACRE Training and Certification:</a:t>
            </a:r>
            <a:endParaRPr lang="en-US"/>
          </a:p>
          <a:p>
            <a:r>
              <a:rPr lang="en-US" sz="2800">
                <a:latin typeface="Arial"/>
                <a:cs typeface="Arial"/>
              </a:rPr>
              <a:t>Some elements are billable service hours (fieldwork)</a:t>
            </a:r>
          </a:p>
          <a:p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714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2C00E0-47A4-1580-3077-7A8B6DC724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6905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cap="none" spc="0">
                <a:ea typeface="+mn-ea"/>
                <a:cs typeface="Arial" panose="020B0604020202020204" pitchFamily="34" charset="0"/>
              </a:rPr>
              <a:t>Reasons Beneficiaries say No to WORK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96EBD-18D0-78D6-7714-8DCCAA068B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983" y="1936868"/>
            <a:ext cx="5223699" cy="728663"/>
          </a:xfrm>
        </p:spPr>
        <p:txBody>
          <a:bodyPr/>
          <a:lstStyle/>
          <a:p>
            <a:r>
              <a:rPr lang="en-US" sz="3200"/>
              <a:t>Fear and Misinformation: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8A7C3B-876E-E263-A2A1-45F5BA532F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3983" y="2850618"/>
            <a:ext cx="5607731" cy="3767575"/>
          </a:xfrm>
        </p:spPr>
        <p:txBody>
          <a:bodyPr>
            <a:normAutofit/>
          </a:bodyPr>
          <a:lstStyle/>
          <a:p>
            <a:r>
              <a:rPr lang="en-US" sz="2800"/>
              <a:t>I heard this … my friend said that … even Social Security told me this …</a:t>
            </a:r>
          </a:p>
          <a:p>
            <a:r>
              <a:rPr lang="en-US" sz="2800"/>
              <a:t>Fear of losing cash benefits and/or health insurance</a:t>
            </a:r>
          </a:p>
          <a:p>
            <a:r>
              <a:rPr lang="en-US" sz="2800"/>
              <a:t>Rules can be complicated</a:t>
            </a:r>
          </a:p>
          <a:p>
            <a:r>
              <a:rPr lang="en-US" sz="2800"/>
              <a:t>Not sure where to get answers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7FCCA58-AA54-481C-A708-B0E310221947}"/>
              </a:ext>
            </a:extLst>
          </p:cNvPr>
          <p:cNvSpPr txBox="1">
            <a:spLocks/>
          </p:cNvSpPr>
          <p:nvPr/>
        </p:nvSpPr>
        <p:spPr>
          <a:xfrm>
            <a:off x="6404925" y="1961965"/>
            <a:ext cx="5223699" cy="7286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/>
              <a:t>Good News: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14C980-3977-4B07-BE0C-5D8E83670D67}"/>
              </a:ext>
            </a:extLst>
          </p:cNvPr>
          <p:cNvSpPr txBox="1">
            <a:spLocks/>
          </p:cNvSpPr>
          <p:nvPr/>
        </p:nvSpPr>
        <p:spPr>
          <a:xfrm>
            <a:off x="6404925" y="2850618"/>
            <a:ext cx="5767842" cy="2829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32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“</a:t>
            </a:r>
            <a:r>
              <a:rPr lang="en-US" sz="2800"/>
              <a:t>You can work with benefits!”</a:t>
            </a:r>
          </a:p>
          <a:p>
            <a:pPr lvl="1"/>
            <a:r>
              <a:rPr lang="en-US" sz="2800"/>
              <a:t>Social Security offers great work incentives</a:t>
            </a:r>
          </a:p>
          <a:p>
            <a:pPr lvl="2"/>
            <a:r>
              <a:rPr lang="en-US" sz="2800"/>
              <a:t>There are “safety nets”</a:t>
            </a:r>
          </a:p>
          <a:p>
            <a:pPr lvl="1"/>
            <a:r>
              <a:rPr lang="en-US" sz="2800"/>
              <a:t>Benefits counseling provides guidance</a:t>
            </a:r>
          </a:p>
        </p:txBody>
      </p:sp>
    </p:spTree>
    <p:extLst>
      <p:ext uri="{BB962C8B-B14F-4D97-AF65-F5344CB8AC3E}">
        <p14:creationId xmlns:p14="http://schemas.microsoft.com/office/powerpoint/2010/main" val="16758146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02C00E0-47A4-1580-3077-7A8B6DC724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7083" y="379603"/>
            <a:ext cx="10417175" cy="16905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>
              <a:spcBef>
                <a:spcPts val="1000"/>
              </a:spcBef>
              <a:buClr>
                <a:schemeClr val="tx1"/>
              </a:buClr>
              <a:defRPr/>
            </a:pPr>
            <a:r>
              <a:rPr lang="en-US" sz="5400" cap="none" spc="0">
                <a:latin typeface="Century Gothic"/>
                <a:ea typeface="+mn-ea"/>
                <a:cs typeface="Arial"/>
              </a:rPr>
              <a:t>Other Services, Benefits, and Programs​</a:t>
            </a:r>
            <a:endParaRPr lang="en-US" sz="5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8A7C3B-876E-E263-A2A1-45F5BA532F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501" y="2422494"/>
            <a:ext cx="11767499" cy="2589121"/>
          </a:xfrm>
        </p:spPr>
        <p:txBody>
          <a:bodyPr>
            <a:normAutofit/>
          </a:bodyPr>
          <a:lstStyle/>
          <a:p>
            <a:pPr marL="571500" lvl="0" indent="-571500" fontAlgn="base">
              <a:spcBef>
                <a:spcPts val="0"/>
              </a:spcBef>
              <a:buClrTx/>
              <a:defRPr/>
            </a:pPr>
            <a:r>
              <a:rPr lang="en-US" sz="3600">
                <a:solidFill>
                  <a:srgbClr val="1E196A"/>
                </a:solidFill>
              </a:rPr>
              <a:t>Social Security Work Incentives​</a:t>
            </a:r>
          </a:p>
          <a:p>
            <a:pPr marL="571500" lvl="0" indent="-571500" fontAlgn="base">
              <a:spcBef>
                <a:spcPts val="0"/>
              </a:spcBef>
              <a:buClrTx/>
              <a:defRPr/>
            </a:pPr>
            <a:r>
              <a:rPr lang="en-US" sz="3600">
                <a:solidFill>
                  <a:srgbClr val="1E196A"/>
                </a:solidFill>
              </a:rPr>
              <a:t>Benefits Planning​</a:t>
            </a:r>
          </a:p>
          <a:p>
            <a:pPr marL="571500" lvl="0" indent="-571500" fontAlgn="base">
              <a:spcBef>
                <a:spcPts val="0"/>
              </a:spcBef>
              <a:buClrTx/>
              <a:defRPr/>
            </a:pPr>
            <a:r>
              <a:rPr lang="en-US" sz="3600">
                <a:solidFill>
                  <a:srgbClr val="1E196A"/>
                </a:solidFill>
              </a:rPr>
              <a:t>ABLE Accounts​</a:t>
            </a:r>
          </a:p>
          <a:p>
            <a:pPr marL="571500" lvl="0" indent="-571500" fontAlgn="base">
              <a:spcBef>
                <a:spcPts val="0"/>
              </a:spcBef>
              <a:buClrTx/>
              <a:defRPr/>
            </a:pPr>
            <a:r>
              <a:rPr lang="en-US" sz="3600">
                <a:solidFill>
                  <a:srgbClr val="1E196A"/>
                </a:solidFill>
              </a:rPr>
              <a:t>Transportation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59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40012D-9981-4CF9-AEE6-F29D80704F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9100" y="424970"/>
            <a:ext cx="10416747" cy="1360249"/>
          </a:xfrm>
        </p:spPr>
        <p:txBody>
          <a:bodyPr/>
          <a:lstStyle/>
          <a:p>
            <a:r>
              <a:rPr lang="en-US" sz="4000"/>
              <a:t>Work Incentives and Benefits Counseling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0F6EB-3DAE-436B-BF5A-6ACC4089D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478" y="1841992"/>
            <a:ext cx="5252265" cy="728663"/>
          </a:xfrm>
        </p:spPr>
        <p:txBody>
          <a:bodyPr/>
          <a:lstStyle/>
          <a:p>
            <a:r>
              <a:rPr lang="en-US" sz="3200"/>
              <a:t>Info you need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0184C-004B-4DBE-9FC3-6784A166E2B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78" y="2627428"/>
            <a:ext cx="5251995" cy="2655974"/>
          </a:xfrm>
        </p:spPr>
        <p:txBody>
          <a:bodyPr/>
          <a:lstStyle/>
          <a:p>
            <a:r>
              <a:rPr lang="en-US" sz="2800"/>
              <a:t>Impact of earnings</a:t>
            </a:r>
          </a:p>
          <a:p>
            <a:r>
              <a:rPr lang="en-US" sz="2800"/>
              <a:t>Work Incentives</a:t>
            </a:r>
          </a:p>
          <a:p>
            <a:r>
              <a:rPr lang="en-US" sz="2800"/>
              <a:t>Wage Reporting</a:t>
            </a:r>
          </a:p>
          <a:p>
            <a:r>
              <a:rPr lang="en-US" sz="2800"/>
              <a:t>Avoiding Overpayments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661325-8353-4FA1-AA04-521E3C27A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4377" y="1841992"/>
            <a:ext cx="5252265" cy="728663"/>
          </a:xfrm>
        </p:spPr>
        <p:txBody>
          <a:bodyPr/>
          <a:lstStyle/>
          <a:p>
            <a:r>
              <a:rPr lang="en-US" sz="3200"/>
              <a:t>How to access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B38C1-773E-419A-B4DE-5741B097C75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511" y="2627427"/>
            <a:ext cx="5251995" cy="2655975"/>
          </a:xfrm>
        </p:spPr>
        <p:txBody>
          <a:bodyPr/>
          <a:lstStyle/>
          <a:p>
            <a:r>
              <a:rPr lang="en-US" sz="2800"/>
              <a:t>Ticket to Work Helpline</a:t>
            </a:r>
          </a:p>
          <a:p>
            <a:pPr lvl="1"/>
            <a:r>
              <a:rPr lang="en-US" sz="2400"/>
              <a:t>1-866-968-7842 or </a:t>
            </a:r>
          </a:p>
          <a:p>
            <a:pPr lvl="1"/>
            <a:r>
              <a:rPr lang="en-US" sz="2400"/>
              <a:t>1-866-833-2967​ TTY/TDD</a:t>
            </a:r>
          </a:p>
          <a:p>
            <a:r>
              <a:rPr lang="en-US" sz="2800"/>
              <a:t>ORS – </a:t>
            </a:r>
            <a:r>
              <a:rPr lang="en-US" sz="2400"/>
              <a:t>referral by counselor</a:t>
            </a:r>
          </a:p>
          <a:p>
            <a:r>
              <a:rPr lang="en-US" sz="2800"/>
              <a:t>BHDDH – </a:t>
            </a:r>
            <a:r>
              <a:rPr lang="en-US" sz="2400">
                <a:hlinkClick r:id="rId3" tooltip="This link will open the online Earnings and Employment Reporting Form"/>
              </a:rPr>
              <a:t>online EE-RF</a:t>
            </a:r>
            <a:endParaRPr lang="en-US" sz="2800"/>
          </a:p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60A01FE-AFA0-4147-84B4-A4A423D874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100" y="5533968"/>
            <a:ext cx="10416747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panose="020B0704020202020204" pitchFamily="34" charset="0"/>
                <a:ea typeface="+mn-ea"/>
                <a:cs typeface="Arial Bold" panose="020B0704020202020204" pitchFamily="34" charset="0"/>
              </a:rPr>
              <a:t>More online resources at the ​​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panose="020B0704020202020204" pitchFamily="34" charset="0"/>
                <a:ea typeface="+mn-ea"/>
                <a:cs typeface="Arial Bold" panose="020B0704020202020204" pitchFamily="34" charset="0"/>
                <a:hlinkClick r:id="rId4"/>
              </a:rPr>
              <a:t>Sherlock Center's WI Webpage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old" panose="020B0704020202020204" pitchFamily="34" charset="0"/>
              <a:ea typeface="+mn-ea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6104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1B0D83-C8A5-4334-9541-898CDEAE21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6061" y="670959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Is benefits counseling right for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92278-B349-4A18-96C2-1D951CEBDA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196" y="1891963"/>
            <a:ext cx="10961687" cy="3473449"/>
          </a:xfrm>
        </p:spPr>
        <p:txBody>
          <a:bodyPr/>
          <a:lstStyle/>
          <a:p>
            <a:r>
              <a:rPr lang="en-US" sz="2800"/>
              <a:t>Do you have concerns about your SSDI, SSI, Medicaid, SNAP, or Housing Assistance changing?</a:t>
            </a:r>
          </a:p>
          <a:p>
            <a:r>
              <a:rPr lang="en-US" sz="2800"/>
              <a:t>Are you working now and don’t know how to report your wages?</a:t>
            </a:r>
          </a:p>
          <a:p>
            <a:r>
              <a:rPr lang="en-US" sz="2800"/>
              <a:t>Have you heard you can only work part-time and wonder if that it true?</a:t>
            </a:r>
          </a:p>
          <a:p>
            <a:r>
              <a:rPr lang="en-US" sz="2800"/>
              <a:t>Have you received letters from SSA or DHS you don’t understand?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8D67EC-D671-4F3E-8F00-8BF88249D48D}"/>
              </a:ext>
            </a:extLst>
          </p:cNvPr>
          <p:cNvSpPr txBox="1"/>
          <p:nvPr/>
        </p:nvSpPr>
        <p:spPr>
          <a:xfrm>
            <a:off x="604838" y="5559305"/>
            <a:ext cx="109610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you answer 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”yes”</a:t>
            </a: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to one or more of these questions, consider getting Work Incentive Benefits Counseling to learn how you can work with benefits!​</a:t>
            </a:r>
          </a:p>
        </p:txBody>
      </p:sp>
    </p:spTree>
    <p:extLst>
      <p:ext uri="{BB962C8B-B14F-4D97-AF65-F5344CB8AC3E}">
        <p14:creationId xmlns:p14="http://schemas.microsoft.com/office/powerpoint/2010/main" val="471177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E67C6A-0E9C-4821-ACDC-5B6129E16D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5478" y="419456"/>
            <a:ext cx="10417175" cy="13599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Social Security Work Incentives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2288FC-FD07-4BC4-9521-1C130D814A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478" y="1979005"/>
            <a:ext cx="5252265" cy="728663"/>
          </a:xfrm>
        </p:spPr>
        <p:txBody>
          <a:bodyPr/>
          <a:lstStyle/>
          <a:p>
            <a:r>
              <a:rPr lang="en-US" sz="3200"/>
              <a:t>Supplemental Security Income (SSI)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19C1F-6FE4-4211-91C0-56C0A058E3E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614" y="2907313"/>
            <a:ext cx="5251995" cy="3669227"/>
          </a:xfrm>
        </p:spPr>
        <p:txBody>
          <a:bodyPr/>
          <a:lstStyle/>
          <a:p>
            <a:pPr fontAlgn="base"/>
            <a:r>
              <a:rPr lang="en-US" sz="2400"/>
              <a:t>Income Exclusions​</a:t>
            </a:r>
          </a:p>
          <a:p>
            <a:pPr fontAlgn="base"/>
            <a:r>
              <a:rPr lang="en-US" sz="2400"/>
              <a:t>Impairment Related Work Expenses (IRWE)</a:t>
            </a:r>
          </a:p>
          <a:p>
            <a:pPr fontAlgn="base"/>
            <a:r>
              <a:rPr lang="en-US" sz="2400"/>
              <a:t>Plan for Achieving Self-Support​</a:t>
            </a:r>
          </a:p>
          <a:p>
            <a:pPr fontAlgn="base"/>
            <a:r>
              <a:rPr lang="en-US" sz="2400"/>
              <a:t>Youth:​</a:t>
            </a:r>
          </a:p>
          <a:p>
            <a:pPr lvl="1" fontAlgn="base"/>
            <a:r>
              <a:rPr lang="en-US" sz="2400"/>
              <a:t>SEIE​</a:t>
            </a:r>
          </a:p>
          <a:p>
            <a:pPr lvl="1" fontAlgn="base"/>
            <a:r>
              <a:rPr lang="en-US" sz="2400"/>
              <a:t>Section 301​</a:t>
            </a:r>
          </a:p>
          <a:p>
            <a:pPr fontAlgn="base"/>
            <a:r>
              <a:rPr lang="en-US" sz="2400"/>
              <a:t>​Medicaid – 1619(b) $46,819 (2026)</a:t>
            </a:r>
          </a:p>
          <a:p>
            <a:endParaRPr lang="en-US" sz="24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348475-5E69-499F-9729-760B2EB04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4257" y="1979004"/>
            <a:ext cx="5252265" cy="728663"/>
          </a:xfrm>
        </p:spPr>
        <p:txBody>
          <a:bodyPr/>
          <a:lstStyle/>
          <a:p>
            <a:r>
              <a:rPr lang="en-US" sz="3200"/>
              <a:t>Social Security Disability Insurance (SSDI)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C7B45-33D2-4728-A8B3-05389A24D99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34257" y="2907312"/>
            <a:ext cx="5359512" cy="3669227"/>
          </a:xfrm>
        </p:spPr>
        <p:txBody>
          <a:bodyPr/>
          <a:lstStyle/>
          <a:p>
            <a:pPr fontAlgn="base"/>
            <a:r>
              <a:rPr lang="en-US" sz="2400"/>
              <a:t>IRWE​</a:t>
            </a:r>
          </a:p>
          <a:p>
            <a:pPr fontAlgn="base"/>
            <a:r>
              <a:rPr lang="en-US" sz="2400"/>
              <a:t>Subsidy/Special Conditions​</a:t>
            </a:r>
          </a:p>
          <a:p>
            <a:pPr fontAlgn="base"/>
            <a:r>
              <a:rPr lang="en-US" sz="2400"/>
              <a:t>Income Averaging​</a:t>
            </a:r>
          </a:p>
          <a:p>
            <a:pPr fontAlgn="base"/>
            <a:r>
              <a:rPr lang="en-US" sz="2400"/>
              <a:t>Plan for Achieving Self-Support​</a:t>
            </a:r>
          </a:p>
          <a:p>
            <a:pPr fontAlgn="base"/>
            <a:r>
              <a:rPr lang="en-US" sz="2400"/>
              <a:t>Three Work Phases​</a:t>
            </a:r>
          </a:p>
          <a:p>
            <a:pPr lvl="1" fontAlgn="base"/>
            <a:r>
              <a:rPr lang="en-US" sz="2400"/>
              <a:t>TWP, EPE, Post-EPE</a:t>
            </a:r>
          </a:p>
          <a:p>
            <a:pPr fontAlgn="base"/>
            <a:r>
              <a:rPr lang="en-US" sz="2400"/>
              <a:t>Medicare – EPMC, continues for over seven years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309177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D86F7A-A8E1-4BBC-96ED-847F5871EF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6816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Medicaid for the Working Disabled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B2949-DE62-4DD8-9A6A-E1BA4CDFE87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9746" y="2582064"/>
            <a:ext cx="6082484" cy="3621479"/>
          </a:xfrm>
        </p:spPr>
        <p:txBody>
          <a:bodyPr/>
          <a:lstStyle/>
          <a:p>
            <a:pPr fontAlgn="base"/>
            <a:r>
              <a:rPr lang="en-US" sz="2400"/>
              <a:t>Two categories:</a:t>
            </a:r>
            <a:r>
              <a:rPr lang="en-US" sz="2400" b="1"/>
              <a:t> </a:t>
            </a:r>
            <a:r>
              <a:rPr lang="en-US" sz="2400"/>
              <a:t>  ​​</a:t>
            </a:r>
          </a:p>
          <a:p>
            <a:pPr lvl="1" fontAlgn="base"/>
            <a:r>
              <a:rPr lang="en-US" sz="2400"/>
              <a:t>Ticket to Work for ages 16-64 ​​</a:t>
            </a:r>
          </a:p>
          <a:p>
            <a:pPr lvl="1" fontAlgn="base"/>
            <a:r>
              <a:rPr lang="en-US" sz="2400"/>
              <a:t>Sherlock Plan for ages 65 and older  ​​​</a:t>
            </a:r>
          </a:p>
          <a:p>
            <a:pPr fontAlgn="base"/>
            <a:r>
              <a:rPr lang="en-US" sz="2400"/>
              <a:t>Full Medicaid medical benefits​:</a:t>
            </a:r>
          </a:p>
          <a:p>
            <a:pPr lvl="1" fontAlgn="base"/>
            <a:r>
              <a:rPr lang="en-US" sz="2400"/>
              <a:t>LTSS &amp; HCBS​​, Supported Employment ​​</a:t>
            </a:r>
          </a:p>
          <a:p>
            <a:pPr fontAlgn="base"/>
            <a:r>
              <a:rPr lang="en-US" sz="2400"/>
              <a:t>Premium Payment based on earnings (greater than 150% FPL)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CCB03-554C-4333-959B-EF17FCD92C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487" y="1853401"/>
            <a:ext cx="6356411" cy="728663"/>
          </a:xfrm>
        </p:spPr>
        <p:txBody>
          <a:bodyPr/>
          <a:lstStyle/>
          <a:p>
            <a:r>
              <a:rPr lang="en-US" sz="2800">
                <a:hlinkClick r:id="rId3"/>
              </a:rPr>
              <a:t>Read more on the EOHHS website</a:t>
            </a:r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923CCE1-A1C9-4889-8072-A1A1CEBF0CF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73585703"/>
              </p:ext>
            </p:extLst>
          </p:nvPr>
        </p:nvGraphicFramePr>
        <p:xfrm>
          <a:off x="6701639" y="2217732"/>
          <a:ext cx="5222874" cy="3746560"/>
        </p:xfrm>
        <a:graphic>
          <a:graphicData uri="http://schemas.openxmlformats.org/drawingml/2006/table">
            <a:tbl>
              <a:tblPr firstRow="1"/>
              <a:tblGrid>
                <a:gridCol w="1226982">
                  <a:extLst>
                    <a:ext uri="{9D8B030D-6E8A-4147-A177-3AD203B41FA5}">
                      <a16:colId xmlns:a16="http://schemas.microsoft.com/office/drawing/2014/main" val="40288722"/>
                    </a:ext>
                  </a:extLst>
                </a:gridCol>
                <a:gridCol w="2119332">
                  <a:extLst>
                    <a:ext uri="{9D8B030D-6E8A-4147-A177-3AD203B41FA5}">
                      <a16:colId xmlns:a16="http://schemas.microsoft.com/office/drawing/2014/main" val="3962066130"/>
                    </a:ext>
                  </a:extLst>
                </a:gridCol>
                <a:gridCol w="1876560">
                  <a:extLst>
                    <a:ext uri="{9D8B030D-6E8A-4147-A177-3AD203B41FA5}">
                      <a16:colId xmlns:a16="http://schemas.microsoft.com/office/drawing/2014/main" val="226046027"/>
                    </a:ext>
                  </a:extLst>
                </a:gridCol>
              </a:tblGrid>
              <a:tr h="898912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Ticket to Work 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Sherlock Plan 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8173"/>
                  </a:ext>
                </a:extLst>
              </a:tr>
              <a:tr h="629894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– 64 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65+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967936"/>
                  </a:ext>
                </a:extLst>
              </a:tr>
              <a:tr h="110887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Income Limit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None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250% FPL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66892"/>
                  </a:ext>
                </a:extLst>
              </a:tr>
              <a:tr h="110887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Asset Limit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None  ​​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$10,000 individual / $20,000 couple  ​​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989" marR="62989" marT="31495" marB="3149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546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1095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F723BD-DBD6-43A3-875B-5E19452E0B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ABLE accounts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B21D5-5E93-4432-9C23-26762BD4FA7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1495527"/>
            <a:ext cx="10961687" cy="4608513"/>
          </a:xfrm>
        </p:spPr>
        <p:txBody>
          <a:bodyPr/>
          <a:lstStyle/>
          <a:p>
            <a:pPr fontAlgn="base"/>
            <a:r>
              <a:rPr lang="en-US"/>
              <a:t>Achieving A Better Life Experience (ABLE) Act of 2014.​</a:t>
            </a:r>
          </a:p>
          <a:p>
            <a:pPr fontAlgn="base"/>
            <a:r>
              <a:rPr lang="en-US"/>
              <a:t>RI's ABLE helps individuals save while preserving their SSI and Medicaid – up to $20,000 per year in 2026 (additional if contributing from wages).​</a:t>
            </a:r>
          </a:p>
          <a:p>
            <a:pPr fontAlgn="base"/>
            <a:r>
              <a:rPr lang="en-US"/>
              <a:t>Balances of $100,000 or less not counted toward asset limits.​</a:t>
            </a:r>
          </a:p>
          <a:p>
            <a:pPr fontAlgn="base"/>
            <a:r>
              <a:rPr lang="en-US"/>
              <a:t>RI website – </a:t>
            </a:r>
            <a:r>
              <a:rPr lang="en-US" u="sng">
                <a:hlinkClick r:id="rId3"/>
              </a:rPr>
              <a:t>https://savewithable.com/ri/home.html</a:t>
            </a:r>
            <a:r>
              <a:rPr lang="en-US"/>
              <a:t>​</a:t>
            </a:r>
          </a:p>
          <a:p>
            <a:pPr fontAlgn="base"/>
            <a:r>
              <a:rPr lang="en-US"/>
              <a:t>National Resource Center </a:t>
            </a:r>
            <a:r>
              <a:rPr lang="en-US" u="sng">
                <a:hlinkClick r:id="rId4"/>
              </a:rPr>
              <a:t>http://www.ablenrc.org/</a:t>
            </a:r>
            <a:r>
              <a:rPr lang="en-US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6458295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65E7E3-4A35-417F-8BA3-7AA45909DB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/>
                <a:ea typeface="+mn-ea"/>
                <a:cs typeface="Arial"/>
              </a:rPr>
              <a:t>Transportation</a:t>
            </a:r>
            <a:endParaRPr lang="en-US" sz="5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/>
              <a:ea typeface="+mn-ea"/>
              <a:cs typeface="Arial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DEB332-1416-4774-B99E-D36949802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Supported options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271307-56DC-459B-9D62-098114B1599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5480" y="2570657"/>
            <a:ext cx="5390874" cy="2877644"/>
          </a:xfrm>
        </p:spPr>
        <p:txBody>
          <a:bodyPr/>
          <a:lstStyle/>
          <a:p>
            <a:pPr fontAlgn="base"/>
            <a:r>
              <a:rPr lang="en-US" sz="2800"/>
              <a:t>Public transportation – RIPTA, RIDE Anywhere​</a:t>
            </a:r>
          </a:p>
          <a:p>
            <a:pPr fontAlgn="base"/>
            <a:r>
              <a:rPr lang="en-US" sz="2800"/>
              <a:t>Travel Training (Learning how to use public transit)​</a:t>
            </a:r>
          </a:p>
          <a:p>
            <a:pPr fontAlgn="base"/>
            <a:r>
              <a:rPr lang="en-US" sz="2800"/>
              <a:t>Driver assessment and training​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40B24A3-1C5B-45A4-B6B6-D066B76BF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8282" y="1631370"/>
            <a:ext cx="5252265" cy="728663"/>
          </a:xfrm>
        </p:spPr>
        <p:txBody>
          <a:bodyPr/>
          <a:lstStyle/>
          <a:p>
            <a:r>
              <a:rPr lang="en-US"/>
              <a:t>More options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84AC45-4480-40AD-BA4C-DCE66CA8549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98282" y="2570656"/>
            <a:ext cx="4910849" cy="2877645"/>
          </a:xfrm>
        </p:spPr>
        <p:txBody>
          <a:bodyPr/>
          <a:lstStyle/>
          <a:p>
            <a:pPr fontAlgn="base"/>
            <a:r>
              <a:rPr lang="en-US" sz="2800"/>
              <a:t>Carpooling​</a:t>
            </a:r>
          </a:p>
          <a:p>
            <a:pPr fontAlgn="base"/>
            <a:r>
              <a:rPr lang="en-US" sz="2800"/>
              <a:t>Friends or family​</a:t>
            </a:r>
          </a:p>
          <a:p>
            <a:pPr fontAlgn="base"/>
            <a:r>
              <a:rPr lang="en-US" sz="2800"/>
              <a:t>Volunteer drivers</a:t>
            </a:r>
          </a:p>
          <a:p>
            <a:pPr fontAlgn="base"/>
            <a:r>
              <a:rPr lang="en-US" sz="2800"/>
              <a:t>Ride-hailing (Taxi, Uber, and Lyft)​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323792-6ECC-4271-A675-8FF6EA6FC2DF}"/>
              </a:ext>
            </a:extLst>
          </p:cNvPr>
          <p:cNvSpPr txBox="1"/>
          <p:nvPr/>
        </p:nvSpPr>
        <p:spPr>
          <a:xfrm>
            <a:off x="1371790" y="5658924"/>
            <a:ext cx="9448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IRWEs may help with the costs of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10704245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5C3350-534C-49AA-A836-E9F8C44272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7538" y="2706688"/>
            <a:ext cx="8193087" cy="1433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72912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AA3677-4C3A-C27A-AA25-E2CA43A640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838" y="271463"/>
            <a:ext cx="10417175" cy="10271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5400" cap="none" spc="0">
                <a:latin typeface="Century Gothic"/>
                <a:ea typeface="+mn-ea"/>
                <a:cs typeface="Arial"/>
              </a:rPr>
              <a:t>Help is available</a:t>
            </a:r>
            <a:endParaRPr lang="en-US" err="1"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D5E48-A5B7-F528-7C7F-45E0E0B967B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4838" y="2872594"/>
            <a:ext cx="6042147" cy="34854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/>
              <a:t>Providing coaching and being able to answer individual questions</a:t>
            </a:r>
          </a:p>
          <a:p>
            <a:pPr>
              <a:lnSpc>
                <a:spcPct val="150000"/>
              </a:lnSpc>
            </a:pPr>
            <a:r>
              <a:rPr lang="en-US" sz="2800"/>
              <a:t>Ian Armitstead</a:t>
            </a:r>
          </a:p>
          <a:p>
            <a:pPr>
              <a:lnSpc>
                <a:spcPct val="150000"/>
              </a:lnSpc>
            </a:pPr>
            <a:r>
              <a:rPr lang="en-US" sz="2800"/>
              <a:t>Email: </a:t>
            </a:r>
            <a:r>
              <a:rPr lang="en-US" sz="2800" u="sng">
                <a:hlinkClick r:id="rId3"/>
              </a:rPr>
              <a:t>iarmitstead@ric.edu</a:t>
            </a:r>
            <a:endParaRPr lang="en-US" sz="2800"/>
          </a:p>
          <a:p>
            <a:pPr>
              <a:lnSpc>
                <a:spcPct val="150000"/>
              </a:lnSpc>
            </a:pPr>
            <a:r>
              <a:rPr lang="en-US" sz="2800"/>
              <a:t>Call: 401-456-2760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7DC83-9BAC-6522-2314-0BF218B858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572729"/>
            <a:ext cx="5576154" cy="1273408"/>
          </a:xfrm>
        </p:spPr>
        <p:txBody>
          <a:bodyPr/>
          <a:lstStyle/>
          <a:p>
            <a:r>
              <a:rPr lang="en-US" sz="2800"/>
              <a:t>Sherlock Center on Disabilities </a:t>
            </a:r>
          </a:p>
          <a:p>
            <a:r>
              <a:rPr lang="en-US" sz="2800">
                <a:hlinkClick r:id="rId4"/>
              </a:rPr>
              <a:t>www.sherlockcenter.org</a:t>
            </a:r>
            <a:endParaRPr lang="en-US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96C34A-86A9-7A66-7E70-1820A486F3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7828" y="3001968"/>
            <a:ext cx="4838504" cy="3356047"/>
          </a:xfrm>
        </p:spPr>
        <p:txBody>
          <a:bodyPr/>
          <a:lstStyle/>
          <a:p>
            <a:pPr marL="685800">
              <a:lnSpc>
                <a:spcPct val="150000"/>
              </a:lnSpc>
            </a:pPr>
            <a:r>
              <a:rPr lang="en-US" sz="2800"/>
              <a:t>Can provide information and assistance related to transition IEPs and connecting with DDD.</a:t>
            </a:r>
          </a:p>
          <a:p>
            <a:pPr marL="685800">
              <a:lnSpc>
                <a:spcPct val="150000"/>
              </a:lnSpc>
            </a:pPr>
            <a:r>
              <a:rPr lang="en-US" sz="2800"/>
              <a:t>Call: 401-270-0101</a:t>
            </a:r>
          </a:p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B2E271D-A233-8182-0E9B-8E4F1F507315}"/>
              </a:ext>
            </a:extLst>
          </p:cNvPr>
          <p:cNvSpPr txBox="1">
            <a:spLocks/>
          </p:cNvSpPr>
          <p:nvPr/>
        </p:nvSpPr>
        <p:spPr>
          <a:xfrm>
            <a:off x="7127827" y="1674783"/>
            <a:ext cx="3894186" cy="10693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36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q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SzPct val="50000"/>
              <a:buFont typeface="Wingdings" panose="05000000000000000000" pitchFamily="2" charset="2"/>
              <a:buChar char="v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4572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32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RIPIN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196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19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http://www.ripin.org/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19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58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8D856A-B53E-197D-48ED-4E582347F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latin typeface="Century Gothic"/>
                <a:cs typeface="Posterama"/>
              </a:rPr>
              <a:t>Thank You!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6A0034-0318-54EA-E95B-A4D1A47E1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301" y="2039817"/>
            <a:ext cx="9941170" cy="2352582"/>
          </a:xfrm>
        </p:spPr>
        <p:txBody>
          <a:bodyPr>
            <a:normAutofit fontScale="92500"/>
          </a:bodyPr>
          <a:lstStyle/>
          <a:p>
            <a:r>
              <a:rPr lang="en-US" sz="3000">
                <a:latin typeface="Arial Bold" panose="020B0704020202020204" pitchFamily="34" charset="0"/>
                <a:cs typeface="Arial Bold" panose="020B0704020202020204" pitchFamily="34" charset="0"/>
              </a:rPr>
              <a:t>EVALUATION FOR TODAY</a:t>
            </a:r>
          </a:p>
          <a:p>
            <a:r>
              <a:rPr lang="en-US" sz="3000" b="1">
                <a:latin typeface="Arial Bold"/>
                <a:ea typeface="MS PGothic"/>
                <a:cs typeface="Arial Bold"/>
              </a:rPr>
              <a:t>Click on this </a:t>
            </a:r>
            <a:r>
              <a:rPr lang="en-US" sz="3000" b="1">
                <a:solidFill>
                  <a:srgbClr val="0070C0"/>
                </a:solidFill>
                <a:latin typeface="Arial Bold"/>
                <a:ea typeface="MS PGothic"/>
                <a:cs typeface="Arial Bold"/>
                <a:hlinkClick r:id="rId3"/>
              </a:rPr>
              <a:t>link,</a:t>
            </a:r>
            <a:r>
              <a:rPr lang="en-US" sz="3000" b="1">
                <a:solidFill>
                  <a:srgbClr val="0070C0"/>
                </a:solidFill>
                <a:latin typeface="Arial Bold"/>
                <a:ea typeface="MS PGothic"/>
                <a:cs typeface="Arial Bold"/>
              </a:rPr>
              <a:t> </a:t>
            </a:r>
            <a:r>
              <a:rPr lang="en-US" sz="3000" b="1">
                <a:latin typeface="Arial Bold"/>
                <a:ea typeface="MS PGothic"/>
                <a:cs typeface="Arial Bold"/>
              </a:rPr>
              <a:t>find it in the chat, or use the QR code.</a:t>
            </a:r>
          </a:p>
          <a:p>
            <a:endParaRPr lang="en-US" sz="3000" b="1">
              <a:latin typeface="Arial Bold" panose="020B0704020202020204" pitchFamily="34" charset="0"/>
              <a:cs typeface="Arial Bold" panose="020B0704020202020204" pitchFamily="34" charset="0"/>
            </a:endParaRPr>
          </a:p>
          <a:p>
            <a:r>
              <a:rPr lang="en-US" sz="3000" b="1">
                <a:latin typeface="Arial Bold" panose="020B0704020202020204" pitchFamily="34" charset="0"/>
                <a:ea typeface="MS PGothic"/>
                <a:cs typeface="Arial Bold" panose="020B0704020202020204" pitchFamily="34" charset="0"/>
              </a:rPr>
              <a:t>Please complete!</a:t>
            </a:r>
          </a:p>
          <a:p>
            <a:endParaRPr lang="en-US"/>
          </a:p>
        </p:txBody>
      </p:sp>
      <p:pic>
        <p:nvPicPr>
          <p:cNvPr id="4" name="Picture 3" descr="A qr code on a white background">
            <a:extLst>
              <a:ext uri="{FF2B5EF4-FFF2-40B4-BE49-F238E27FC236}">
                <a16:creationId xmlns:a16="http://schemas.microsoft.com/office/drawing/2014/main" id="{EA571FEA-121E-4860-B114-2A39EA6D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67" y="2891130"/>
            <a:ext cx="2580504" cy="2580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935860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rgbClr val="1E196A"/>
      </a:dk1>
      <a:lt1>
        <a:srgbClr val="F3EFEC"/>
      </a:lt1>
      <a:dk2>
        <a:srgbClr val="369CD6"/>
      </a:dk2>
      <a:lt2>
        <a:srgbClr val="896749"/>
      </a:lt2>
      <a:accent1>
        <a:srgbClr val="1E196A"/>
      </a:accent1>
      <a:accent2>
        <a:srgbClr val="C0504D"/>
      </a:accent2>
      <a:accent3>
        <a:srgbClr val="000000"/>
      </a:accent3>
      <a:accent4>
        <a:srgbClr val="1E196A"/>
      </a:accent4>
      <a:accent5>
        <a:srgbClr val="0F0C35"/>
      </a:accent5>
      <a:accent6>
        <a:srgbClr val="002060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.potx" id="{1AF1C482-E429-4921-BE21-095428FA3DE3}" vid="{9BF1F556-A08B-41E1-9F9C-9626683118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B23711B323F48A64A1BDF4CAC1379" ma:contentTypeVersion="23" ma:contentTypeDescription="Create a new document." ma:contentTypeScope="" ma:versionID="f63a033e5cfc211d31ce750151f644c4">
  <xsd:schema xmlns:xsd="http://www.w3.org/2001/XMLSchema" xmlns:xs="http://www.w3.org/2001/XMLSchema" xmlns:p="http://schemas.microsoft.com/office/2006/metadata/properties" xmlns:ns2="9c532a60-26e6-4ba8-ba66-cc12b220fc58" xmlns:ns3="9817f423-16b6-4052-95a5-c264e1f3a1cd" targetNamespace="http://schemas.microsoft.com/office/2006/metadata/properties" ma:root="true" ma:fieldsID="012b3301ab83fa0f866349f0bfb96e66" ns2:_="" ns3:_="">
    <xsd:import namespace="9c532a60-26e6-4ba8-ba66-cc12b220fc58"/>
    <xsd:import namespace="9817f423-16b6-4052-95a5-c264e1f3a1c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32a60-26e6-4ba8-ba66-cc12b220fc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8dc32e96-cc28-4538-9c60-648c8603838b}" ma:internalName="TaxCatchAll" ma:readOnly="false" ma:showField="CatchAllData" ma:web="9c532a60-26e6-4ba8-ba66-cc12b220f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7f423-16b6-4052-95a5-c264e1f3a1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8" nillable="true" ma:displayName="Location" ma:hidden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default="In Process" ma:format="RadioButtons" ma:hidden="true" ma:internalName="Sign_x002d_off_x0020_status" ma:readOnly="false">
      <xsd:simpleType>
        <xsd:restriction base="dms:Choice">
          <xsd:enumeration value="In Process"/>
          <xsd:enumeration value="Completed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b084e1b-860c-434d-9c01-ccac0739c2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532a60-26e6-4ba8-ba66-cc12b220fc58" xsi:nil="true"/>
    <lcf76f155ced4ddcb4097134ff3c332f xmlns="9817f423-16b6-4052-95a5-c264e1f3a1cd">
      <Terms xmlns="http://schemas.microsoft.com/office/infopath/2007/PartnerControls"/>
    </lcf76f155ced4ddcb4097134ff3c332f>
    <_Flow_SignoffStatus xmlns="9817f423-16b6-4052-95a5-c264e1f3a1cd">In Process</_Flow_SignoffStatus>
  </documentManagement>
</p:properties>
</file>

<file path=customXml/itemProps1.xml><?xml version="1.0" encoding="utf-8"?>
<ds:datastoreItem xmlns:ds="http://schemas.openxmlformats.org/officeDocument/2006/customXml" ds:itemID="{CD92C278-8F1C-4B8C-A9EC-C5331329DC98}">
  <ds:schemaRefs>
    <ds:schemaRef ds:uri="9817f423-16b6-4052-95a5-c264e1f3a1cd"/>
    <ds:schemaRef ds:uri="9c532a60-26e6-4ba8-ba66-cc12b220fc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DEB767-B866-41BD-A6F4-8ECD90CAEF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369F73-0BFC-48F7-9EEE-A40B05D7E49F}">
  <ds:schemaRefs>
    <ds:schemaRef ds:uri="http://schemas.microsoft.com/office/2006/documentManagement/types"/>
    <ds:schemaRef ds:uri="http://schemas.openxmlformats.org/package/2006/metadata/core-properties"/>
    <ds:schemaRef ds:uri="9c532a60-26e6-4ba8-ba66-cc12b220fc58"/>
    <ds:schemaRef ds:uri="http://purl.org/dc/terms/"/>
    <ds:schemaRef ds:uri="9817f423-16b6-4052-95a5-c264e1f3a1cd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2331</Words>
  <Application>Microsoft Office PowerPoint</Application>
  <PresentationFormat>Widescreen</PresentationFormat>
  <Paragraphs>408</Paragraphs>
  <Slides>50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Aptos</vt:lpstr>
      <vt:lpstr>Arial</vt:lpstr>
      <vt:lpstr>Arial Bold</vt:lpstr>
      <vt:lpstr>Arial,Sans-Serif</vt:lpstr>
      <vt:lpstr>Calibri</vt:lpstr>
      <vt:lpstr>Century Gothic</vt:lpstr>
      <vt:lpstr>Wingdings</vt:lpstr>
      <vt:lpstr>Default Theme</vt:lpstr>
      <vt:lpstr>FEAT</vt:lpstr>
      <vt:lpstr>Housekeeping</vt:lpstr>
      <vt:lpstr>Online Materials and Resources</vt:lpstr>
      <vt:lpstr>Agenda</vt:lpstr>
      <vt:lpstr>Paul V. Sherlock Center on Disabilities </vt:lpstr>
      <vt:lpstr>Parent Perspective on Employment Fears</vt:lpstr>
      <vt:lpstr>Activity – Question for you …</vt:lpstr>
      <vt:lpstr>Barriers and Concerns</vt:lpstr>
      <vt:lpstr>Contributing, not just Participating!</vt:lpstr>
      <vt:lpstr>FEAT MISSION</vt:lpstr>
      <vt:lpstr>Any Questions for us?</vt:lpstr>
      <vt:lpstr>Employment First in RI</vt:lpstr>
      <vt:lpstr>Path to Employment Success</vt:lpstr>
      <vt:lpstr>Types of Employment: Traditional</vt:lpstr>
      <vt:lpstr>Types of Employment: Customized</vt:lpstr>
      <vt:lpstr>Employment Possibilities</vt:lpstr>
      <vt:lpstr>Integrated Competitive Employment</vt:lpstr>
      <vt:lpstr>Supported and Customized Employment</vt:lpstr>
      <vt:lpstr>Meet Mike – Works at Gregg’s Restaurant</vt:lpstr>
      <vt:lpstr>Customized Employment Styles</vt:lpstr>
      <vt:lpstr>Created Job  </vt:lpstr>
      <vt:lpstr>Carved Job</vt:lpstr>
      <vt:lpstr>Thank you to CPNRI -  </vt:lpstr>
      <vt:lpstr>Self-Employment</vt:lpstr>
      <vt:lpstr>Resource Ownership</vt:lpstr>
      <vt:lpstr>Business within a Business</vt:lpstr>
      <vt:lpstr>Questions?</vt:lpstr>
      <vt:lpstr>Family / Parent Role</vt:lpstr>
      <vt:lpstr>Inviting Support</vt:lpstr>
      <vt:lpstr>Building a Support Network</vt:lpstr>
      <vt:lpstr>Partnership Strategies</vt:lpstr>
      <vt:lpstr>Meet Deavon – Front-End Clerk at Stop and Shop</vt:lpstr>
      <vt:lpstr>Valuing Life Experiences</vt:lpstr>
      <vt:lpstr>Contributing to the Employment Process</vt:lpstr>
      <vt:lpstr>Types of Employment Supports</vt:lpstr>
      <vt:lpstr>Job Developer/Job Coach </vt:lpstr>
      <vt:lpstr>Natural Supports</vt:lpstr>
      <vt:lpstr>Assistive Technology</vt:lpstr>
      <vt:lpstr>How to Build Capacity with Current Supports</vt:lpstr>
      <vt:lpstr>Reasons Beneficiaries say No to WORK</vt:lpstr>
      <vt:lpstr>Other Services, Benefits, and Programs​</vt:lpstr>
      <vt:lpstr>More online resources at the ​​Sherlock Center's WI Webpage</vt:lpstr>
      <vt:lpstr>Is benefits counseling right for you?</vt:lpstr>
      <vt:lpstr>Social Security Work Incentives</vt:lpstr>
      <vt:lpstr>Medicaid for the Working Disabled</vt:lpstr>
      <vt:lpstr>ABLE accounts</vt:lpstr>
      <vt:lpstr>Transportation</vt:lpstr>
      <vt:lpstr>Questions?</vt:lpstr>
      <vt:lpstr>Help is available</vt:lpstr>
      <vt:lpstr>Thank You!</vt:lpstr>
    </vt:vector>
  </TitlesOfParts>
  <Company>Rhode Island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</dc:title>
  <dc:creator>Kriebel, JoAnn M.</dc:creator>
  <cp:lastModifiedBy>Cerullo, Crystal D.</cp:lastModifiedBy>
  <cp:revision>45</cp:revision>
  <dcterms:created xsi:type="dcterms:W3CDTF">2025-12-18T16:30:15Z</dcterms:created>
  <dcterms:modified xsi:type="dcterms:W3CDTF">2026-10-01T19:40:12Z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0x010100F6CB23711B323F48A64A1BDF4CAC1379</vt:lpwstr>
  </property>
  <property fmtid="{D5CDD505-2E9C-101B-9397-08002B2CF9AE}" pid="3" name="MediaServiceImageTags">
    <vt:lpwstr/>
  </property>
</Properties>
</file>