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5" r:id="rId5"/>
  </p:sldMasterIdLst>
  <p:notesMasterIdLst>
    <p:notesMasterId r:id="rId38"/>
  </p:notesMasterIdLst>
  <p:handoutMasterIdLst>
    <p:handoutMasterId r:id="rId39"/>
  </p:handoutMasterIdLst>
  <p:sldIdLst>
    <p:sldId id="256" r:id="rId6"/>
    <p:sldId id="269" r:id="rId7"/>
    <p:sldId id="270" r:id="rId8"/>
    <p:sldId id="389" r:id="rId9"/>
    <p:sldId id="375" r:id="rId10"/>
    <p:sldId id="274" r:id="rId11"/>
    <p:sldId id="278" r:id="rId12"/>
    <p:sldId id="291" r:id="rId13"/>
    <p:sldId id="295" r:id="rId14"/>
    <p:sldId id="294" r:id="rId15"/>
    <p:sldId id="390" r:id="rId16"/>
    <p:sldId id="393" r:id="rId17"/>
    <p:sldId id="391" r:id="rId18"/>
    <p:sldId id="392" r:id="rId19"/>
    <p:sldId id="314" r:id="rId20"/>
    <p:sldId id="312" r:id="rId21"/>
    <p:sldId id="293" r:id="rId22"/>
    <p:sldId id="302" r:id="rId23"/>
    <p:sldId id="275" r:id="rId24"/>
    <p:sldId id="280" r:id="rId25"/>
    <p:sldId id="282" r:id="rId26"/>
    <p:sldId id="276" r:id="rId27"/>
    <p:sldId id="311" r:id="rId28"/>
    <p:sldId id="394" r:id="rId29"/>
    <p:sldId id="313" r:id="rId30"/>
    <p:sldId id="309" r:id="rId31"/>
    <p:sldId id="305" r:id="rId32"/>
    <p:sldId id="304" r:id="rId33"/>
    <p:sldId id="299" r:id="rId34"/>
    <p:sldId id="300" r:id="rId35"/>
    <p:sldId id="377" r:id="rId36"/>
    <p:sldId id="37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1CCC910-908B-357D-D8C0-2B2A07C52A93}" name="Cerullo, Crystal D." initials="CC" userId="S::ccelani_5881@ric.edu::5b1433c0-4716-464a-bec8-b7ba88af83e9" providerId="AD"/>
  <p188:author id="{E6155B6C-98B2-6117-B299-C1F204FF4878}" name="Ferrara, Victoria E." initials="FV" userId="S::vferrara@ric.edu::9664c910-6cb6-48b0-b187-86c2d38d85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B0A130-89F0-102C-C30F-19D58CC3D294}" v="11" dt="2026-09-30T20:56:03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 autoAdjust="0"/>
    <p:restoredTop sz="94609" autoAdjust="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outlineViewPr>
    <p:cViewPr>
      <p:scale>
        <a:sx n="33" d="100"/>
        <a:sy n="33" d="100"/>
      </p:scale>
      <p:origin x="0" y="-503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ECA2B9-E748-58BE-E232-6DDFE57FF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BC71DD-0D7F-658B-4183-125BF7BCD6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0A39D-A001-464A-85F1-8B65EB635A73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FE4106-E5A6-8830-9C11-00C9B85E80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39BB9B-4937-84D7-2577-1AFE800643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C54E1-3876-41EA-954F-FCE98320B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0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DD314-5A89-4D78-9F32-B03553C070D2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B1A0D-49A9-41C2-816E-114651A9B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15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B1A0D-49A9-41C2-816E-114651A9B0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79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978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BB33F5-7FFE-4BA2-8DF8-EB6E4F0DF2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393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920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818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891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0632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774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870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56875-2BF1-4244-9919-9CBC4BCD68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94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56875-2BF1-4244-9919-9CBC4BCD68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8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56875-2BF1-4244-9919-9CBC4BCD68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9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56875-2BF1-4244-9919-9CBC4BCD68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99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56875-2BF1-4244-9919-9CBC4BCD68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77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493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829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4296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F64A4-F0B4-4B19-A917-6CE68D9DE6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77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3725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76258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4090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182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339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2424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185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9213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7418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2713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9548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0996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2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Month Day, Year</a:t>
            </a:r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47DD7DD8-8B34-4B90-5A51-D1643F298F00}"/>
              </a:ext>
            </a:extLst>
          </p:cNvPr>
          <p:cNvSpPr/>
          <p:nvPr/>
        </p:nvSpPr>
        <p:spPr>
          <a:xfrm>
            <a:off x="3086100" y="45720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43A00-957A-2010-4BD6-BF848B9EB2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735137"/>
            <a:ext cx="10542588" cy="721478"/>
          </a:xfrm>
        </p:spPr>
        <p:txBody>
          <a:bodyPr anchor="ctr"/>
          <a:lstStyle>
            <a:lvl1pPr marL="0" indent="0" algn="ctr">
              <a:buFontTx/>
              <a:buNone/>
              <a:defRPr sz="3200"/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EA9011-A1E2-3836-657C-45186CC05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516" y="3124236"/>
            <a:ext cx="9821955" cy="1256118"/>
          </a:xfrm>
        </p:spPr>
        <p:txBody>
          <a:bodyPr anchor="ctr"/>
          <a:lstStyle>
            <a:lvl1pPr algn="ctr">
              <a:defRPr lang="en-US" sz="7200" b="1" i="0" kern="1200" cap="none" spc="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8593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4F3F945-85A5-AF6E-9C54-A3F5C738AC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6043613"/>
            <a:ext cx="9144000" cy="357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0000"/>
                </a:solidFill>
              </a:defRPr>
            </a:lvl1pPr>
            <a:lvl2pPr algn="ctr">
              <a:defRPr>
                <a:solidFill>
                  <a:srgbClr val="000000"/>
                </a:solidFill>
              </a:defRPr>
            </a:lvl2pPr>
            <a:lvl3pPr algn="ctr">
              <a:defRPr>
                <a:solidFill>
                  <a:srgbClr val="000000"/>
                </a:solidFill>
              </a:defRPr>
            </a:lvl3pPr>
            <a:lvl4pPr algn="ctr">
              <a:defRPr>
                <a:solidFill>
                  <a:srgbClr val="000000"/>
                </a:solidFill>
              </a:defRPr>
            </a:lvl4pPr>
            <a:lvl5pPr algn="ctr"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Month Day, Year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6E69893-74FF-5ED8-BEDA-F1AA31D07F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735513"/>
            <a:ext cx="10542588" cy="720725"/>
          </a:xfrm>
        </p:spPr>
        <p:txBody>
          <a:bodyPr anchor="ctr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4" descr="Sherlock Center Logo">
            <a:extLst>
              <a:ext uri="{FF2B5EF4-FFF2-40B4-BE49-F238E27FC236}">
                <a16:creationId xmlns:a16="http://schemas.microsoft.com/office/drawing/2014/main" id="{96FE96DE-4581-2106-F10A-6723262B7D10}"/>
              </a:ext>
            </a:extLst>
          </p:cNvPr>
          <p:cNvSpPr/>
          <p:nvPr/>
        </p:nvSpPr>
        <p:spPr>
          <a:xfrm>
            <a:off x="3086100" y="45720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CF5A3-DFD0-CED2-266E-709416EC8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516" y="3185708"/>
            <a:ext cx="9821955" cy="1256118"/>
          </a:xfrm>
        </p:spPr>
        <p:txBody>
          <a:bodyPr anchor="ctr"/>
          <a:lstStyle>
            <a:lvl1pPr algn="ctr">
              <a:defRPr sz="7200" cap="none" spc="0" baseline="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9680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593850"/>
            <a:ext cx="10961687" cy="4608513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EB2579-C8F6-0949-448B-2BB238E57A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4838" y="183359"/>
            <a:ext cx="9821955" cy="1256118"/>
          </a:xfrm>
        </p:spPr>
        <p:txBody>
          <a:bodyPr anchor="ctr"/>
          <a:lstStyle>
            <a:lvl1pPr algn="l"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52757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4" descr="Sherlock Center Logo">
            <a:extLst>
              <a:ext uri="{FF2B5EF4-FFF2-40B4-BE49-F238E27FC236}">
                <a16:creationId xmlns:a16="http://schemas.microsoft.com/office/drawing/2014/main" id="{B20A6B18-54EC-9CA3-8C6E-2DA122F7A07F}"/>
              </a:ext>
            </a:extLst>
          </p:cNvPr>
          <p:cNvSpPr/>
          <p:nvPr/>
        </p:nvSpPr>
        <p:spPr>
          <a:xfrm>
            <a:off x="9000271" y="1847300"/>
            <a:ext cx="3051491" cy="3151043"/>
          </a:xfrm>
          <a:custGeom>
            <a:avLst/>
            <a:gdLst/>
            <a:ahLst/>
            <a:cxnLst/>
            <a:rect l="l" t="t" r="r" b="b"/>
            <a:pathLst>
              <a:path w="4900496" h="5060371">
                <a:moveTo>
                  <a:pt x="0" y="0"/>
                </a:moveTo>
                <a:lnTo>
                  <a:pt x="4900497" y="0"/>
                </a:lnTo>
                <a:lnTo>
                  <a:pt x="4900497" y="5060370"/>
                </a:lnTo>
                <a:lnTo>
                  <a:pt x="0" y="5060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2D15EC-AA71-92F3-345E-435DE6492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883" y="2838855"/>
            <a:ext cx="8213884" cy="1256118"/>
          </a:xfrm>
        </p:spPr>
        <p:txBody>
          <a:bodyPr anchor="ctr"/>
          <a:lstStyle>
            <a:lvl1pPr>
              <a:defRPr sz="5400" cap="none" spc="0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785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F6492D80-B374-E364-EADD-DD9428C75F8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268457"/>
            <a:ext cx="12192000" cy="6326659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Use this layout for full-page graphics, images, etc. Note there is a hidden title placeholder box above the visible bounds of this slide. Update that placeholder box with title of this slide.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DC87D-F223-A3BC-64C0-F0C8D5E57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126" y="-1662353"/>
            <a:ext cx="9821955" cy="1256118"/>
          </a:xfrm>
        </p:spPr>
        <p:txBody>
          <a:bodyPr/>
          <a:lstStyle>
            <a:lvl1pPr>
              <a:defRPr cap="none" spc="0" baseline="0"/>
            </a:lvl1pPr>
          </a:lstStyle>
          <a:p>
            <a:r>
              <a:rPr lang="en-US"/>
              <a:t>Add Hidden Title If Using a Full Slide Image</a:t>
            </a:r>
          </a:p>
        </p:txBody>
      </p:sp>
    </p:spTree>
    <p:extLst>
      <p:ext uri="{BB962C8B-B14F-4D97-AF65-F5344CB8AC3E}">
        <p14:creationId xmlns:p14="http://schemas.microsoft.com/office/powerpoint/2010/main" val="218550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604081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2570656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13" y="2570655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480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257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7EA844A-D149-DCBD-FC11-6DAA0A52CB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480" y="201469"/>
            <a:ext cx="9821955" cy="1256118"/>
          </a:xfrm>
        </p:spPr>
        <p:txBody>
          <a:bodyPr anchor="ctr"/>
          <a:lstStyle>
            <a:lvl1pPr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9751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4839" y="1606381"/>
            <a:ext cx="5252264" cy="2273642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34897" y="1606381"/>
            <a:ext cx="5252264" cy="2273642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9" y="4065208"/>
            <a:ext cx="5252534" cy="618004"/>
          </a:xfrm>
        </p:spPr>
        <p:txBody>
          <a:bodyPr anchor="ctr"/>
          <a:lstStyle>
            <a:lvl1pPr marL="0" indent="0">
              <a:buNone/>
              <a:defRPr sz="32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641" y="4065209"/>
            <a:ext cx="5252534" cy="618004"/>
          </a:xfrm>
        </p:spPr>
        <p:txBody>
          <a:bodyPr anchor="ctr"/>
          <a:lstStyle>
            <a:lvl1pPr marL="0" indent="0">
              <a:buNone/>
              <a:defRPr sz="32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C7CC4C-1F0D-D470-CDEC-BA79266E1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4583" y="4868397"/>
            <a:ext cx="5252534" cy="155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Arial text no smaller than 24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4930F17-DC99-AF84-7219-75A647E6A6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4641" y="4872352"/>
            <a:ext cx="5252534" cy="155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Arial text no smaller than 24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3936CED-7798-78AC-22BF-029AE42273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4583" y="196189"/>
            <a:ext cx="9821955" cy="1256118"/>
          </a:xfrm>
        </p:spPr>
        <p:txBody>
          <a:bodyPr anchor="ctr"/>
          <a:lstStyle>
            <a:lvl1pPr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94847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9" y="2533136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96794" y="2533135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96537" y="1593850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385F0065-AAF9-C3E7-EDF8-A58637FB168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88411" y="2533414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F166B13-3E5B-C2BE-A478-9C65CC8EDA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8154" y="1594129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8F07DF5-EE49-BBA8-D4D0-9EBEF6A06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4838" y="194370"/>
            <a:ext cx="9821955" cy="1256118"/>
          </a:xfrm>
        </p:spPr>
        <p:txBody>
          <a:bodyPr anchor="ctr"/>
          <a:lstStyle>
            <a:lvl1pPr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75390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533136"/>
            <a:ext cx="5223431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5223699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13F042-4313-4FE6-D375-496581C31B4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63730" y="1606979"/>
            <a:ext cx="5223431" cy="46085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DD2CF2-87C4-FFCF-7926-916E3F40F4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4838" y="196488"/>
            <a:ext cx="9821955" cy="1256118"/>
          </a:xfrm>
        </p:spPr>
        <p:txBody>
          <a:bodyPr anchor="ctr"/>
          <a:lstStyle>
            <a:lvl1pPr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1789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47DD7DD8-8B34-4B90-5A51-D1643F298F00}"/>
              </a:ext>
            </a:extLst>
          </p:cNvPr>
          <p:cNvSpPr/>
          <p:nvPr/>
        </p:nvSpPr>
        <p:spPr>
          <a:xfrm>
            <a:off x="3086100" y="418894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43A00-957A-2010-4BD6-BF848B9EB2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153572"/>
            <a:ext cx="10542588" cy="1630138"/>
          </a:xfrm>
        </p:spPr>
        <p:txBody>
          <a:bodyPr anchor="ctr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/>
              <a:t>Include contact information and other details as needed.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B6B490-463A-4B8B-3345-C30A5BD4E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516" y="644445"/>
            <a:ext cx="9821955" cy="1256118"/>
          </a:xfrm>
        </p:spPr>
        <p:txBody>
          <a:bodyPr anchor="ctr"/>
          <a:lstStyle>
            <a:lvl1pPr algn="ctr">
              <a:defRPr sz="7200" cap="none" spc="0" baseline="0"/>
            </a:lvl1pPr>
          </a:lstStyle>
          <a:p>
            <a:r>
              <a:rPr lang="en-US"/>
              <a:t>Add Thank You Here</a:t>
            </a:r>
          </a:p>
        </p:txBody>
      </p:sp>
    </p:spTree>
    <p:extLst>
      <p:ext uri="{BB962C8B-B14F-4D97-AF65-F5344CB8AC3E}">
        <p14:creationId xmlns:p14="http://schemas.microsoft.com/office/powerpoint/2010/main" val="5266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FontTx/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593850"/>
            <a:ext cx="10961687" cy="4608513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038428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533136"/>
            <a:ext cx="5223431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5223699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13F042-4313-4FE6-D375-496581C31B4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63730" y="1606979"/>
            <a:ext cx="5223431" cy="46085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3415403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0CB506-EFE0-9A77-4836-2CD8D97BD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882" y="2706065"/>
            <a:ext cx="8193087" cy="1433512"/>
          </a:xfrm>
        </p:spPr>
        <p:txBody>
          <a:bodyPr anchor="ctr"/>
          <a:lstStyle>
            <a:lvl1pPr marL="0" indent="0">
              <a:buNone/>
              <a:defRPr sz="5400" b="1"/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B20A6B18-54EC-9CA3-8C6E-2DA122F7A07F}"/>
              </a:ext>
            </a:extLst>
          </p:cNvPr>
          <p:cNvSpPr/>
          <p:nvPr/>
        </p:nvSpPr>
        <p:spPr>
          <a:xfrm>
            <a:off x="9000271" y="1847300"/>
            <a:ext cx="3051491" cy="3151043"/>
          </a:xfrm>
          <a:custGeom>
            <a:avLst/>
            <a:gdLst/>
            <a:ahLst/>
            <a:cxnLst/>
            <a:rect l="l" t="t" r="r" b="b"/>
            <a:pathLst>
              <a:path w="4900496" h="5060371">
                <a:moveTo>
                  <a:pt x="0" y="0"/>
                </a:moveTo>
                <a:lnTo>
                  <a:pt x="4900497" y="0"/>
                </a:lnTo>
                <a:lnTo>
                  <a:pt x="4900497" y="5060370"/>
                </a:lnTo>
                <a:lnTo>
                  <a:pt x="0" y="5060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06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604081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2570656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13" y="2570655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480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257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44615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575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Month Day, Year</a:t>
            </a: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47DD7DD8-8B34-4B90-5A51-D1643F298F00}"/>
              </a:ext>
            </a:extLst>
          </p:cNvPr>
          <p:cNvSpPr/>
          <p:nvPr/>
        </p:nvSpPr>
        <p:spPr>
          <a:xfrm>
            <a:off x="3086100" y="45720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43A00-957A-2010-4BD6-BF848B9EB2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735137"/>
            <a:ext cx="10542588" cy="721478"/>
          </a:xfrm>
        </p:spPr>
        <p:txBody>
          <a:bodyPr anchor="ctr"/>
          <a:lstStyle>
            <a:lvl1pPr marL="0" indent="0" algn="ctr">
              <a:buFontTx/>
              <a:buNone/>
              <a:defRPr sz="3200"/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50EEE0-2460-87F8-62FB-55674B1841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223106"/>
            <a:ext cx="10542588" cy="10583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7200" b="1" i="0">
                <a:latin typeface="Century Gothic" panose="020B0502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29706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4F3F945-85A5-AF6E-9C54-A3F5C738AC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6043613"/>
            <a:ext cx="9144000" cy="357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0000"/>
                </a:solidFill>
              </a:defRPr>
            </a:lvl1pPr>
            <a:lvl2pPr algn="ctr">
              <a:defRPr>
                <a:solidFill>
                  <a:srgbClr val="000000"/>
                </a:solidFill>
              </a:defRPr>
            </a:lvl2pPr>
            <a:lvl3pPr algn="ctr">
              <a:defRPr>
                <a:solidFill>
                  <a:srgbClr val="000000"/>
                </a:solidFill>
              </a:defRPr>
            </a:lvl3pPr>
            <a:lvl4pPr algn="ctr">
              <a:defRPr>
                <a:solidFill>
                  <a:srgbClr val="000000"/>
                </a:solidFill>
              </a:defRPr>
            </a:lvl4pPr>
            <a:lvl5pPr algn="ctr"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Month Day, Year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6E69893-74FF-5ED8-BEDA-F1AA31D07F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735513"/>
            <a:ext cx="10542588" cy="720725"/>
          </a:xfrm>
        </p:spPr>
        <p:txBody>
          <a:bodyPr anchor="ctr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AA76C2A-6B51-6919-37FA-29D0D81485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3223294"/>
            <a:ext cx="10542588" cy="1058378"/>
          </a:xfrm>
        </p:spPr>
        <p:txBody>
          <a:bodyPr anchor="ctr"/>
          <a:lstStyle>
            <a:lvl1pPr marL="0" indent="0" algn="ctr">
              <a:buNone/>
              <a:defRPr sz="7200" b="1">
                <a:latin typeface="Century Gothic" panose="020B0502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96FE96DE-4581-2106-F10A-6723262B7D10}"/>
              </a:ext>
            </a:extLst>
          </p:cNvPr>
          <p:cNvSpPr/>
          <p:nvPr/>
        </p:nvSpPr>
        <p:spPr>
          <a:xfrm>
            <a:off x="3086100" y="45720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993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FontTx/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593850"/>
            <a:ext cx="10961687" cy="4608513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74827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0CB506-EFE0-9A77-4836-2CD8D97BD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882" y="2706065"/>
            <a:ext cx="8193087" cy="1433512"/>
          </a:xfrm>
        </p:spPr>
        <p:txBody>
          <a:bodyPr anchor="ctr"/>
          <a:lstStyle>
            <a:lvl1pPr marL="0" indent="0">
              <a:buNone/>
              <a:defRPr sz="5400" b="1"/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B20A6B18-54EC-9CA3-8C6E-2DA122F7A07F}"/>
              </a:ext>
            </a:extLst>
          </p:cNvPr>
          <p:cNvSpPr/>
          <p:nvPr/>
        </p:nvSpPr>
        <p:spPr>
          <a:xfrm>
            <a:off x="9000271" y="1847300"/>
            <a:ext cx="3051491" cy="3151043"/>
          </a:xfrm>
          <a:custGeom>
            <a:avLst/>
            <a:gdLst/>
            <a:ahLst/>
            <a:cxnLst/>
            <a:rect l="l" t="t" r="r" b="b"/>
            <a:pathLst>
              <a:path w="4900496" h="5060371">
                <a:moveTo>
                  <a:pt x="0" y="0"/>
                </a:moveTo>
                <a:lnTo>
                  <a:pt x="4900497" y="0"/>
                </a:lnTo>
                <a:lnTo>
                  <a:pt x="4900497" y="5060370"/>
                </a:lnTo>
                <a:lnTo>
                  <a:pt x="0" y="5060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79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F6492D80-B374-E364-EADD-DD9428C75F8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268457"/>
            <a:ext cx="12192000" cy="6326659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Use this layout for full-page graphics, images, etc.</a:t>
            </a:r>
          </a:p>
        </p:txBody>
      </p:sp>
    </p:spTree>
    <p:extLst>
      <p:ext uri="{BB962C8B-B14F-4D97-AF65-F5344CB8AC3E}">
        <p14:creationId xmlns:p14="http://schemas.microsoft.com/office/powerpoint/2010/main" val="1801039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604081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2570656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13" y="2570655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480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257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58119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4839" y="1606381"/>
            <a:ext cx="5252264" cy="2273642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34897" y="1606381"/>
            <a:ext cx="5252264" cy="2273642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9" y="4065208"/>
            <a:ext cx="5252534" cy="618004"/>
          </a:xfrm>
        </p:spPr>
        <p:txBody>
          <a:bodyPr anchor="ctr"/>
          <a:lstStyle>
            <a:lvl1pPr marL="0" indent="0">
              <a:buNone/>
              <a:defRPr sz="32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641" y="4065209"/>
            <a:ext cx="5252534" cy="618004"/>
          </a:xfrm>
        </p:spPr>
        <p:txBody>
          <a:bodyPr anchor="ctr"/>
          <a:lstStyle>
            <a:lvl1pPr marL="0" indent="0">
              <a:buNone/>
              <a:defRPr sz="32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C7CC4C-1F0D-D470-CDEC-BA79266E1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4583" y="4868397"/>
            <a:ext cx="5252534" cy="155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Arial text no smaller than 24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4930F17-DC99-AF84-7219-75A647E6A6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4641" y="4872352"/>
            <a:ext cx="5252534" cy="155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Arial text no smaller than 24</a:t>
            </a:r>
          </a:p>
        </p:txBody>
      </p:sp>
    </p:spTree>
    <p:extLst>
      <p:ext uri="{BB962C8B-B14F-4D97-AF65-F5344CB8AC3E}">
        <p14:creationId xmlns:p14="http://schemas.microsoft.com/office/powerpoint/2010/main" val="22311716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9" y="2533136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96794" y="2533135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96537" y="1593850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385F0065-AAF9-C3E7-EDF8-A58637FB168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88411" y="2533414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F166B13-3E5B-C2BE-A478-9C65CC8EDA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8154" y="1594129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451516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533136"/>
            <a:ext cx="5223431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5223699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13F042-4313-4FE6-D375-496581C31B4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63730" y="1606979"/>
            <a:ext cx="5223431" cy="46085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40152874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47DD7DD8-8B34-4B90-5A51-D1643F298F00}"/>
              </a:ext>
            </a:extLst>
          </p:cNvPr>
          <p:cNvSpPr/>
          <p:nvPr/>
        </p:nvSpPr>
        <p:spPr>
          <a:xfrm>
            <a:off x="3086100" y="418894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43A00-957A-2010-4BD6-BF848B9EB2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153572"/>
            <a:ext cx="10542588" cy="1630138"/>
          </a:xfrm>
        </p:spPr>
        <p:txBody>
          <a:bodyPr anchor="ctr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/>
              <a:t>Include contact information and other details as needed.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50EEE0-2460-87F8-62FB-55674B1841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689964"/>
            <a:ext cx="10542588" cy="10583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7200" b="1" i="0">
                <a:latin typeface="Century Gothic" panose="020B0502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79800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6446837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A0B4B90D-8776-4C67-ACD6-56DB0B463B76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E7410-6741-FB4A-95A9-5B10AB82E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93BAB98F-7D88-46D0-B6F8-377056FEDEC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09157-547D-1EB0-B947-53F31206A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5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98" r:id="rId15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Wingdings" panose="05000000000000000000" pitchFamily="2" charset="2"/>
        <a:buNone/>
        <a:defRPr sz="6000" b="1" kern="1200" cap="all" spc="300" baseline="0">
          <a:solidFill>
            <a:schemeClr val="tx1"/>
          </a:solidFill>
          <a:latin typeface="Century Gothic" panose="020B0502020202020204" pitchFamily="34" charset="0"/>
          <a:ea typeface="+mj-ea"/>
          <a:cs typeface="Posterama" panose="020B0504020200020000" pitchFamily="34" charset="0"/>
        </a:defRPr>
      </a:lvl1pPr>
    </p:titleStyle>
    <p:bodyStyle>
      <a:lvl1pPr marL="4572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3200" b="0" i="0" kern="1200" cap="none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Wingdings" panose="05000000000000000000" pitchFamily="2" charset="2"/>
        <a:buChar char="§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SzPct val="50000"/>
        <a:buFont typeface="Wingdings" panose="05000000000000000000" pitchFamily="2" charset="2"/>
        <a:buChar char="q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SzPct val="50000"/>
        <a:buFont typeface="Wingdings" panose="05000000000000000000" pitchFamily="2" charset="2"/>
        <a:buChar char="v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Wingdings" panose="05000000000000000000" pitchFamily="2" charset="2"/>
        <a:buChar char="§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6446837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A0B4B90D-8776-4C67-ACD6-56DB0B463B76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E7410-6741-FB4A-95A9-5B10AB82E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93BAB98F-7D88-46D0-B6F8-377056FEDEC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09157-547D-1EB0-B947-53F31206A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3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Wingdings" panose="05000000000000000000" pitchFamily="2" charset="2"/>
        <a:buNone/>
        <a:defRPr sz="6000" b="1" kern="1200" cap="all" spc="300" baseline="0">
          <a:solidFill>
            <a:schemeClr val="tx1"/>
          </a:solidFill>
          <a:latin typeface="Century Gothic" panose="020B0502020202020204" pitchFamily="34" charset="0"/>
          <a:ea typeface="+mj-ea"/>
          <a:cs typeface="Posterama" panose="020B0504020200020000" pitchFamily="34" charset="0"/>
        </a:defRPr>
      </a:lvl1pPr>
    </p:titleStyle>
    <p:bodyStyle>
      <a:lvl1pPr marL="4572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3200" b="0" i="0" kern="1200" cap="none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Wingdings" panose="05000000000000000000" pitchFamily="2" charset="2"/>
        <a:buChar char="§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SzPct val="50000"/>
        <a:buFont typeface="Wingdings" panose="05000000000000000000" pitchFamily="2" charset="2"/>
        <a:buChar char="q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SzPct val="50000"/>
        <a:buFont typeface="Wingdings" panose="05000000000000000000" pitchFamily="2" charset="2"/>
        <a:buChar char="v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Wingdings" panose="05000000000000000000" pitchFamily="2" charset="2"/>
        <a:buChar char="§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atri.ne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i7qn1jlIhI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youtu.be/pzqNcarn0s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QYnKFDdJPw?si=CueXH832EwVfCxto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s.ri.gov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jpeg"/><Relationship Id="rId4" Type="http://schemas.openxmlformats.org/officeDocument/2006/relationships/hyperlink" Target="https://youtu.be/v6Ia_YkL3yk?si=RPu2lerTJRXF1Ls6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s.ri.gov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R0_HE3MGUw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bhddh.ri.gov/developmental-disabilities/services-adults/employme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%20iarmitstead@ric.edu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ripin.org/" TargetMode="External"/><Relationship Id="rId4" Type="http://schemas.openxmlformats.org/officeDocument/2006/relationships/hyperlink" Target="http://www.sherlockcenter.org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survey.alchemer.com/s3/6156150/6761ca4c0691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9CA9-1F99-BE7C-7349-FD2DD634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/>
                <a:cs typeface="Arial"/>
              </a:rPr>
              <a:t>FEAT – Youth 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BC49F-D89B-6606-E123-EF51F7C088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Ian Armitstead &amp; Kerri Collins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29E70-1097-ACDE-11BD-D50A2ED73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October 7, 2026</a:t>
            </a:r>
          </a:p>
        </p:txBody>
      </p:sp>
    </p:spTree>
    <p:extLst>
      <p:ext uri="{BB962C8B-B14F-4D97-AF65-F5344CB8AC3E}">
        <p14:creationId xmlns:p14="http://schemas.microsoft.com/office/powerpoint/2010/main" val="379928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DFF79-3D58-47DB-B6D6-5A9326667E6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Housekeeping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92C80E-136F-4D71-A965-4AA5B5F7ACF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fontAlgn="base"/>
            <a:r>
              <a:rPr lang="en-US"/>
              <a:t>We want to keep things informal but ask that you keep yourself on mute unless you want to ask a question or make a comment. ​</a:t>
            </a:r>
          </a:p>
          <a:p>
            <a:pPr fontAlgn="base"/>
            <a:r>
              <a:rPr lang="en-US"/>
              <a:t>​You can also comment or ask questions using the “chat.”​</a:t>
            </a:r>
          </a:p>
          <a:p>
            <a:pPr fontAlgn="base"/>
            <a:r>
              <a:rPr lang="en-US"/>
              <a:t>​This session will be recorded. It is interactive, and we strongly encourage participants to actively engage, ask questions, or share personal examples when appropriate, and we will stop recording. </a:t>
            </a:r>
          </a:p>
          <a:p>
            <a:pPr fontAlgn="base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6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7E4C41-0E6F-32B4-4084-3C08964F6C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546671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Online Materials and Resources</a:t>
            </a:r>
            <a:endParaRPr lang="en-US" sz="48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7F8C9-6137-5A3C-0353-CE2EAC30E82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851303"/>
            <a:ext cx="10961687" cy="4608513"/>
          </a:xfrm>
        </p:spPr>
        <p:txBody>
          <a:bodyPr/>
          <a:lstStyle/>
          <a:p>
            <a:r>
              <a:rPr lang="en-US"/>
              <a:t>Materials included for entire series</a:t>
            </a:r>
          </a:p>
          <a:p>
            <a:r>
              <a:rPr lang="en-US"/>
              <a:t>PowerPoint handouts​</a:t>
            </a:r>
          </a:p>
          <a:p>
            <a:r>
              <a:rPr lang="en-US"/>
              <a:t>Glossary​</a:t>
            </a:r>
          </a:p>
          <a:p>
            <a:r>
              <a:rPr lang="en-US"/>
              <a:t>Activities​</a:t>
            </a:r>
          </a:p>
          <a:p>
            <a:r>
              <a:rPr lang="en-US"/>
              <a:t>Plan for Employment​</a:t>
            </a:r>
          </a:p>
          <a:p>
            <a:r>
              <a:rPr lang="en-US"/>
              <a:t>Links to related resources​</a:t>
            </a:r>
          </a:p>
          <a:p>
            <a:r>
              <a:rPr lang="en-US"/>
              <a:t>Website for resources – </a:t>
            </a:r>
            <a:r>
              <a:rPr lang="en-US">
                <a:hlinkClick r:id="rId3"/>
              </a:rPr>
              <a:t>www.featri.net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9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EC3958-B3D9-56F2-FA1C-2A9528A5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1" y="486961"/>
            <a:ext cx="10706470" cy="1256118"/>
          </a:xfrm>
        </p:spPr>
        <p:txBody>
          <a:bodyPr/>
          <a:lstStyle/>
          <a:p>
            <a:r>
              <a:rPr lang="en-US">
                <a:cs typeface="Arial" panose="020B0604020202020204" pitchFamily="34" charset="0"/>
              </a:rPr>
              <a:t>Agenda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60DB8A-619B-AB84-17DE-A95FD4D8CB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989" y="1922373"/>
            <a:ext cx="5562011" cy="4173627"/>
          </a:xfrm>
        </p:spPr>
        <p:txBody>
          <a:bodyPr/>
          <a:lstStyle/>
          <a:p>
            <a:r>
              <a:rPr lang="en-US" b="1"/>
              <a:t>Who we are</a:t>
            </a:r>
          </a:p>
          <a:p>
            <a:r>
              <a:rPr lang="en-US" b="1"/>
              <a:t>RI Panelists</a:t>
            </a:r>
          </a:p>
          <a:p>
            <a:r>
              <a:rPr lang="en-US" b="1"/>
              <a:t>Family/Parent &amp; School role in transition to work</a:t>
            </a:r>
          </a:p>
          <a:p>
            <a:r>
              <a:rPr lang="en-US" b="1"/>
              <a:t>Adult employment supports funding</a:t>
            </a:r>
          </a:p>
          <a:p>
            <a:r>
              <a:rPr lang="en-US" b="1"/>
              <a:t>Planning for tomorrow </a:t>
            </a:r>
          </a:p>
        </p:txBody>
      </p:sp>
      <p:pic>
        <p:nvPicPr>
          <p:cNvPr id="2" name="Picture 1" descr="A person in a factory">
            <a:extLst>
              <a:ext uri="{FF2B5EF4-FFF2-40B4-BE49-F238E27FC236}">
                <a16:creationId xmlns:a16="http://schemas.microsoft.com/office/drawing/2014/main" id="{0FA96B30-0107-EF5D-7FE1-E09D06108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844" y="2150282"/>
            <a:ext cx="5576712" cy="371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73ED0A-E74A-4358-BA30-EC504CE50D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642508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Path to Employment Success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133844-8D2D-4D4C-BD93-F8BA54DBFE0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953157"/>
            <a:ext cx="10909500" cy="1192306"/>
          </a:xfrm>
        </p:spPr>
        <p:txBody>
          <a:bodyPr/>
          <a:lstStyle/>
          <a:p>
            <a:pPr marL="0" indent="0">
              <a:buNone/>
            </a:pPr>
            <a:r>
              <a:rPr lang="en-US" b="1"/>
              <a:t>Research says that students with disabilities are more likely to become employed as adults when: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CE48DF-7B87-4D9B-BB7D-39E7D056F7C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4838" y="3429000"/>
            <a:ext cx="11285320" cy="2568388"/>
          </a:xfrm>
        </p:spPr>
        <p:txBody>
          <a:bodyPr/>
          <a:lstStyle/>
          <a:p>
            <a:pPr fontAlgn="base"/>
            <a:r>
              <a:rPr lang="en-US" sz="2800"/>
              <a:t>Family expects that the student can and will find work they enjoy.​</a:t>
            </a:r>
          </a:p>
          <a:p>
            <a:pPr fontAlgn="base"/>
            <a:r>
              <a:rPr lang="en-US" sz="2800"/>
              <a:t>​Student receives instruction in self-determination – being in control of what happens, making choices, setting goals.​</a:t>
            </a:r>
          </a:p>
          <a:p>
            <a:pPr fontAlgn="base"/>
            <a:r>
              <a:rPr lang="en-US" sz="2800"/>
              <a:t>​Student engages in several long-term work trials that match their interests in real work settings(preferably paid) before exiting school.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64070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7210D6-ACC5-98AA-4E86-3652C8C172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Let’s hear from some Rhode Island Workers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13C6A-BF34-AF2C-DAB7-17198D60850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2569" y="3429000"/>
            <a:ext cx="5223431" cy="788562"/>
          </a:xfrm>
        </p:spPr>
        <p:txBody>
          <a:bodyPr>
            <a:normAutofit/>
          </a:bodyPr>
          <a:lstStyle/>
          <a:p>
            <a:r>
              <a:rPr lang="en-US" sz="3600"/>
              <a:t>To be announced</a:t>
            </a:r>
          </a:p>
        </p:txBody>
      </p:sp>
      <p:pic>
        <p:nvPicPr>
          <p:cNvPr id="4" name="Picture 3" descr="Summary of &lt;strong&gt;RI Workers&lt;/strong&gt;' Compensation Laws - &lt;strong&gt;Rhode Island&lt;/strong&gt; &lt;strong&gt;Workers&lt;/strong&gt;' Comp">
            <a:extLst>
              <a:ext uri="{FF2B5EF4-FFF2-40B4-BE49-F238E27FC236}">
                <a16:creationId xmlns:a16="http://schemas.microsoft.com/office/drawing/2014/main" id="{6A26E6DF-F73A-4E86-8A7C-6B5C77E23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189" y="1606979"/>
            <a:ext cx="4608513" cy="4608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3248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F36452-9E78-4F31-AB57-CE815FBE353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2"/>
            <a:ext cx="10417175" cy="16549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Transition to Employment is a Partnership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52165-1538-43F4-8CCE-C7E7FAA4F8D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5156" y="1978025"/>
            <a:ext cx="10961687" cy="4608513"/>
          </a:xfrm>
        </p:spPr>
        <p:txBody>
          <a:bodyPr/>
          <a:lstStyle/>
          <a:p>
            <a:pPr marL="0" indent="0" fontAlgn="base">
              <a:buNone/>
            </a:pPr>
            <a:r>
              <a:rPr lang="en-US" sz="3600" b="1"/>
              <a:t>Roles of:</a:t>
            </a:r>
            <a:endParaRPr lang="en-US" sz="3600"/>
          </a:p>
          <a:p>
            <a:pPr fontAlgn="base"/>
            <a:r>
              <a:rPr lang="en-US" sz="2800"/>
              <a:t>Family ​</a:t>
            </a:r>
          </a:p>
          <a:p>
            <a:pPr fontAlgn="base"/>
            <a:r>
              <a:rPr lang="en-US" sz="2800"/>
              <a:t>School – IEP Team and Transition Supports​</a:t>
            </a:r>
          </a:p>
          <a:p>
            <a:pPr fontAlgn="base"/>
            <a:r>
              <a:rPr lang="en-US" sz="2800"/>
              <a:t>Connecting to adult supports ​</a:t>
            </a:r>
          </a:p>
          <a:p>
            <a:pPr lvl="1" fontAlgn="base"/>
            <a:r>
              <a:rPr lang="en-US" sz="2800"/>
              <a:t>Office of Rehabilitation Services (ORS)​</a:t>
            </a:r>
          </a:p>
          <a:p>
            <a:pPr lvl="1" fontAlgn="base"/>
            <a:r>
              <a:rPr lang="en-US" sz="2800"/>
              <a:t>Department of Behavioral Healthcare Developmental Disabilities and Hospitals (BHDDH) – Division of Developmental Disabilities (DDD)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81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3D2B076-E90C-16E8-3D9C-1433432E3D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2001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Contributing to the Employment Process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8B89B82-1015-2973-2D32-F84630D929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249487"/>
            <a:ext cx="10788284" cy="4608513"/>
          </a:xfrm>
        </p:spPr>
        <p:txBody>
          <a:bodyPr/>
          <a:lstStyle/>
          <a:p>
            <a:r>
              <a:rPr lang="en-US" sz="2800"/>
              <a:t>Look for the individual’s contributions and passions</a:t>
            </a:r>
          </a:p>
          <a:p>
            <a:r>
              <a:rPr lang="en-US" sz="2800"/>
              <a:t>Assist with brainstorming business/job ideas</a:t>
            </a:r>
          </a:p>
          <a:p>
            <a:r>
              <a:rPr lang="en-US" sz="2800"/>
              <a:t>Encourage creativity</a:t>
            </a:r>
          </a:p>
          <a:p>
            <a:r>
              <a:rPr lang="en-US" sz="2800"/>
              <a:t>Plan for employment through IEP transition goals</a:t>
            </a:r>
          </a:p>
          <a:p>
            <a:r>
              <a:rPr lang="en-US" sz="2800"/>
              <a:t>Network – Share job contacts</a:t>
            </a:r>
          </a:p>
          <a:p>
            <a:r>
              <a:rPr lang="en-US" sz="2800"/>
              <a:t>Inform the job coach/employment team of any problems or issues</a:t>
            </a:r>
          </a:p>
          <a:p>
            <a:r>
              <a:rPr lang="en-US" sz="2800"/>
              <a:t>Participate in problem-solving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56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B8C59342-124F-65F0-B46F-9D713E67DD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Activity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B2245E-D25A-8077-49AC-EDA11A2C6D9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1994542"/>
            <a:ext cx="10961687" cy="3461035"/>
          </a:xfrm>
        </p:spPr>
        <p:txBody>
          <a:bodyPr/>
          <a:lstStyle/>
          <a:p>
            <a:r>
              <a:rPr lang="en-US" sz="3600"/>
              <a:t>What are your child’s postsecondary goals in their IEP?</a:t>
            </a:r>
          </a:p>
          <a:p>
            <a:endParaRPr lang="en-US" sz="3600"/>
          </a:p>
          <a:p>
            <a:r>
              <a:rPr lang="en-US" sz="3600"/>
              <a:t>What career assessments has your child participated in?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34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2BDB209-3606-3F31-2CCC-707D5D4DFF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9327" y="0"/>
            <a:ext cx="10417175" cy="22586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School – Transition to Work (ages 14-22)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615FA97-AD93-D556-48E6-B59ED1B27E1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60090" y="2537905"/>
            <a:ext cx="4195256" cy="1782190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 sz="3600"/>
              <a:t>IEP Transition Provisions</a:t>
            </a:r>
          </a:p>
          <a:p>
            <a:r>
              <a:rPr lang="en-US" sz="3600"/>
              <a:t>Planning Process</a:t>
            </a:r>
          </a:p>
          <a:p>
            <a:endParaRPr lang="en-US"/>
          </a:p>
        </p:txBody>
      </p:sp>
      <p:pic>
        <p:nvPicPr>
          <p:cNvPr id="2" name="Picture 1" descr="A black frame with text on it">
            <a:extLst>
              <a:ext uri="{FF2B5EF4-FFF2-40B4-BE49-F238E27FC236}">
                <a16:creationId xmlns:a16="http://schemas.microsoft.com/office/drawing/2014/main" id="{207F9FD4-E1D4-7C6D-82DD-B4B51A1BB7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13" t="6971" r="25253" b="8758"/>
          <a:stretch>
            <a:fillRect/>
          </a:stretch>
        </p:blipFill>
        <p:spPr>
          <a:xfrm>
            <a:off x="6801852" y="1792991"/>
            <a:ext cx="3657601" cy="40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92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431800"/>
            <a:ext cx="9677400" cy="52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1E196A"/>
                </a:solidFill>
                <a:latin typeface="Arial Bold"/>
              </a:rPr>
              <a:t>Transition IEP Provisions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BA367AD2-0ABA-4D15-A45C-3CE031CA461B}"/>
              </a:ext>
            </a:extLst>
          </p:cNvPr>
          <p:cNvSpPr txBox="1"/>
          <p:nvPr/>
        </p:nvSpPr>
        <p:spPr>
          <a:xfrm>
            <a:off x="685800" y="1308944"/>
            <a:ext cx="10394576" cy="4917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Arial"/>
              </a:rPr>
              <a:t>Transition planning is </a:t>
            </a:r>
            <a:r>
              <a:rPr lang="en-US" sz="2400" b="1">
                <a:latin typeface="Arial"/>
              </a:rPr>
              <a:t>required</a:t>
            </a:r>
            <a:r>
              <a:rPr lang="en-US" sz="2400">
                <a:latin typeface="Arial"/>
              </a:rPr>
              <a:t> starting at age 14 (or before) in R.I.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Arial"/>
              </a:rPr>
              <a:t>Transition assessments are used to develop measurable goals for after high school </a:t>
            </a:r>
            <a:r>
              <a:rPr lang="en-US" sz="2400" b="1">
                <a:latin typeface="Arial"/>
              </a:rPr>
              <a:t>(postsecondary goals) </a:t>
            </a:r>
            <a:r>
              <a:rPr lang="en-US" sz="2400">
                <a:latin typeface="Arial"/>
              </a:rPr>
              <a:t>in the following areas:</a:t>
            </a:r>
          </a:p>
          <a:p>
            <a:pPr marL="685834" lvl="1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</a:rPr>
              <a:t>Employment </a:t>
            </a:r>
          </a:p>
          <a:p>
            <a:pPr marL="685834" lvl="1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</a:rPr>
              <a:t>Education/training </a:t>
            </a:r>
          </a:p>
          <a:p>
            <a:pPr marL="685834" lvl="1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</a:rPr>
              <a:t>Independent living skills (when appropriate)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Arial"/>
              </a:rPr>
              <a:t>These goals are supported by Transition Services and Activities</a:t>
            </a:r>
            <a:br>
              <a:rPr lang="en-US" sz="1867">
                <a:latin typeface="Arial"/>
              </a:rPr>
            </a:br>
            <a:br>
              <a:rPr lang="en-US" sz="2400">
                <a:latin typeface="Arial"/>
              </a:rPr>
            </a:br>
            <a:endParaRPr lang="en-US" sz="2400">
              <a:latin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4B47D22-0A30-7BAF-CAF8-642CDFCFCC2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317001" y="5511967"/>
            <a:ext cx="2929200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Watch Video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E19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Freeform 9" descr="Paul V. Sherlock Center on Disabilities/Rhode Island College lighthouse logo"/>
          <p:cNvSpPr/>
          <p:nvPr/>
        </p:nvSpPr>
        <p:spPr>
          <a:xfrm>
            <a:off x="142813" y="5973093"/>
            <a:ext cx="739271" cy="763389"/>
          </a:xfrm>
          <a:custGeom>
            <a:avLst/>
            <a:gdLst/>
            <a:ahLst/>
            <a:cxnLst/>
            <a:rect l="l" t="t" r="r" b="b"/>
            <a:pathLst>
              <a:path w="1108906" h="1145083">
                <a:moveTo>
                  <a:pt x="0" y="0"/>
                </a:moveTo>
                <a:lnTo>
                  <a:pt x="1108906" y="0"/>
                </a:lnTo>
                <a:lnTo>
                  <a:pt x="1108906" y="1145083"/>
                </a:lnTo>
                <a:lnTo>
                  <a:pt x="0" y="1145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60523" y="0"/>
            <a:ext cx="1031477" cy="6858000"/>
            <a:chOff x="0" y="0"/>
            <a:chExt cx="52337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3379" cy="3479800"/>
            </a:xfrm>
            <a:custGeom>
              <a:avLst/>
              <a:gdLst/>
              <a:ahLst/>
              <a:cxnLst/>
              <a:rect l="l" t="t" r="r" b="b"/>
              <a:pathLst>
                <a:path w="523379" h="3479800">
                  <a:moveTo>
                    <a:pt x="0" y="0"/>
                  </a:moveTo>
                  <a:lnTo>
                    <a:pt x="523379" y="0"/>
                  </a:lnTo>
                  <a:lnTo>
                    <a:pt x="52337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E196A"/>
            </a:solidFill>
          </p:spPr>
          <p:txBody>
            <a:bodyPr/>
            <a:lstStyle/>
            <a:p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2185277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783943" y="316025"/>
            <a:ext cx="9677400" cy="5262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t>Transition IEP Planning Process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BA367AD2-0ABA-4D15-A45C-3CE031CA461B}"/>
              </a:ext>
            </a:extLst>
          </p:cNvPr>
          <p:cNvSpPr txBox="1"/>
          <p:nvPr/>
        </p:nvSpPr>
        <p:spPr>
          <a:xfrm>
            <a:off x="783943" y="1070477"/>
            <a:ext cx="10256952" cy="5471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>
                <a:latin typeface="Arial"/>
              </a:rPr>
              <a:t>Present levels </a:t>
            </a:r>
            <a:r>
              <a:rPr lang="en-US" sz="2400">
                <a:latin typeface="Arial"/>
              </a:rPr>
              <a:t>– What do we already know about the student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>
                <a:latin typeface="Arial"/>
              </a:rPr>
              <a:t>Age-appropriate transition assessments </a:t>
            </a:r>
            <a:r>
              <a:rPr lang="en-US" sz="2400">
                <a:latin typeface="Arial"/>
              </a:rPr>
              <a:t>– What do we need to know about the student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>
                <a:latin typeface="Arial"/>
              </a:rPr>
              <a:t>Postsecondary (after HS) goals </a:t>
            </a:r>
            <a:r>
              <a:rPr lang="en-US" sz="2400">
                <a:latin typeface="Arial"/>
              </a:rPr>
              <a:t>– What does the student want to do after HS in the areas of Employment, education and training, and independent living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>
                <a:latin typeface="Arial"/>
              </a:rPr>
              <a:t>Transition services and activities </a:t>
            </a:r>
            <a:r>
              <a:rPr lang="en-US" sz="2400">
                <a:latin typeface="Arial"/>
              </a:rPr>
              <a:t>– What can we do to help the student make informed decisions based on what they want to do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>
                <a:latin typeface="Arial"/>
              </a:rPr>
              <a:t>Measurable annual goals </a:t>
            </a:r>
            <a:r>
              <a:rPr lang="en-US" sz="2400">
                <a:latin typeface="Arial"/>
              </a:rPr>
              <a:t>– Will help the student achieve their long-term postsecondary goals</a:t>
            </a:r>
          </a:p>
        </p:txBody>
      </p:sp>
      <p:sp>
        <p:nvSpPr>
          <p:cNvPr id="9" name="Freeform 9" descr="Paul V. Sherlock Center on Disabilities/Rhode Island College lighthouse logo"/>
          <p:cNvSpPr/>
          <p:nvPr/>
        </p:nvSpPr>
        <p:spPr>
          <a:xfrm>
            <a:off x="142813" y="5973093"/>
            <a:ext cx="739271" cy="763389"/>
          </a:xfrm>
          <a:custGeom>
            <a:avLst/>
            <a:gdLst/>
            <a:ahLst/>
            <a:cxnLst/>
            <a:rect l="l" t="t" r="r" b="b"/>
            <a:pathLst>
              <a:path w="1108906" h="1145083">
                <a:moveTo>
                  <a:pt x="0" y="0"/>
                </a:moveTo>
                <a:lnTo>
                  <a:pt x="1108906" y="0"/>
                </a:lnTo>
                <a:lnTo>
                  <a:pt x="1108906" y="1145083"/>
                </a:lnTo>
                <a:lnTo>
                  <a:pt x="0" y="1145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60523" y="0"/>
            <a:ext cx="1031477" cy="6858000"/>
            <a:chOff x="0" y="0"/>
            <a:chExt cx="52337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3379" cy="3479800"/>
            </a:xfrm>
            <a:custGeom>
              <a:avLst/>
              <a:gdLst/>
              <a:ahLst/>
              <a:cxnLst/>
              <a:rect l="l" t="t" r="r" b="b"/>
              <a:pathLst>
                <a:path w="523379" h="3479800">
                  <a:moveTo>
                    <a:pt x="0" y="0"/>
                  </a:moveTo>
                  <a:lnTo>
                    <a:pt x="523379" y="0"/>
                  </a:lnTo>
                  <a:lnTo>
                    <a:pt x="52337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E196A"/>
            </a:solidFill>
          </p:spPr>
          <p:txBody>
            <a:bodyPr/>
            <a:lstStyle/>
            <a:p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797912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685800" y="431800"/>
            <a:ext cx="9677400" cy="5262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t>Transition IEP Planning Process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BA367AD2-0ABA-4D15-A45C-3CE031CA461B}"/>
              </a:ext>
            </a:extLst>
          </p:cNvPr>
          <p:cNvSpPr txBox="1"/>
          <p:nvPr/>
        </p:nvSpPr>
        <p:spPr>
          <a:xfrm>
            <a:off x="685800" y="1438693"/>
            <a:ext cx="10233212" cy="64565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Arial"/>
              </a:rPr>
              <a:t>The Transition IEP is:</a:t>
            </a:r>
          </a:p>
          <a:p>
            <a:pPr marL="685834" lvl="1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</a:rPr>
              <a:t> A coordinated set of activities and services that builds each year to help the student make informed decisions</a:t>
            </a:r>
          </a:p>
          <a:p>
            <a:pPr marL="685834" lvl="1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</a:rPr>
              <a:t> The entire document – not an add on or a transition plan</a:t>
            </a:r>
          </a:p>
          <a:p>
            <a:pPr marL="685834" lvl="1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</a:rPr>
              <a:t> Intended to foster meaningful conversations with students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>
                <a:latin typeface="Arial"/>
              </a:rPr>
              <a:t>Career Development Plan – Required for students with intellectual or developmental disabilities</a:t>
            </a:r>
          </a:p>
          <a:p>
            <a:pPr marL="685834" lvl="1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rial"/>
              </a:rPr>
              <a:t> Career planning tool for student and their school teams – aligned with IEP</a:t>
            </a:r>
          </a:p>
          <a:p>
            <a:pPr>
              <a:lnSpc>
                <a:spcPct val="150000"/>
              </a:lnSpc>
            </a:pPr>
            <a:br>
              <a:rPr lang="en-US" sz="1867">
                <a:latin typeface="Arial"/>
              </a:rPr>
            </a:br>
            <a:br>
              <a:rPr lang="en-US" sz="2400">
                <a:latin typeface="Arial"/>
              </a:rPr>
            </a:br>
            <a:endParaRPr lang="en-US" sz="2400">
              <a:latin typeface="Arial"/>
            </a:endParaRPr>
          </a:p>
        </p:txBody>
      </p:sp>
      <p:sp>
        <p:nvSpPr>
          <p:cNvPr id="9" name="Freeform 9" descr="Paul V. Sherlock Center on Disabilities/Rhode Island College lighthouse logo"/>
          <p:cNvSpPr/>
          <p:nvPr/>
        </p:nvSpPr>
        <p:spPr>
          <a:xfrm>
            <a:off x="142813" y="5973093"/>
            <a:ext cx="739271" cy="763389"/>
          </a:xfrm>
          <a:custGeom>
            <a:avLst/>
            <a:gdLst/>
            <a:ahLst/>
            <a:cxnLst/>
            <a:rect l="l" t="t" r="r" b="b"/>
            <a:pathLst>
              <a:path w="1108906" h="1145083">
                <a:moveTo>
                  <a:pt x="0" y="0"/>
                </a:moveTo>
                <a:lnTo>
                  <a:pt x="1108906" y="0"/>
                </a:lnTo>
                <a:lnTo>
                  <a:pt x="1108906" y="1145083"/>
                </a:lnTo>
                <a:lnTo>
                  <a:pt x="0" y="1145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60523" y="0"/>
            <a:ext cx="1031477" cy="6858000"/>
            <a:chOff x="0" y="0"/>
            <a:chExt cx="52337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3379" cy="3479800"/>
            </a:xfrm>
            <a:custGeom>
              <a:avLst/>
              <a:gdLst/>
              <a:ahLst/>
              <a:cxnLst/>
              <a:rect l="l" t="t" r="r" b="b"/>
              <a:pathLst>
                <a:path w="523379" h="3479800">
                  <a:moveTo>
                    <a:pt x="0" y="0"/>
                  </a:moveTo>
                  <a:lnTo>
                    <a:pt x="523379" y="0"/>
                  </a:lnTo>
                  <a:lnTo>
                    <a:pt x="52337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E196A"/>
            </a:solidFill>
          </p:spPr>
          <p:txBody>
            <a:bodyPr/>
            <a:lstStyle/>
            <a:p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994162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685800" y="431800"/>
            <a:ext cx="9677400" cy="5262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t>Transition IEP Planning Process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BA367AD2-0ABA-4D15-A45C-3CE031CA461B}"/>
              </a:ext>
            </a:extLst>
          </p:cNvPr>
          <p:cNvSpPr txBox="1"/>
          <p:nvPr/>
        </p:nvSpPr>
        <p:spPr>
          <a:xfrm>
            <a:off x="685800" y="1438693"/>
            <a:ext cx="8940800" cy="4444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The Transition IEP</a:t>
            </a:r>
          </a:p>
          <a:p>
            <a:pPr marL="685834" lvl="1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Builds each year based on the student’s interests</a:t>
            </a:r>
          </a:p>
          <a:p>
            <a:pPr marL="685834" lvl="1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Should include the student’s:</a:t>
            </a:r>
          </a:p>
          <a:p>
            <a:pPr marL="990650" lvl="2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   </a:t>
            </a:r>
            <a:r>
              <a:rPr lang="en-US" sz="2800" b="1">
                <a:latin typeface="Arial"/>
              </a:rPr>
              <a:t>S</a:t>
            </a:r>
            <a:r>
              <a:rPr lang="en-US" sz="2800">
                <a:latin typeface="Arial"/>
              </a:rPr>
              <a:t>trengths</a:t>
            </a:r>
          </a:p>
          <a:p>
            <a:pPr marL="990650" lvl="2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   </a:t>
            </a:r>
            <a:r>
              <a:rPr lang="en-US" sz="2800" b="1">
                <a:latin typeface="Arial"/>
              </a:rPr>
              <a:t>P</a:t>
            </a:r>
            <a:r>
              <a:rPr lang="en-US" sz="2800">
                <a:latin typeface="Arial"/>
              </a:rPr>
              <a:t>references</a:t>
            </a:r>
          </a:p>
          <a:p>
            <a:pPr marL="990650" lvl="2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   </a:t>
            </a:r>
            <a:r>
              <a:rPr lang="en-US" sz="2800" b="1">
                <a:latin typeface="Arial"/>
              </a:rPr>
              <a:t>I</a:t>
            </a:r>
            <a:r>
              <a:rPr lang="en-US" sz="2800">
                <a:latin typeface="Arial"/>
              </a:rPr>
              <a:t>nterests</a:t>
            </a:r>
          </a:p>
          <a:p>
            <a:pPr marL="990650" lvl="2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   </a:t>
            </a:r>
            <a:r>
              <a:rPr lang="en-US" sz="2800" b="1">
                <a:latin typeface="Arial"/>
              </a:rPr>
              <a:t>N</a:t>
            </a:r>
            <a:r>
              <a:rPr lang="en-US" sz="2800">
                <a:latin typeface="Arial"/>
              </a:rPr>
              <a:t>eeds</a:t>
            </a:r>
          </a:p>
        </p:txBody>
      </p:sp>
      <p:sp>
        <p:nvSpPr>
          <p:cNvPr id="9" name="Freeform 9" descr="Paul V. Sherlock Center on Disabilities/Rhode Island College lighthouse logo"/>
          <p:cNvSpPr/>
          <p:nvPr/>
        </p:nvSpPr>
        <p:spPr>
          <a:xfrm>
            <a:off x="142813" y="5973093"/>
            <a:ext cx="739271" cy="763389"/>
          </a:xfrm>
          <a:custGeom>
            <a:avLst/>
            <a:gdLst/>
            <a:ahLst/>
            <a:cxnLst/>
            <a:rect l="l" t="t" r="r" b="b"/>
            <a:pathLst>
              <a:path w="1108906" h="1145083">
                <a:moveTo>
                  <a:pt x="0" y="0"/>
                </a:moveTo>
                <a:lnTo>
                  <a:pt x="1108906" y="0"/>
                </a:lnTo>
                <a:lnTo>
                  <a:pt x="1108906" y="1145083"/>
                </a:lnTo>
                <a:lnTo>
                  <a:pt x="0" y="1145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60523" y="0"/>
            <a:ext cx="1031477" cy="6858000"/>
            <a:chOff x="0" y="0"/>
            <a:chExt cx="52337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3379" cy="3479800"/>
            </a:xfrm>
            <a:custGeom>
              <a:avLst/>
              <a:gdLst/>
              <a:ahLst/>
              <a:cxnLst/>
              <a:rect l="l" t="t" r="r" b="b"/>
              <a:pathLst>
                <a:path w="523379" h="3479800">
                  <a:moveTo>
                    <a:pt x="0" y="0"/>
                  </a:moveTo>
                  <a:lnTo>
                    <a:pt x="523379" y="0"/>
                  </a:lnTo>
                  <a:lnTo>
                    <a:pt x="52337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E196A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4DA67BA-96B1-03C8-4C06-47263DDF0CF1}"/>
              </a:ext>
            </a:extLst>
          </p:cNvPr>
          <p:cNvSpPr txBox="1"/>
          <p:nvPr/>
        </p:nvSpPr>
        <p:spPr>
          <a:xfrm>
            <a:off x="6697400" y="5236848"/>
            <a:ext cx="2929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Watch Video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1E19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781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685800" y="431800"/>
            <a:ext cx="9677400" cy="5262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t>Transition IEP Planning Process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BA367AD2-0ABA-4D15-A45C-3CE031CA461B}"/>
              </a:ext>
            </a:extLst>
          </p:cNvPr>
          <p:cNvSpPr txBox="1"/>
          <p:nvPr/>
        </p:nvSpPr>
        <p:spPr>
          <a:xfrm>
            <a:off x="685800" y="1438693"/>
            <a:ext cx="9897894" cy="3809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Arial"/>
              </a:rPr>
              <a:t>The Transition IEP:</a:t>
            </a:r>
          </a:p>
          <a:p>
            <a:pPr marL="685834" lvl="1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Arial"/>
              </a:rPr>
              <a:t>Makes the connection between what is happening </a:t>
            </a:r>
            <a:r>
              <a:rPr lang="en-US" sz="2400" b="1">
                <a:latin typeface="Arial"/>
              </a:rPr>
              <a:t>now and the student’s postsecondary goals.</a:t>
            </a:r>
          </a:p>
          <a:p>
            <a:pPr marL="685834" lvl="1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Arial"/>
              </a:rPr>
              <a:t>Creates a coordinated set of activities and services that help students and families make informed decisions.</a:t>
            </a:r>
          </a:p>
          <a:p>
            <a:pPr marL="685834" lvl="1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Arial"/>
              </a:rPr>
              <a:t>Should include representatives from adult funding organizations and service providers to identify potential adult supports needed.</a:t>
            </a:r>
          </a:p>
        </p:txBody>
      </p:sp>
      <p:sp>
        <p:nvSpPr>
          <p:cNvPr id="9" name="Freeform 9" descr="Paul V. Sherlock Center on Disabilities/Rhode Island College lighthouse logo"/>
          <p:cNvSpPr/>
          <p:nvPr/>
        </p:nvSpPr>
        <p:spPr>
          <a:xfrm>
            <a:off x="142813" y="5973093"/>
            <a:ext cx="739271" cy="763389"/>
          </a:xfrm>
          <a:custGeom>
            <a:avLst/>
            <a:gdLst/>
            <a:ahLst/>
            <a:cxnLst/>
            <a:rect l="l" t="t" r="r" b="b"/>
            <a:pathLst>
              <a:path w="1108906" h="1145083">
                <a:moveTo>
                  <a:pt x="0" y="0"/>
                </a:moveTo>
                <a:lnTo>
                  <a:pt x="1108906" y="0"/>
                </a:lnTo>
                <a:lnTo>
                  <a:pt x="1108906" y="1145083"/>
                </a:lnTo>
                <a:lnTo>
                  <a:pt x="0" y="1145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60523" y="0"/>
            <a:ext cx="1031477" cy="6858000"/>
            <a:chOff x="0" y="0"/>
            <a:chExt cx="52337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3379" cy="3479800"/>
            </a:xfrm>
            <a:custGeom>
              <a:avLst/>
              <a:gdLst/>
              <a:ahLst/>
              <a:cxnLst/>
              <a:rect l="l" t="t" r="r" b="b"/>
              <a:pathLst>
                <a:path w="523379" h="3479800">
                  <a:moveTo>
                    <a:pt x="0" y="0"/>
                  </a:moveTo>
                  <a:lnTo>
                    <a:pt x="523379" y="0"/>
                  </a:lnTo>
                  <a:lnTo>
                    <a:pt x="52337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E196A"/>
            </a:solidFill>
          </p:spPr>
          <p:txBody>
            <a:bodyPr/>
            <a:lstStyle/>
            <a:p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3600754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40012D-9981-4CF9-AEE6-F29D80704F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1160" y="323074"/>
            <a:ext cx="10417175" cy="12210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Monitor for Quality Employment Services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0F6EB-3DAE-436B-BF5A-6ACC4089DD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6008" y="1634798"/>
            <a:ext cx="4459785" cy="728663"/>
          </a:xfrm>
        </p:spPr>
        <p:txBody>
          <a:bodyPr/>
          <a:lstStyle/>
          <a:p>
            <a:r>
              <a:rPr lang="en-US" sz="2900"/>
              <a:t>What are quality services: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0184C-004B-4DBE-9FC3-6784A166E2B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1160" y="2523040"/>
            <a:ext cx="5848448" cy="4011886"/>
          </a:xfrm>
        </p:spPr>
        <p:txBody>
          <a:bodyPr/>
          <a:lstStyle/>
          <a:p>
            <a:pPr marL="685834" lvl="1" indent="-38101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>
                <a:latin typeface="Arial"/>
              </a:rPr>
              <a:t>Community-based work experiences</a:t>
            </a:r>
          </a:p>
          <a:p>
            <a:pPr marL="685834" lvl="1" indent="-38101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>
                <a:latin typeface="Arial"/>
              </a:rPr>
              <a:t>Self-determination skill development</a:t>
            </a:r>
          </a:p>
          <a:p>
            <a:pPr marL="685834" lvl="1" indent="-38101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>
                <a:latin typeface="Arial"/>
              </a:rPr>
              <a:t>Job, social, and work-related skills development</a:t>
            </a:r>
          </a:p>
          <a:p>
            <a:pPr marL="685834" lvl="1" indent="-38101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>
                <a:latin typeface="Arial"/>
              </a:rPr>
              <a:t>Interagency collaboration</a:t>
            </a:r>
          </a:p>
          <a:p>
            <a:pPr marL="685834" lvl="1" indent="-38101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>
                <a:latin typeface="Arial"/>
              </a:rPr>
              <a:t>Lead to permanent paid employment as soon as possible – before exiting high school, if possible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661325-8353-4FA1-AA04-521E3C27A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06361" y="1634798"/>
            <a:ext cx="4589556" cy="728663"/>
          </a:xfrm>
        </p:spPr>
        <p:txBody>
          <a:bodyPr/>
          <a:lstStyle/>
          <a:p>
            <a:r>
              <a:rPr lang="en-US" sz="2900"/>
              <a:t>What are </a:t>
            </a:r>
            <a:r>
              <a:rPr lang="en-US" sz="2900" u="sng"/>
              <a:t>not</a:t>
            </a:r>
            <a:r>
              <a:rPr lang="en-US" sz="2900"/>
              <a:t> quality services: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B38C1-773E-419A-B4DE-5741B097C75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902917" y="3088492"/>
            <a:ext cx="4738127" cy="1956844"/>
          </a:xfrm>
        </p:spPr>
        <p:txBody>
          <a:bodyPr/>
          <a:lstStyle/>
          <a:p>
            <a:pPr marL="685834" lvl="1" indent="-38101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>
                <a:latin typeface="Arial"/>
              </a:rPr>
              <a:t>Developmental approaches that focus only on readiness</a:t>
            </a:r>
          </a:p>
          <a:p>
            <a:pPr marL="685834" lvl="1" indent="-38101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>
                <a:latin typeface="Arial"/>
              </a:rPr>
              <a:t>Segregated day services, waiting lists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21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B5FBA9D-69A7-839D-F606-6FE2F8FDD4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7538" y="2706688"/>
            <a:ext cx="8193087" cy="1433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12432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9CB3AC84-0039-CE1F-A9CF-0C09BBDC03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60137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Discovering Passions Activity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D52D43D-D3F2-CDAB-468A-4F5B164FF2B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2569" y="2238971"/>
            <a:ext cx="5223431" cy="3669227"/>
          </a:xfrm>
        </p:spPr>
        <p:txBody>
          <a:bodyPr/>
          <a:lstStyle/>
          <a:p>
            <a:r>
              <a:rPr lang="en-US"/>
              <a:t>What are my family members’ passions?</a:t>
            </a:r>
          </a:p>
          <a:p>
            <a:r>
              <a:rPr lang="en-US"/>
              <a:t>Environment</a:t>
            </a:r>
          </a:p>
          <a:p>
            <a:r>
              <a:rPr lang="en-US"/>
              <a:t>Activities</a:t>
            </a:r>
          </a:p>
          <a:p>
            <a:r>
              <a:rPr lang="en-US"/>
              <a:t>Possible employment ideas?</a:t>
            </a:r>
          </a:p>
          <a:p>
            <a:endParaRPr lang="en-US"/>
          </a:p>
        </p:txBody>
      </p:sp>
      <p:pic>
        <p:nvPicPr>
          <p:cNvPr id="7" name="Content Placeholder 6" descr="Discovering Passion handout">
            <a:extLst>
              <a:ext uri="{FF2B5EF4-FFF2-40B4-BE49-F238E27FC236}">
                <a16:creationId xmlns:a16="http://schemas.microsoft.com/office/drawing/2014/main" id="{0CEBDA07-7CAD-8652-2791-55DC371CE4C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783973" y="1298232"/>
            <a:ext cx="4009738" cy="522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1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0CFE11C-51A5-18D2-3E98-B8CE7895A5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8414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Funding for Adult Employment Services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D4EBC37-BA3D-39D6-8836-84CCD4019C5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630501"/>
            <a:ext cx="10961687" cy="316966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/>
              <a:t>Office of Rehabilitation Services (ORS)</a:t>
            </a:r>
          </a:p>
          <a:p>
            <a:pPr>
              <a:spcAft>
                <a:spcPts val="1200"/>
              </a:spcAft>
            </a:pPr>
            <a:r>
              <a:rPr lang="en-US"/>
              <a:t>Department of Behavioral Healthcare, Developmental Disabilities and Hospitals – Division of Developmental Disabilities  (BHDDH-DDD)</a:t>
            </a:r>
          </a:p>
          <a:p>
            <a:pPr>
              <a:spcAft>
                <a:spcPts val="1200"/>
              </a:spcAft>
            </a:pPr>
            <a:r>
              <a:rPr lang="en-US"/>
              <a:t>Rhode Island Medicaid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02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751561DE-59BB-776E-EC72-F313139C42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0"/>
            <a:ext cx="10417175" cy="21876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Medicaid</a:t>
            </a:r>
            <a:r>
              <a:rPr lang="en-US" sz="4400" cap="none" spc="0">
                <a:ea typeface="+mn-ea"/>
                <a:cs typeface="Arial" panose="020B0604020202020204" pitchFamily="34" charset="0"/>
              </a:rPr>
              <a:t>– Home and Community Based Services (HCBS)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62A0A6F-195C-99B8-C030-F3E387F0B4D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971539"/>
            <a:ext cx="10961687" cy="4536838"/>
          </a:xfrm>
        </p:spPr>
        <p:txBody>
          <a:bodyPr/>
          <a:lstStyle/>
          <a:p>
            <a:r>
              <a:rPr lang="en-US" sz="2800"/>
              <a:t>Funds community services (e.g., supported employment, day services, personal assistance) </a:t>
            </a:r>
          </a:p>
          <a:p>
            <a:r>
              <a:rPr lang="en-US" sz="2800"/>
              <a:t>For people with developmental disabilities in Rhode Island, administered by BHDDH-DDD.  </a:t>
            </a:r>
          </a:p>
          <a:p>
            <a:r>
              <a:rPr lang="en-US" sz="2800"/>
              <a:t>Virtually all DDD supports are Medicaid HCBS.</a:t>
            </a:r>
          </a:p>
          <a:p>
            <a:r>
              <a:rPr lang="en-US" sz="2800"/>
              <a:t>Common source of funding for ongoing job support following or along with ORS time-limited vocational rehabilitation</a:t>
            </a:r>
          </a:p>
          <a:p>
            <a:r>
              <a:rPr lang="en-US" sz="2800"/>
              <a:t>HCBS rules – Services must be based on person-centered plan and integrated into the community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74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ACE7F9-DC1E-3249-EA8E-7D158D5B5E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670141"/>
            <a:ext cx="10417175" cy="18877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BHDDH Division of Developmental Disabilities (DDD)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4B742-A314-F2C1-9358-91A170ED8D7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28689" y="3544814"/>
            <a:ext cx="5111330" cy="1887764"/>
          </a:xfrm>
        </p:spPr>
        <p:txBody>
          <a:bodyPr/>
          <a:lstStyle/>
          <a:p>
            <a:pPr marL="0" indent="0">
              <a:buNone/>
            </a:pPr>
            <a:r>
              <a:rPr lang="en-US" sz="3600" b="1">
                <a:hlinkClick r:id="rId3"/>
              </a:rPr>
              <a:t>Watch video clip with Susan Haywood</a:t>
            </a:r>
            <a:endParaRPr lang="en-US" sz="3600" b="1"/>
          </a:p>
        </p:txBody>
      </p:sp>
      <p:pic>
        <p:nvPicPr>
          <p:cNvPr id="5" name="Picture 4" descr="A group of people playing with a ball">
            <a:extLst>
              <a:ext uri="{FF2B5EF4-FFF2-40B4-BE49-F238E27FC236}">
                <a16:creationId xmlns:a16="http://schemas.microsoft.com/office/drawing/2014/main" id="{94680483-11FE-97E1-2E1D-30B97E8F7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8041" y="2274833"/>
            <a:ext cx="2833838" cy="391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356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38685B-CFDE-4558-D1D9-71DBA6334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5644" y="0"/>
            <a:ext cx="10416747" cy="2602723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 i="0" kern="1200" cap="none" baseline="0"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Office of Rehabilitation Services (ORS) </a:t>
            </a:r>
          </a:p>
          <a:p>
            <a:pPr>
              <a:lnSpc>
                <a:spcPct val="90000"/>
              </a:lnSpc>
            </a:pPr>
            <a:r>
              <a:rPr lang="en-US" sz="4400" b="1" i="0" kern="1200" cap="none" baseline="0"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Vocational Rehabilitation (VR)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BEB92C-60F0-F80D-8A73-A9EC53BB96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25900" y="2545770"/>
            <a:ext cx="3367200" cy="8832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www.ors.ri.gov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10177-DEBA-BCF5-D51A-8044BA9EEBA0}"/>
              </a:ext>
            </a:extLst>
          </p:cNvPr>
          <p:cNvSpPr txBox="1"/>
          <p:nvPr/>
        </p:nvSpPr>
        <p:spPr>
          <a:xfrm>
            <a:off x="6562164" y="3646723"/>
            <a:ext cx="5074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Watch ORS video clip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1E19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A group of men in hard hats working on a wood frame">
            <a:extLst>
              <a:ext uri="{FF2B5EF4-FFF2-40B4-BE49-F238E27FC236}">
                <a16:creationId xmlns:a16="http://schemas.microsoft.com/office/drawing/2014/main" id="{93D14214-814F-74D7-296F-E3C30E90CC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40" y="2350065"/>
            <a:ext cx="5717034" cy="381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70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85F5F77-B0CF-5C04-AAA8-C2D43E6D23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Activity Questions …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6FC45B-04C5-F2BB-0081-2B40D524E1A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79" y="2570656"/>
            <a:ext cx="10971477" cy="366922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/>
              <a:t>Do you know who your HS assigned ORS counselor is? Have you met them?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/>
              <a:t> </a:t>
            </a:r>
            <a:r>
              <a:rPr lang="en-US">
                <a:hlinkClick r:id="rId3"/>
              </a:rPr>
              <a:t> www.ors.ri.gov</a:t>
            </a:r>
            <a:endParaRPr lang="en-US"/>
          </a:p>
          <a:p>
            <a:pPr>
              <a:spcAft>
                <a:spcPts val="1200"/>
              </a:spcAft>
            </a:pPr>
            <a:r>
              <a:rPr lang="en-US"/>
              <a:t>Are there employment supports that your family member needs that ORS could provide?</a:t>
            </a:r>
          </a:p>
          <a:p>
            <a:pPr>
              <a:spcAft>
                <a:spcPts val="1200"/>
              </a:spcAft>
            </a:pPr>
            <a:r>
              <a:rPr lang="en-US"/>
              <a:t>While still in HS? After HS?</a:t>
            </a:r>
          </a:p>
          <a:p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668A94A-7DEE-7AD2-DD86-D0FAEF9835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5480" y="1631370"/>
            <a:ext cx="9289634" cy="728663"/>
          </a:xfrm>
        </p:spPr>
        <p:txBody>
          <a:bodyPr/>
          <a:lstStyle/>
          <a:p>
            <a:r>
              <a:rPr lang="en-US"/>
              <a:t>Steps for your “Plan for Employment”</a:t>
            </a:r>
          </a:p>
        </p:txBody>
      </p:sp>
    </p:spTree>
    <p:extLst>
      <p:ext uri="{BB962C8B-B14F-4D97-AF65-F5344CB8AC3E}">
        <p14:creationId xmlns:p14="http://schemas.microsoft.com/office/powerpoint/2010/main" val="4236328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40012D-9981-4CF9-AEE6-F29D80704F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1160" y="323074"/>
            <a:ext cx="10417175" cy="15839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ORS Employment Supports &amp; Services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0F6EB-3DAE-436B-BF5A-6ACC4089DD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1160" y="1907044"/>
            <a:ext cx="5252265" cy="728663"/>
          </a:xfrm>
        </p:spPr>
        <p:txBody>
          <a:bodyPr/>
          <a:lstStyle/>
          <a:p>
            <a:r>
              <a:rPr lang="en-US"/>
              <a:t>Supported 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0184C-004B-4DBE-9FC3-6784A166E2B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1160" y="2635790"/>
            <a:ext cx="4738127" cy="3733326"/>
          </a:xfrm>
        </p:spPr>
        <p:txBody>
          <a:bodyPr/>
          <a:lstStyle/>
          <a:p>
            <a:r>
              <a:rPr lang="en-US" sz="2800"/>
              <a:t>Community-based work experiences</a:t>
            </a:r>
          </a:p>
          <a:p>
            <a:r>
              <a:rPr lang="en-US" sz="2800"/>
              <a:t>Job development and placement</a:t>
            </a:r>
          </a:p>
          <a:p>
            <a:r>
              <a:rPr lang="en-US" sz="2800"/>
              <a:t>Supported employment –</a:t>
            </a:r>
          </a:p>
          <a:p>
            <a:pPr lvl="1"/>
            <a:r>
              <a:rPr lang="en-US" sz="2800"/>
              <a:t>Including job coaching (as needed and time limited)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661325-8353-4FA1-AA04-521E3C27A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8575" y="1908436"/>
            <a:ext cx="5252265" cy="728663"/>
          </a:xfrm>
        </p:spPr>
        <p:txBody>
          <a:bodyPr/>
          <a:lstStyle/>
          <a:p>
            <a:r>
              <a:rPr lang="en-US"/>
              <a:t>Employment Supports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B38C1-773E-419A-B4DE-5741B097C75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78575" y="2551631"/>
            <a:ext cx="4738127" cy="4091216"/>
          </a:xfrm>
        </p:spPr>
        <p:txBody>
          <a:bodyPr/>
          <a:lstStyle/>
          <a:p>
            <a:r>
              <a:rPr lang="en-US" sz="2800"/>
              <a:t>On-the job training</a:t>
            </a:r>
          </a:p>
          <a:p>
            <a:r>
              <a:rPr lang="en-US" sz="2800"/>
              <a:t>Self-employment support</a:t>
            </a:r>
          </a:p>
          <a:p>
            <a:r>
              <a:rPr lang="en-US" sz="2800"/>
              <a:t>Rehabilitation technology</a:t>
            </a:r>
          </a:p>
          <a:p>
            <a:r>
              <a:rPr lang="en-US" sz="2800"/>
              <a:t>Transportation supports (job related)</a:t>
            </a:r>
          </a:p>
          <a:p>
            <a:r>
              <a:rPr lang="en-US" sz="2800"/>
              <a:t>Uniforms and tools</a:t>
            </a:r>
          </a:p>
          <a:p>
            <a:r>
              <a:rPr lang="en-US" sz="2800"/>
              <a:t>Postsecondary education or training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29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131E5E-0DC1-9AC8-6117-B3B88F6B50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2"/>
            <a:ext cx="10417175" cy="16727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Community Rehabilitation Providers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B273E-6442-FC71-C512-588266C11F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944209"/>
            <a:ext cx="10862172" cy="466150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/>
              <a:t>Organization or agency that provides vocational rehabilitation services through ORS</a:t>
            </a:r>
          </a:p>
          <a:p>
            <a:pPr>
              <a:spcAft>
                <a:spcPts val="1200"/>
              </a:spcAft>
            </a:pPr>
            <a:r>
              <a:rPr lang="en-US" sz="2800"/>
              <a:t>Services may include:</a:t>
            </a:r>
          </a:p>
          <a:p>
            <a:pPr lvl="1">
              <a:spcAft>
                <a:spcPts val="1200"/>
              </a:spcAft>
            </a:pPr>
            <a:r>
              <a:rPr lang="en-US" sz="2800"/>
              <a:t>Assessment for determining vocational rehabilitation needs</a:t>
            </a:r>
          </a:p>
          <a:p>
            <a:pPr lvl="1">
              <a:spcAft>
                <a:spcPts val="1200"/>
              </a:spcAft>
            </a:pPr>
            <a:r>
              <a:rPr lang="en-US" sz="2800"/>
              <a:t>Job development, placement and retention services</a:t>
            </a:r>
          </a:p>
          <a:p>
            <a:pPr lvl="1">
              <a:spcAft>
                <a:spcPts val="1200"/>
              </a:spcAft>
            </a:pPr>
            <a:r>
              <a:rPr lang="en-US" sz="2800"/>
              <a:t>Supported employment services and extended services</a:t>
            </a:r>
          </a:p>
          <a:p>
            <a:pPr lvl="1">
              <a:spcAft>
                <a:spcPts val="1200"/>
              </a:spcAft>
            </a:pPr>
            <a:r>
              <a:rPr lang="en-US" sz="2800"/>
              <a:t>Customized employment supports</a:t>
            </a:r>
          </a:p>
        </p:txBody>
      </p:sp>
    </p:spTree>
    <p:extLst>
      <p:ext uri="{BB962C8B-B14F-4D97-AF65-F5344CB8AC3E}">
        <p14:creationId xmlns:p14="http://schemas.microsoft.com/office/powerpoint/2010/main" val="1806778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6218A-0E8E-B087-FD1C-7414F5B70D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16265" y="2728999"/>
            <a:ext cx="5045475" cy="24653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Project SEARCH </a:t>
            </a:r>
            <a:b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</a:b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video clip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A person in a white shirt and green pants">
            <a:extLst>
              <a:ext uri="{FF2B5EF4-FFF2-40B4-BE49-F238E27FC236}">
                <a16:creationId xmlns:a16="http://schemas.microsoft.com/office/drawing/2014/main" id="{E313B170-EA7F-780F-88E5-0D0689E06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94" y="2213094"/>
            <a:ext cx="3073651" cy="349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833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38A479-14DF-F274-3917-A371D8F8E5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2694" y="111665"/>
            <a:ext cx="10417175" cy="19657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Employment Services and Supports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90B19-1C7A-FC55-4506-498254448EF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42694" y="1854127"/>
            <a:ext cx="10961687" cy="459794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/>
              <a:t>Employment supports are DD services that focus on work. These services help adults with I/DD find meaningful jobs in the community. Learn more on the </a:t>
            </a:r>
            <a:r>
              <a:rPr lang="en-US" sz="2800">
                <a:hlinkClick r:id="rId3"/>
              </a:rPr>
              <a:t>Employment webpage</a:t>
            </a:r>
            <a:r>
              <a:rPr lang="en-US" sz="280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/>
              <a:t>Some examples include </a:t>
            </a:r>
          </a:p>
          <a:p>
            <a:pPr lvl="1"/>
            <a:r>
              <a:rPr lang="en-US" sz="2800"/>
              <a:t>Job Discovery</a:t>
            </a:r>
          </a:p>
          <a:p>
            <a:pPr lvl="1"/>
            <a:r>
              <a:rPr lang="en-US" sz="2800"/>
              <a:t>Job Development / Job Coaching</a:t>
            </a:r>
          </a:p>
          <a:p>
            <a:pPr lvl="2"/>
            <a:r>
              <a:rPr lang="en-US" sz="2800"/>
              <a:t>Assistive Technology</a:t>
            </a:r>
          </a:p>
          <a:p>
            <a:pPr lvl="1"/>
            <a:r>
              <a:rPr lang="en-US" sz="2800"/>
              <a:t>Job Retention</a:t>
            </a:r>
          </a:p>
          <a:p>
            <a:pPr lvl="1"/>
            <a:r>
              <a:rPr lang="en-US" sz="2800"/>
              <a:t>Personal Supports in the Workplace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99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29B8FC-F108-B91D-19EF-74AB39947B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6060" y="262584"/>
            <a:ext cx="10417175" cy="15040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Employment Services and Supports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1018A-E37B-4B80-475F-29FA7BC9A8D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17488" y="1553590"/>
            <a:ext cx="11357024" cy="4927892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/>
              <a:t>You can use some or all of your DDD funding for ongoing employment supports. You may also qualify for short-term job help from ORS.</a:t>
            </a:r>
          </a:p>
          <a:p>
            <a:pPr marL="0" indent="0">
              <a:buNone/>
            </a:pPr>
            <a:r>
              <a:rPr lang="en-US" sz="2400" b="1"/>
              <a:t>You can make your money go further by:</a:t>
            </a:r>
          </a:p>
          <a:p>
            <a:r>
              <a:rPr lang="en-US" sz="2400" u="sng"/>
              <a:t>Braiding:</a:t>
            </a:r>
          </a:p>
          <a:p>
            <a:pPr lvl="1"/>
            <a:r>
              <a:rPr lang="en-US" sz="2400"/>
              <a:t>Using money from different programs at the same time for different services.</a:t>
            </a:r>
          </a:p>
          <a:p>
            <a:r>
              <a:rPr lang="en-US" sz="2400" u="sng"/>
              <a:t>Blending:</a:t>
            </a:r>
          </a:p>
          <a:p>
            <a:pPr lvl="1"/>
            <a:r>
              <a:rPr lang="en-US" sz="2400"/>
              <a:t>Putting money from different programs together to pay for services.</a:t>
            </a:r>
          </a:p>
          <a:p>
            <a:r>
              <a:rPr lang="en-US" sz="2400" u="sng"/>
              <a:t>Sequencing:</a:t>
            </a:r>
          </a:p>
          <a:p>
            <a:pPr lvl="1"/>
            <a:r>
              <a:rPr lang="en-US" sz="2400"/>
              <a:t>Happens when different funding sources are used one after the other to pay for specific services that help a person.</a:t>
            </a:r>
          </a:p>
          <a:p>
            <a:pPr marL="0" indent="0" algn="ctr">
              <a:buNone/>
            </a:pPr>
            <a:r>
              <a:rPr lang="en-US" sz="2400" b="1"/>
              <a:t>All of these help people find, get, or keep a job in the community.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25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45313A-72DF-B0C7-CCB1-F3CCE5DC54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Planning for Tomorrow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30B00-9F22-A190-6E0D-9A7ADF5E693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9994" y="2853895"/>
            <a:ext cx="5506006" cy="2920991"/>
          </a:xfrm>
        </p:spPr>
        <p:txBody>
          <a:bodyPr vert="horz" lIns="0" tIns="0" rIns="0" bIns="0" rtlCol="0">
            <a:normAutofit/>
          </a:bodyPr>
          <a:lstStyle/>
          <a:p>
            <a:r>
              <a:rPr lang="en-US"/>
              <a:t>Big Picture Outcomes of Employment</a:t>
            </a:r>
          </a:p>
          <a:p>
            <a:r>
              <a:rPr lang="en-US"/>
              <a:t>Individual quality of life</a:t>
            </a:r>
          </a:p>
          <a:p>
            <a:r>
              <a:rPr lang="en-US"/>
              <a:t>Family quality of life</a:t>
            </a:r>
          </a:p>
          <a:p>
            <a:r>
              <a:rPr lang="en-US"/>
              <a:t>The desirable life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D4B67-378E-861D-44B4-41DDFC1D07B5}"/>
              </a:ext>
            </a:extLst>
          </p:cNvPr>
          <p:cNvSpPr txBox="1">
            <a:spLocks/>
          </p:cNvSpPr>
          <p:nvPr/>
        </p:nvSpPr>
        <p:spPr>
          <a:xfrm>
            <a:off x="604837" y="1593850"/>
            <a:ext cx="7491597" cy="7286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32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Next steps towards Employment</a:t>
            </a:r>
          </a:p>
        </p:txBody>
      </p:sp>
      <p:pic>
        <p:nvPicPr>
          <p:cNvPr id="2050" name="Picture 2" descr="Next Steps — Spartan Strong">
            <a:extLst>
              <a:ext uri="{FF2B5EF4-FFF2-40B4-BE49-F238E27FC236}">
                <a16:creationId xmlns:a16="http://schemas.microsoft.com/office/drawing/2014/main" id="{9B75F3BC-24C7-2F44-4021-62D819CDE1D0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853895"/>
            <a:ext cx="4794250" cy="269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047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2EC7FD-A8EC-24FF-1210-3192613CDE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PLAN FOR 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14921-8E46-C3DB-AB6C-8CEC4E9DF52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42081" y="2462123"/>
            <a:ext cx="5653919" cy="4160627"/>
          </a:xfrm>
        </p:spPr>
        <p:txBody>
          <a:bodyPr>
            <a:normAutofit/>
          </a:bodyPr>
          <a:lstStyle/>
          <a:p>
            <a:r>
              <a:rPr lang="en-US"/>
              <a:t>Use the activity sheet to plan steps for the next six months</a:t>
            </a:r>
          </a:p>
          <a:p>
            <a:r>
              <a:rPr lang="en-US"/>
              <a:t>What are your steps to employment?</a:t>
            </a:r>
          </a:p>
          <a:p>
            <a:r>
              <a:rPr lang="en-US"/>
              <a:t>What resources will you use to accomplish those steps?</a:t>
            </a:r>
          </a:p>
          <a:p>
            <a:endParaRPr lang="en-US" sz="3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B57E0-0E3B-6DE3-0FEB-D083FAAF64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1438184"/>
            <a:ext cx="5893616" cy="884330"/>
          </a:xfrm>
        </p:spPr>
        <p:txBody>
          <a:bodyPr anchor="ctr">
            <a:normAutofit/>
          </a:bodyPr>
          <a:lstStyle/>
          <a:p>
            <a:r>
              <a:rPr lang="en-US"/>
              <a:t>What is your action plan?</a:t>
            </a:r>
          </a:p>
        </p:txBody>
      </p:sp>
      <p:pic>
        <p:nvPicPr>
          <p:cNvPr id="6" name="Content Placeholder 5" descr="Plan for Employment handout">
            <a:extLst>
              <a:ext uri="{FF2B5EF4-FFF2-40B4-BE49-F238E27FC236}">
                <a16:creationId xmlns:a16="http://schemas.microsoft.com/office/drawing/2014/main" id="{0B340A7F-9F67-E266-9BC2-6BA75D27097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 t="14181" r="1" b="17002"/>
          <a:stretch>
            <a:fillRect/>
          </a:stretch>
        </p:blipFill>
        <p:spPr>
          <a:xfrm>
            <a:off x="6363730" y="1606979"/>
            <a:ext cx="5223431" cy="4608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2940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AA3677-4C3A-C27A-AA25-E2CA43A640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5400" cap="none" spc="0">
                <a:latin typeface="Century Gothic"/>
                <a:ea typeface="+mn-ea"/>
                <a:cs typeface="Arial" panose="020B0604020202020204" pitchFamily="34" charset="0"/>
              </a:rPr>
              <a:t>Help is available</a:t>
            </a:r>
            <a:endParaRPr lang="en-US" sz="5400" b="0" cap="none" spc="0">
              <a:solidFill>
                <a:srgbClr val="000000"/>
              </a:solidFill>
              <a:latin typeface="Century Gothic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D5E48-A5B7-F528-7C7F-45E0E0B967B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872594"/>
            <a:ext cx="6042147" cy="348542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/>
              <a:t>Providing coaching and being able to answer individual questions</a:t>
            </a:r>
          </a:p>
          <a:p>
            <a:pPr>
              <a:lnSpc>
                <a:spcPct val="150000"/>
              </a:lnSpc>
            </a:pPr>
            <a:r>
              <a:rPr lang="en-US" sz="2800"/>
              <a:t>Ian Armitstead</a:t>
            </a:r>
          </a:p>
          <a:p>
            <a:pPr>
              <a:lnSpc>
                <a:spcPct val="150000"/>
              </a:lnSpc>
            </a:pPr>
            <a:r>
              <a:rPr lang="en-US" sz="2800"/>
              <a:t>Email: </a:t>
            </a:r>
            <a:r>
              <a:rPr lang="en-US" sz="2800" u="sng">
                <a:hlinkClick r:id="rId3"/>
              </a:rPr>
              <a:t>iarmitstead@ric.edu</a:t>
            </a:r>
            <a:endParaRPr lang="en-US" sz="2800"/>
          </a:p>
          <a:p>
            <a:pPr>
              <a:lnSpc>
                <a:spcPct val="150000"/>
              </a:lnSpc>
            </a:pPr>
            <a:r>
              <a:rPr lang="en-US" sz="2800"/>
              <a:t>Call: 401-456-2760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7DC83-9BAC-6522-2314-0BF218B858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1572729"/>
            <a:ext cx="5576154" cy="1273408"/>
          </a:xfrm>
        </p:spPr>
        <p:txBody>
          <a:bodyPr/>
          <a:lstStyle/>
          <a:p>
            <a:r>
              <a:rPr lang="en-US" sz="2800"/>
              <a:t>Sherlock Center on Disabilities </a:t>
            </a:r>
          </a:p>
          <a:p>
            <a:r>
              <a:rPr lang="en-US" sz="2800">
                <a:hlinkClick r:id="rId4"/>
              </a:rPr>
              <a:t>www.sherlockcenter.org</a:t>
            </a:r>
            <a:endParaRPr lang="en-US" sz="28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96C34A-86A9-7A66-7E70-1820A486F36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27828" y="3001968"/>
            <a:ext cx="4838504" cy="3356047"/>
          </a:xfrm>
        </p:spPr>
        <p:txBody>
          <a:bodyPr/>
          <a:lstStyle/>
          <a:p>
            <a:pPr marL="685800">
              <a:lnSpc>
                <a:spcPct val="150000"/>
              </a:lnSpc>
            </a:pPr>
            <a:r>
              <a:rPr lang="en-US" sz="2800"/>
              <a:t>Can provide information and assistance related to transition IEPs and connecting with DDD.</a:t>
            </a:r>
          </a:p>
          <a:p>
            <a:pPr marL="685800">
              <a:lnSpc>
                <a:spcPct val="150000"/>
              </a:lnSpc>
            </a:pPr>
            <a:r>
              <a:rPr lang="en-US" sz="2800"/>
              <a:t>Call: 401-270-0101</a:t>
            </a:r>
          </a:p>
          <a:p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B2E271D-A233-8182-0E9B-8E4F1F507315}"/>
              </a:ext>
            </a:extLst>
          </p:cNvPr>
          <p:cNvSpPr txBox="1">
            <a:spLocks/>
          </p:cNvSpPr>
          <p:nvPr/>
        </p:nvSpPr>
        <p:spPr>
          <a:xfrm>
            <a:off x="7127827" y="1674783"/>
            <a:ext cx="3894186" cy="10693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6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RIPIN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http://www.ripin.org/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1E19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644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6A0034-0318-54EA-E95B-A4D1A47E1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53571"/>
            <a:ext cx="10542588" cy="2027811"/>
          </a:xfrm>
        </p:spPr>
        <p:txBody>
          <a:bodyPr>
            <a:normAutofit fontScale="85000" lnSpcReduction="20000"/>
          </a:bodyPr>
          <a:lstStyle/>
          <a:p>
            <a:r>
              <a:rPr lang="en-US" sz="3600">
                <a:latin typeface="Arial Bold"/>
                <a:cs typeface="Arial Bold"/>
              </a:rPr>
              <a:t>EVALUATION FOR TODAY</a:t>
            </a:r>
          </a:p>
          <a:p>
            <a:r>
              <a:rPr lang="en-US" sz="3600" b="1">
                <a:latin typeface="Arial Bold"/>
                <a:ea typeface="MS PGothic"/>
                <a:cs typeface="Arial Bold"/>
              </a:rPr>
              <a:t>Click on this </a:t>
            </a:r>
            <a:r>
              <a:rPr lang="en-US" sz="3600" b="1">
                <a:solidFill>
                  <a:srgbClr val="0070C0"/>
                </a:solidFill>
                <a:latin typeface="Arial Bold"/>
                <a:ea typeface="MS PGothic"/>
                <a:cs typeface="Arial Bold"/>
                <a:hlinkClick r:id="rId3"/>
              </a:rPr>
              <a:t>link</a:t>
            </a:r>
            <a:r>
              <a:rPr lang="en-US" sz="3600" b="1">
                <a:solidFill>
                  <a:srgbClr val="002060"/>
                </a:solidFill>
                <a:latin typeface="Arial Bold"/>
                <a:ea typeface="MS PGothic"/>
                <a:cs typeface="Arial Bold"/>
                <a:hlinkClick r:id="rId3"/>
              </a:rPr>
              <a:t>,</a:t>
            </a:r>
            <a:r>
              <a:rPr lang="en-US" sz="3600" b="1">
                <a:solidFill>
                  <a:srgbClr val="0070C0"/>
                </a:solidFill>
                <a:latin typeface="Arial Bold"/>
                <a:ea typeface="MS PGothic"/>
                <a:cs typeface="Arial Bold"/>
              </a:rPr>
              <a:t> </a:t>
            </a:r>
            <a:r>
              <a:rPr lang="en-US" sz="3600" b="1">
                <a:latin typeface="Arial Bold"/>
                <a:ea typeface="MS PGothic"/>
                <a:cs typeface="Arial Bold"/>
              </a:rPr>
              <a:t>find it in the chat, or use the QR code.</a:t>
            </a:r>
          </a:p>
          <a:p>
            <a:endParaRPr lang="en-US" sz="3600" b="1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r>
              <a:rPr lang="en-US" sz="3600" b="1">
                <a:latin typeface="Arial Bold"/>
                <a:ea typeface="MS PGothic"/>
                <a:cs typeface="Arial Bold"/>
              </a:rPr>
              <a:t>Please complete!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8D856A-B53E-197D-48ED-4E582347F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pic>
        <p:nvPicPr>
          <p:cNvPr id="4" name="Picture 3" descr="A qr code on a white background">
            <a:extLst>
              <a:ext uri="{FF2B5EF4-FFF2-40B4-BE49-F238E27FC236}">
                <a16:creationId xmlns:a16="http://schemas.microsoft.com/office/drawing/2014/main" id="{EA571FEA-121E-4860-B114-2A39EA6D5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967" y="2891130"/>
            <a:ext cx="2580504" cy="2580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013948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1">
      <a:dk1>
        <a:srgbClr val="1E196A"/>
      </a:dk1>
      <a:lt1>
        <a:srgbClr val="F3EFEC"/>
      </a:lt1>
      <a:dk2>
        <a:srgbClr val="369CD6"/>
      </a:dk2>
      <a:lt2>
        <a:srgbClr val="896749"/>
      </a:lt2>
      <a:accent1>
        <a:srgbClr val="1E196A"/>
      </a:accent1>
      <a:accent2>
        <a:srgbClr val="C0504D"/>
      </a:accent2>
      <a:accent3>
        <a:srgbClr val="000000"/>
      </a:accent3>
      <a:accent4>
        <a:srgbClr val="1E196A"/>
      </a:accent4>
      <a:accent5>
        <a:srgbClr val="0F0C35"/>
      </a:accent5>
      <a:accent6>
        <a:srgbClr val="002060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.potx" id="{1AF1C482-E429-4921-BE21-095428FA3DE3}" vid="{9BF1F556-A08B-41E1-9F9C-962668311887}"/>
    </a:ext>
  </a:extLst>
</a:theme>
</file>

<file path=ppt/theme/theme2.xml><?xml version="1.0" encoding="utf-8"?>
<a:theme xmlns:a="http://schemas.openxmlformats.org/drawingml/2006/main" name="1_Default Theme">
  <a:themeElements>
    <a:clrScheme name="Custom 1">
      <a:dk1>
        <a:srgbClr val="1E196A"/>
      </a:dk1>
      <a:lt1>
        <a:srgbClr val="F3EFEC"/>
      </a:lt1>
      <a:dk2>
        <a:srgbClr val="369CD6"/>
      </a:dk2>
      <a:lt2>
        <a:srgbClr val="896749"/>
      </a:lt2>
      <a:accent1>
        <a:srgbClr val="1E196A"/>
      </a:accent1>
      <a:accent2>
        <a:srgbClr val="C0504D"/>
      </a:accent2>
      <a:accent3>
        <a:srgbClr val="000000"/>
      </a:accent3>
      <a:accent4>
        <a:srgbClr val="1E196A"/>
      </a:accent4>
      <a:accent5>
        <a:srgbClr val="0F0C35"/>
      </a:accent5>
      <a:accent6>
        <a:srgbClr val="002060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.potx" id="{1AF1C482-E429-4921-BE21-095428FA3DE3}" vid="{9BF1F556-A08B-41E1-9F9C-96266831188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CB23711B323F48A64A1BDF4CAC1379" ma:contentTypeVersion="23" ma:contentTypeDescription="Create a new document." ma:contentTypeScope="" ma:versionID="f63a033e5cfc211d31ce750151f644c4">
  <xsd:schema xmlns:xsd="http://www.w3.org/2001/XMLSchema" xmlns:xs="http://www.w3.org/2001/XMLSchema" xmlns:p="http://schemas.microsoft.com/office/2006/metadata/properties" xmlns:ns2="9c532a60-26e6-4ba8-ba66-cc12b220fc58" xmlns:ns3="9817f423-16b6-4052-95a5-c264e1f3a1cd" targetNamespace="http://schemas.microsoft.com/office/2006/metadata/properties" ma:root="true" ma:fieldsID="012b3301ab83fa0f866349f0bfb96e66" ns2:_="" ns3:_="">
    <xsd:import namespace="9c532a60-26e6-4ba8-ba66-cc12b220fc58"/>
    <xsd:import namespace="9817f423-16b6-4052-95a5-c264e1f3a1c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532a60-26e6-4ba8-ba66-cc12b220fc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3" nillable="true" ma:displayName="Taxonomy Catch All Column" ma:hidden="true" ma:list="{8dc32e96-cc28-4538-9c60-648c8603838b}" ma:internalName="TaxCatchAll" ma:readOnly="false" ma:showField="CatchAllData" ma:web="9c532a60-26e6-4ba8-ba66-cc12b220fc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7f423-16b6-4052-95a5-c264e1f3a1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8" nillable="true" ma:displayName="Location" ma:hidden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default="In Process" ma:format="RadioButtons" ma:hidden="true" ma:internalName="Sign_x002d_off_x0020_status" ma:readOnly="false">
      <xsd:simpleType>
        <xsd:restriction base="dms:Choice">
          <xsd:enumeration value="In Process"/>
          <xsd:enumeration value="Completed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b084e1b-860c-434d-9c01-ccac0739c2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532a60-26e6-4ba8-ba66-cc12b220fc58" xsi:nil="true"/>
    <lcf76f155ced4ddcb4097134ff3c332f xmlns="9817f423-16b6-4052-95a5-c264e1f3a1cd">
      <Terms xmlns="http://schemas.microsoft.com/office/infopath/2007/PartnerControls"/>
    </lcf76f155ced4ddcb4097134ff3c332f>
    <_Flow_SignoffStatus xmlns="9817f423-16b6-4052-95a5-c264e1f3a1cd">In Process</_Flow_SignoffStatus>
  </documentManagement>
</p:properties>
</file>

<file path=customXml/itemProps1.xml><?xml version="1.0" encoding="utf-8"?>
<ds:datastoreItem xmlns:ds="http://schemas.openxmlformats.org/officeDocument/2006/customXml" ds:itemID="{2426044A-BC09-4AE3-8ED8-A344677657C8}">
  <ds:schemaRefs>
    <ds:schemaRef ds:uri="9817f423-16b6-4052-95a5-c264e1f3a1cd"/>
    <ds:schemaRef ds:uri="9c532a60-26e6-4ba8-ba66-cc12b220fc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8DEB767-B866-41BD-A6F4-8ECD90CAEF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369F73-0BFC-48F7-9EEE-A40B05D7E49F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9817f423-16b6-4052-95a5-c264e1f3a1cd"/>
    <ds:schemaRef ds:uri="http://purl.org/dc/elements/1.1/"/>
    <ds:schemaRef ds:uri="http://purl.org/dc/dcmitype/"/>
    <ds:schemaRef ds:uri="http://schemas.microsoft.com/office/infopath/2007/PartnerControls"/>
    <ds:schemaRef ds:uri="9c532a60-26e6-4ba8-ba66-cc12b220fc5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1410</Words>
  <Application>Microsoft Office PowerPoint</Application>
  <PresentationFormat>Widescreen</PresentationFormat>
  <Paragraphs>223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Aptos</vt:lpstr>
      <vt:lpstr>Arial</vt:lpstr>
      <vt:lpstr>Arial Bold</vt:lpstr>
      <vt:lpstr>Calibri</vt:lpstr>
      <vt:lpstr>Century Gothic</vt:lpstr>
      <vt:lpstr>Wingdings</vt:lpstr>
      <vt:lpstr>Default Theme</vt:lpstr>
      <vt:lpstr>1_Default Theme</vt:lpstr>
      <vt:lpstr>FEAT – Youth </vt:lpstr>
      <vt:lpstr>Housekeeping</vt:lpstr>
      <vt:lpstr>Online Materials and Resources</vt:lpstr>
      <vt:lpstr>Agenda</vt:lpstr>
      <vt:lpstr>Path to Employment Success</vt:lpstr>
      <vt:lpstr>Let’s hear from some Rhode Island Workers</vt:lpstr>
      <vt:lpstr>Transition to Employment is a Partnership </vt:lpstr>
      <vt:lpstr>Contributing to the Employment Process</vt:lpstr>
      <vt:lpstr>Activity</vt:lpstr>
      <vt:lpstr>School – Transition to Work (ages 14-22)</vt:lpstr>
      <vt:lpstr>Watch Video</vt:lpstr>
      <vt:lpstr>Transition IEP Planning Process</vt:lpstr>
      <vt:lpstr>Transition IEP Planning Process</vt:lpstr>
      <vt:lpstr>Transition IEP Planning Process</vt:lpstr>
      <vt:lpstr>Transition IEP Planning Process</vt:lpstr>
      <vt:lpstr>Monitor for Quality Employment Services</vt:lpstr>
      <vt:lpstr>Questions?</vt:lpstr>
      <vt:lpstr>Discovering Passions Activity</vt:lpstr>
      <vt:lpstr>Funding for Adult Employment Services</vt:lpstr>
      <vt:lpstr>Medicaid– Home and Community Based Services (HCBS)</vt:lpstr>
      <vt:lpstr>BHDDH Division of Developmental Disabilities (DDD)</vt:lpstr>
      <vt:lpstr>www.ors.ri.gov  </vt:lpstr>
      <vt:lpstr>Activity Questions …</vt:lpstr>
      <vt:lpstr>ORS Employment Supports &amp; Services</vt:lpstr>
      <vt:lpstr>Community Rehabilitation Providers</vt:lpstr>
      <vt:lpstr>Project SEARCH  video clip</vt:lpstr>
      <vt:lpstr>Employment Services and Supports</vt:lpstr>
      <vt:lpstr>Employment Services and Supports</vt:lpstr>
      <vt:lpstr>Planning for Tomorrow</vt:lpstr>
      <vt:lpstr>PLAN FOR EMPLOYMENT</vt:lpstr>
      <vt:lpstr>Help is available</vt:lpstr>
      <vt:lpstr>Thank You!</vt:lpstr>
    </vt:vector>
  </TitlesOfParts>
  <Company>Rhode Island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</dc:title>
  <dc:creator>Kriebel, JoAnn M.</dc:creator>
  <cp:lastModifiedBy>Cerullo, Crystal D.</cp:lastModifiedBy>
  <cp:revision>60</cp:revision>
  <dcterms:created xsi:type="dcterms:W3CDTF">2025-12-18T16:30:15Z</dcterms:created>
  <dcterms:modified xsi:type="dcterms:W3CDTF">2026-10-01T19:38:30Z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0x010100F6CB23711B323F48A64A1BDF4CAC1379</vt:lpwstr>
  </property>
  <property fmtid="{D5CDD505-2E9C-101B-9397-08002B2CF9AE}" pid="3" name="MediaServiceImageTags">
    <vt:lpwstr/>
  </property>
</Properties>
</file>