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E_94397FCC.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38_EA74E310.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3A_677FDF15.xml" ContentType="application/vnd.ms-powerpoint.comments+xml"/>
  <Override PartName="/ppt/notesSlides/notesSlide14.xml" ContentType="application/vnd.openxmlformats-officedocument.presentationml.notesSlide+xml"/>
  <Override PartName="/ppt/comments/modernComment_13B_4914BF96.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Lst>
  <p:notesMasterIdLst>
    <p:notesMasterId r:id="rId35"/>
  </p:notesMasterIdLst>
  <p:handoutMasterIdLst>
    <p:handoutMasterId r:id="rId36"/>
  </p:handoutMasterIdLst>
  <p:sldIdLst>
    <p:sldId id="256" r:id="rId6"/>
    <p:sldId id="269" r:id="rId7"/>
    <p:sldId id="270" r:id="rId8"/>
    <p:sldId id="389" r:id="rId9"/>
    <p:sldId id="273" r:id="rId10"/>
    <p:sldId id="274" r:id="rId11"/>
    <p:sldId id="275" r:id="rId12"/>
    <p:sldId id="323" r:id="rId13"/>
    <p:sldId id="276" r:id="rId14"/>
    <p:sldId id="325" r:id="rId15"/>
    <p:sldId id="312" r:id="rId16"/>
    <p:sldId id="313" r:id="rId17"/>
    <p:sldId id="314" r:id="rId18"/>
    <p:sldId id="315" r:id="rId19"/>
    <p:sldId id="280" r:id="rId20"/>
    <p:sldId id="316" r:id="rId21"/>
    <p:sldId id="282" r:id="rId22"/>
    <p:sldId id="304" r:id="rId23"/>
    <p:sldId id="283" r:id="rId24"/>
    <p:sldId id="284" r:id="rId25"/>
    <p:sldId id="285" r:id="rId26"/>
    <p:sldId id="286" r:id="rId27"/>
    <p:sldId id="319" r:id="rId28"/>
    <p:sldId id="320" r:id="rId29"/>
    <p:sldId id="321" r:id="rId30"/>
    <p:sldId id="299" r:id="rId31"/>
    <p:sldId id="300" r:id="rId32"/>
    <p:sldId id="324" r:id="rId33"/>
    <p:sldId id="32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CCC910-908B-357D-D8C0-2B2A07C52A93}" name="Cerullo, Crystal D." initials="CC" userId="S::ccelani_5881@ric.edu::5b1433c0-4716-464a-bec8-b7ba88af83e9" providerId="AD"/>
  <p188:author id="{E6155B6C-98B2-6117-B299-C1F204FF4878}" name="Ferrara, Victoria E." initials="FV" userId="S::vferrara@ric.edu::9664c910-6cb6-48b0-b187-86c2d38d853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omments/modernComment_10E_94397FCC.xml><?xml version="1.0" encoding="utf-8"?>
<p188:cmLst xmlns:a="http://schemas.openxmlformats.org/drawingml/2006/main" xmlns:r="http://schemas.openxmlformats.org/officeDocument/2006/relationships" xmlns:p188="http://schemas.microsoft.com/office/powerpoint/2018/8/main">
  <p188:cm id="{566B2EEE-2DA9-48B4-ABCA-EFAC180D08D6}" authorId="{E6155B6C-98B2-6117-B299-C1F204FF4878}" created="2026-09-10T18:14:17.488">
    <ac:txMkLst xmlns:ac="http://schemas.microsoft.com/office/drawing/2013/main/command">
      <pc:docMk xmlns:pc="http://schemas.microsoft.com/office/powerpoint/2013/main/command"/>
      <pc:sldMk xmlns:pc="http://schemas.microsoft.com/office/powerpoint/2013/main/command" cId="2486796236" sldId="270"/>
      <ac:spMk id="3" creationId="{5E37F8C9-6137-5A3C-0353-CE2EAC30E827}"/>
      <ac:txMk cp="129" len="21">
        <ac:context len="169" hash="1273230575"/>
      </ac:txMk>
    </ac:txMkLst>
    <p188:pos x="4460487" y="3921512"/>
    <p188:replyLst>
      <p188:reply id="{5F51C03C-81F3-4122-B42E-BB286E4FFFA5}" authorId="{71CCC910-908B-357D-D8C0-2B2A07C52A93}" created="2026-09-10T18:59:25.417">
        <p188:txBody>
          <a:bodyPr/>
          <a:lstStyle/>
          <a:p>
            <a:r>
              <a:rPr lang="en-US"/>
              <a:t>Yes we do, its FEATRI.net: https://sherlockcenter.ric.edu/family-employment-awareness-training-resources. I will be meeting with Kristen next week to make updates to it for the upcoming sessions and we will be adding the FEAT glossary as a separate HTLM. </a:t>
            </a:r>
          </a:p>
        </p188:txBody>
      </p188:reply>
    </p188:replyLst>
    <p188:txBody>
      <a:bodyPr/>
      <a:lstStyle/>
      <a:p>
        <a:r>
          <a:rPr lang="en-US"/>
          <a:t> is there a dedicated FEAT site,  How do you find the class resources/materias? </a:t>
        </a:r>
      </a:p>
    </p188:txBody>
  </p188:cm>
</p188:cmLst>
</file>

<file path=ppt/comments/modernComment_13A_677FDF15.xml><?xml version="1.0" encoding="utf-8"?>
<p188:cmLst xmlns:a="http://schemas.openxmlformats.org/drawingml/2006/main" xmlns:r="http://schemas.openxmlformats.org/officeDocument/2006/relationships" xmlns:p188="http://schemas.microsoft.com/office/powerpoint/2018/8/main">
  <p188:cm id="{1A9F62AA-80B8-459A-8C64-2ECD45EE6BA5}" authorId="{E6155B6C-98B2-6117-B299-C1F204FF4878}" created="2026-09-10T18:34:03.476">
    <ac:txMkLst xmlns:ac="http://schemas.microsoft.com/office/drawing/2013/main/command">
      <pc:docMk xmlns:pc="http://schemas.microsoft.com/office/powerpoint/2013/main/command"/>
      <pc:sldMk xmlns:pc="http://schemas.microsoft.com/office/powerpoint/2013/main/command" cId="1736433429" sldId="314"/>
      <ac:spMk id="11" creationId="{F227504B-68A9-4610-8ED0-32D8F68C1289}"/>
      <ac:txMk cp="0">
        <ac:context len="197" hash="1125496136"/>
      </ac:txMk>
    </ac:txMkLst>
    <p188:pos x="5594195" y="3187390"/>
    <p188:replyLst>
      <p188:reply id="{D3554C0E-152C-47C2-9DB0-D8542D810D78}" authorId="{71CCC910-908B-357D-D8C0-2B2A07C52A93}" created="2026-09-10T19:09:27.345">
        <p188:txBody>
          <a:bodyPr/>
          <a:lstStyle/>
          <a:p>
            <a:r>
              <a:rPr lang="en-US"/>
              <a:t>The wrong content was on this slide. I have updated it.  One of the students transferred the information to the newest Sherlock template for us and I thought that I caught any errors, but missed this one. </a:t>
            </a:r>
          </a:p>
        </p188:txBody>
      </p188:reply>
    </p188:replyLst>
    <p188:txBody>
      <a:bodyPr/>
      <a:lstStyle/>
      <a:p>
        <a:r>
          <a:rPr lang="en-US"/>
          <a:t>focus there job search based on strengths, interests and support needs. </a:t>
        </a:r>
      </a:p>
    </p188:txBody>
  </p188:cm>
</p188:cmLst>
</file>

<file path=ppt/comments/modernComment_13B_4914BF96.xml><?xml version="1.0" encoding="utf-8"?>
<p188:cmLst xmlns:a="http://schemas.openxmlformats.org/drawingml/2006/main" xmlns:r="http://schemas.openxmlformats.org/officeDocument/2006/relationships" xmlns:p188="http://schemas.microsoft.com/office/powerpoint/2018/8/main">
  <p188:cm id="{99FD4347-934C-4B7C-8CC2-D786EAA2DD8A}" authorId="{E6155B6C-98B2-6117-B299-C1F204FF4878}" created="2026-09-10T18:36:42.175">
    <pc:sldMkLst xmlns:pc="http://schemas.microsoft.com/office/powerpoint/2013/main/command">
      <pc:docMk/>
      <pc:sldMk cId="1226096534" sldId="315"/>
    </pc:sldMkLst>
    <p188:replyLst>
      <p188:reply id="{5051537E-0AEF-4144-A600-0AA440E2316A}" authorId="{71CCC910-908B-357D-D8C0-2B2A07C52A93}" created="2026-09-10T19:10:49.924">
        <p188:txBody>
          <a:bodyPr/>
          <a:lstStyle/>
          <a:p>
            <a:r>
              <a:rPr lang="en-US"/>
              <a:t>Jay shared about Blending, Braiding, and Sequencing in the short clip we have and approved the slide with the three on it. </a:t>
            </a:r>
          </a:p>
        </p188:txBody>
      </p188:reply>
    </p188:replyLst>
    <p188:txBody>
      <a:bodyPr/>
      <a:lstStyle/>
      <a:p>
        <a:r>
          <a:rPr lang="en-US"/>
          <a:t>I believe the state stays away from Blending funding.  check with Jay - delete if needed</a:t>
        </a:r>
      </a:p>
    </p188:txBody>
  </p188:cm>
</p188:cmLst>
</file>

<file path=ppt/comments/modernComment_138_EA74E310.xml><?xml version="1.0" encoding="utf-8"?>
<p188:cmLst xmlns:a="http://schemas.openxmlformats.org/drawingml/2006/main" xmlns:r="http://schemas.openxmlformats.org/officeDocument/2006/relationships" xmlns:p188="http://schemas.microsoft.com/office/powerpoint/2018/8/main">
  <p188:cm id="{999B929A-E929-4ED2-A48E-F252C305726B}" authorId="{E6155B6C-98B2-6117-B299-C1F204FF4878}" created="2026-09-10T18:29:34.864">
    <pc:sldMkLst xmlns:pc="http://schemas.microsoft.com/office/powerpoint/2013/main/command">
      <pc:docMk/>
      <pc:sldMk cId="3933528848" sldId="312"/>
    </pc:sldMkLst>
    <p188:replyLst>
      <p188:reply id="{43E58B40-21DF-4BA8-BFEE-BA4552F70EC0}" authorId="{71CCC910-908B-357D-D8C0-2B2A07C52A93}" created="2026-09-10T19:17:11.255">
        <p188:txBody>
          <a:bodyPr/>
          <a:lstStyle/>
          <a:p>
            <a:r>
              <a:rPr lang="en-US"/>
              <a:t>What do you want me to update?</a:t>
            </a:r>
          </a:p>
        </p188:txBody>
      </p188:reply>
    </p188:replyLst>
    <p188:txBody>
      <a:bodyPr/>
      <a:lstStyle/>
      <a:p>
        <a:r>
          <a:rPr lang="en-US"/>
          <a:t>Experiences vs. training</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ECA2B9-E748-58BE-E232-6DDFE57FF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EBC71DD-0D7F-658B-4183-125BF7BCD67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00A39D-A001-464A-85F1-8B65EB635A73}" type="datetimeFigureOut">
              <a:rPr lang="en-US" smtClean="0"/>
              <a:t>10/14/2026</a:t>
            </a:fld>
            <a:endParaRPr lang="en-US"/>
          </a:p>
        </p:txBody>
      </p:sp>
      <p:sp>
        <p:nvSpPr>
          <p:cNvPr id="4" name="Footer Placeholder 3">
            <a:extLst>
              <a:ext uri="{FF2B5EF4-FFF2-40B4-BE49-F238E27FC236}">
                <a16:creationId xmlns:a16="http://schemas.microsoft.com/office/drawing/2014/main" id="{5FFE4106-E5A6-8830-9C11-00C9B85E80D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439BB9B-4937-84D7-2577-1AFE800643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2C54E1-3876-41EA-954F-FCE98320BEF1}" type="slidenum">
              <a:rPr lang="en-US" smtClean="0"/>
              <a:t>‹#›</a:t>
            </a:fld>
            <a:endParaRPr lang="en-US"/>
          </a:p>
        </p:txBody>
      </p:sp>
    </p:spTree>
    <p:extLst>
      <p:ext uri="{BB962C8B-B14F-4D97-AF65-F5344CB8AC3E}">
        <p14:creationId xmlns:p14="http://schemas.microsoft.com/office/powerpoint/2010/main" val="252430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06B0E7-A6A6-454C-8E67-01ACF6EAC660}"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8C060A-1559-4B17-B0AB-9EDB086F01E6}" type="slidenum">
              <a:rPr lang="en-US" smtClean="0"/>
              <a:t>‹#›</a:t>
            </a:fld>
            <a:endParaRPr lang="en-US"/>
          </a:p>
        </p:txBody>
      </p:sp>
    </p:spTree>
    <p:extLst>
      <p:ext uri="{BB962C8B-B14F-4D97-AF65-F5344CB8AC3E}">
        <p14:creationId xmlns:p14="http://schemas.microsoft.com/office/powerpoint/2010/main" val="3792287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C060A-1559-4B17-B0AB-9EDB086F01E6}" type="slidenum">
              <a:rPr lang="en-US" smtClean="0"/>
              <a:t>1</a:t>
            </a:fld>
            <a:endParaRPr lang="en-US"/>
          </a:p>
        </p:txBody>
      </p:sp>
    </p:spTree>
    <p:extLst>
      <p:ext uri="{BB962C8B-B14F-4D97-AF65-F5344CB8AC3E}">
        <p14:creationId xmlns:p14="http://schemas.microsoft.com/office/powerpoint/2010/main" val="2527163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947C-E142-4A62-A19F-2D8D2EDF897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379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2978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BB33F5-7FFE-4BA2-8DF8-EB6E4F0DF2D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393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8383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44685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3376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1818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947C-E142-4A62-A19F-2D8D2EDF897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3401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C060A-1559-4B17-B0AB-9EDB086F01E6}" type="slidenum">
              <a:rPr lang="en-US" smtClean="0"/>
              <a:t>10</a:t>
            </a:fld>
            <a:endParaRPr lang="en-US"/>
          </a:p>
        </p:txBody>
      </p:sp>
    </p:spTree>
    <p:extLst>
      <p:ext uri="{BB962C8B-B14F-4D97-AF65-F5344CB8AC3E}">
        <p14:creationId xmlns:p14="http://schemas.microsoft.com/office/powerpoint/2010/main" val="2489882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7886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8454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947C-E142-4A62-A19F-2D8D2EDF897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6259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5160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1372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77409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7625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8F64A4-F0B4-4B19-A917-6CE68D9DE604}" type="slidenum">
              <a:rPr lang="en-US" smtClean="0"/>
              <a:t>18</a:t>
            </a:fld>
            <a:endParaRPr lang="en-US"/>
          </a:p>
        </p:txBody>
      </p:sp>
    </p:spTree>
    <p:extLst>
      <p:ext uri="{BB962C8B-B14F-4D97-AF65-F5344CB8AC3E}">
        <p14:creationId xmlns:p14="http://schemas.microsoft.com/office/powerpoint/2010/main" val="2646741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1637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7038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44962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8937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87199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18417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947C-E142-4A62-A19F-2D8D2EDF897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0816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7271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39548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3099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BB33F5-7FFE-4BA2-8DF8-EB6E4F0DF2DC}" type="slidenum">
              <a:rPr lang="en-US" smtClean="0"/>
              <a:t>29</a:t>
            </a:fld>
            <a:endParaRPr lang="en-US"/>
          </a:p>
        </p:txBody>
      </p:sp>
    </p:spTree>
    <p:extLst>
      <p:ext uri="{BB962C8B-B14F-4D97-AF65-F5344CB8AC3E}">
        <p14:creationId xmlns:p14="http://schemas.microsoft.com/office/powerpoint/2010/main" val="12619269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6609C33-D605-6146-1378-F67C572F05C1}"/>
              </a:ext>
            </a:extLst>
          </p:cNvPr>
          <p:cNvSpPr/>
          <p:nvPr/>
        </p:nvSpPr>
        <p:spPr>
          <a:xfrm>
            <a:off x="0" y="0"/>
            <a:ext cx="12192000" cy="6858000"/>
          </a:xfrm>
          <a:custGeom>
            <a:avLst/>
            <a:gdLst>
              <a:gd name="connsiteX0" fmla="*/ 304800 w 12192000"/>
              <a:gd name="connsiteY0" fmla="*/ 266701 h 6858000"/>
              <a:gd name="connsiteX1" fmla="*/ 304800 w 12192000"/>
              <a:gd name="connsiteY1" fmla="*/ 6591300 h 6858000"/>
              <a:gd name="connsiteX2" fmla="*/ 11887200 w 12192000"/>
              <a:gd name="connsiteY2" fmla="*/ 6591300 h 6858000"/>
              <a:gd name="connsiteX3" fmla="*/ 11887200 w 12192000"/>
              <a:gd name="connsiteY3" fmla="*/ 26670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04800" y="266701"/>
                </a:moveTo>
                <a:lnTo>
                  <a:pt x="304800" y="6591300"/>
                </a:lnTo>
                <a:lnTo>
                  <a:pt x="11887200" y="6591300"/>
                </a:lnTo>
                <a:lnTo>
                  <a:pt x="11887200" y="266701"/>
                </a:lnTo>
                <a:close/>
                <a:moveTo>
                  <a:pt x="0" y="0"/>
                </a:moveTo>
                <a:lnTo>
                  <a:pt x="12192000" y="0"/>
                </a:lnTo>
                <a:lnTo>
                  <a:pt x="12192000" y="6858000"/>
                </a:lnTo>
                <a:lnTo>
                  <a:pt x="0" y="6858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524000" y="6044184"/>
            <a:ext cx="9144000" cy="356616"/>
          </a:xfrm>
        </p:spPr>
        <p:txBody>
          <a:bodyPr/>
          <a:lstStyle>
            <a:lvl1pPr marL="0" indent="0" algn="ctr">
              <a:buNone/>
              <a:defRPr sz="2400" cap="none" baseline="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Day, Year</a:t>
            </a:r>
          </a:p>
        </p:txBody>
      </p:sp>
      <p:sp>
        <p:nvSpPr>
          <p:cNvPr id="2" name="Freeform 4" descr="Sherlock Center Logo">
            <a:extLst>
              <a:ext uri="{FF2B5EF4-FFF2-40B4-BE49-F238E27FC236}">
                <a16:creationId xmlns:a16="http://schemas.microsoft.com/office/drawing/2014/main" id="{47DD7DD8-8B34-4B90-5A51-D1643F298F00}"/>
              </a:ext>
            </a:extLst>
          </p:cNvPr>
          <p:cNvSpPr/>
          <p:nvPr/>
        </p:nvSpPr>
        <p:spPr>
          <a:xfrm>
            <a:off x="3086100" y="45720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31343A00-957A-2010-4BD6-BF848B9EB214}"/>
              </a:ext>
            </a:extLst>
          </p:cNvPr>
          <p:cNvSpPr>
            <a:spLocks noGrp="1"/>
          </p:cNvSpPr>
          <p:nvPr>
            <p:ph type="body" sz="quarter" idx="10" hasCustomPrompt="1"/>
          </p:nvPr>
        </p:nvSpPr>
        <p:spPr>
          <a:xfrm>
            <a:off x="838200" y="4735137"/>
            <a:ext cx="10542588" cy="721478"/>
          </a:xfrm>
        </p:spPr>
        <p:txBody>
          <a:bodyPr anchor="ctr"/>
          <a:lstStyle>
            <a:lvl1pPr marL="0" indent="0" algn="ctr">
              <a:buFontTx/>
              <a:buNone/>
              <a:defRPr sz="3200"/>
            </a:lvl1pPr>
          </a:lstStyle>
          <a:p>
            <a:pPr lvl="0"/>
            <a:r>
              <a:rPr lang="en-US"/>
              <a:t>Presenter Name(s)</a:t>
            </a:r>
          </a:p>
        </p:txBody>
      </p:sp>
      <p:sp>
        <p:nvSpPr>
          <p:cNvPr id="4" name="Title 3">
            <a:extLst>
              <a:ext uri="{FF2B5EF4-FFF2-40B4-BE49-F238E27FC236}">
                <a16:creationId xmlns:a16="http://schemas.microsoft.com/office/drawing/2014/main" id="{17EA9011-A1E2-3836-657C-45186CC050E7}"/>
              </a:ext>
            </a:extLst>
          </p:cNvPr>
          <p:cNvSpPr>
            <a:spLocks noGrp="1"/>
          </p:cNvSpPr>
          <p:nvPr>
            <p:ph type="title" hasCustomPrompt="1"/>
          </p:nvPr>
        </p:nvSpPr>
        <p:spPr>
          <a:xfrm>
            <a:off x="1198516" y="3124236"/>
            <a:ext cx="9821955" cy="1256118"/>
          </a:xfrm>
        </p:spPr>
        <p:txBody>
          <a:bodyPr anchor="ctr"/>
          <a:lstStyle>
            <a:lvl1pPr algn="ctr">
              <a:defRPr lang="en-US" sz="7200" b="1" i="0" kern="1200" cap="none" spc="0" baseline="0" dirty="0">
                <a:solidFill>
                  <a:schemeClr val="tx1"/>
                </a:solidFill>
                <a:latin typeface="Century Gothic" panose="020B0502020202020204" pitchFamily="34" charset="0"/>
                <a:ea typeface="+mn-ea"/>
                <a:cs typeface="Arial" panose="020B0604020202020204" pitchFamily="34" charset="0"/>
              </a:defRPr>
            </a:lvl1pPr>
          </a:lstStyle>
          <a:p>
            <a:pPr marL="0" lvl="0" indent="0" algn="ctr" defTabSz="914400" rtl="0" eaLnBrk="1" latinLnBrk="0" hangingPunct="1">
              <a:lnSpc>
                <a:spcPct val="100000"/>
              </a:lnSpc>
              <a:spcBef>
                <a:spcPts val="1000"/>
              </a:spcBef>
              <a:buClr>
                <a:schemeClr val="tx1"/>
              </a:buClr>
              <a:buFont typeface="Arial" panose="020B0604020202020204" pitchFamily="34" charset="0"/>
              <a:buNone/>
            </a:pPr>
            <a:r>
              <a:rPr lang="en-US"/>
              <a:t>Presentation Title</a:t>
            </a:r>
          </a:p>
        </p:txBody>
      </p:sp>
    </p:spTree>
    <p:extLst>
      <p:ext uri="{BB962C8B-B14F-4D97-AF65-F5344CB8AC3E}">
        <p14:creationId xmlns:p14="http://schemas.microsoft.com/office/powerpoint/2010/main" val="185934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lternat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E4F3F945-85A5-AF6E-9C54-A3F5C738ACFD}"/>
              </a:ext>
            </a:extLst>
          </p:cNvPr>
          <p:cNvSpPr>
            <a:spLocks noGrp="1"/>
          </p:cNvSpPr>
          <p:nvPr>
            <p:ph type="body" sz="quarter" idx="14" hasCustomPrompt="1"/>
          </p:nvPr>
        </p:nvSpPr>
        <p:spPr>
          <a:xfrm>
            <a:off x="1524000" y="6043613"/>
            <a:ext cx="9144000" cy="357187"/>
          </a:xfrm>
        </p:spPr>
        <p:txBody>
          <a:bodyPr anchor="ctr"/>
          <a:lstStyle>
            <a:lvl1pPr marL="0" indent="0" algn="ctr">
              <a:buNone/>
              <a:defRPr sz="2400">
                <a:solidFill>
                  <a:srgbClr val="000000"/>
                </a:solidFill>
              </a:defRPr>
            </a:lvl1pPr>
            <a:lvl2pPr algn="ctr">
              <a:defRPr>
                <a:solidFill>
                  <a:srgbClr val="000000"/>
                </a:solidFill>
              </a:defRPr>
            </a:lvl2pPr>
            <a:lvl3pPr algn="ctr">
              <a:defRPr>
                <a:solidFill>
                  <a:srgbClr val="000000"/>
                </a:solidFill>
              </a:defRPr>
            </a:lvl3pPr>
            <a:lvl4pPr algn="ctr">
              <a:defRPr>
                <a:solidFill>
                  <a:srgbClr val="000000"/>
                </a:solidFill>
              </a:defRPr>
            </a:lvl4pPr>
            <a:lvl5pPr algn="ctr">
              <a:defRPr>
                <a:solidFill>
                  <a:srgbClr val="000000"/>
                </a:solidFill>
              </a:defRPr>
            </a:lvl5pPr>
          </a:lstStyle>
          <a:p>
            <a:pPr lvl="0"/>
            <a:r>
              <a:rPr lang="en-US"/>
              <a:t>Month Day, Year</a:t>
            </a:r>
          </a:p>
        </p:txBody>
      </p:sp>
      <p:sp>
        <p:nvSpPr>
          <p:cNvPr id="16" name="Text Placeholder 15">
            <a:extLst>
              <a:ext uri="{FF2B5EF4-FFF2-40B4-BE49-F238E27FC236}">
                <a16:creationId xmlns:a16="http://schemas.microsoft.com/office/drawing/2014/main" id="{C6E69893-74FF-5ED8-BEDA-F1AA31D07FFF}"/>
              </a:ext>
            </a:extLst>
          </p:cNvPr>
          <p:cNvSpPr>
            <a:spLocks noGrp="1"/>
          </p:cNvSpPr>
          <p:nvPr>
            <p:ph type="body" sz="quarter" idx="13" hasCustomPrompt="1"/>
          </p:nvPr>
        </p:nvSpPr>
        <p:spPr>
          <a:xfrm>
            <a:off x="838200" y="4735513"/>
            <a:ext cx="10542588" cy="720725"/>
          </a:xfrm>
        </p:spPr>
        <p:txBody>
          <a:bodyPr anchor="ctr"/>
          <a:lstStyle>
            <a:lvl1pPr marL="0" indent="0" algn="ctr">
              <a:buNone/>
              <a:defRPr sz="3200"/>
            </a:lvl1pPr>
          </a:lstStyle>
          <a:p>
            <a:pPr lvl="0"/>
            <a:r>
              <a:rPr lang="en-US"/>
              <a:t>Presenter Name(s)</a:t>
            </a:r>
          </a:p>
        </p:txBody>
      </p:sp>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4" descr="Sherlock Center Logo">
            <a:extLst>
              <a:ext uri="{FF2B5EF4-FFF2-40B4-BE49-F238E27FC236}">
                <a16:creationId xmlns:a16="http://schemas.microsoft.com/office/drawing/2014/main" id="{96FE96DE-4581-2106-F10A-6723262B7D10}"/>
              </a:ext>
            </a:extLst>
          </p:cNvPr>
          <p:cNvSpPr/>
          <p:nvPr/>
        </p:nvSpPr>
        <p:spPr>
          <a:xfrm>
            <a:off x="3086100" y="45720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
        <p:nvSpPr>
          <p:cNvPr id="2" name="Title 1">
            <a:extLst>
              <a:ext uri="{FF2B5EF4-FFF2-40B4-BE49-F238E27FC236}">
                <a16:creationId xmlns:a16="http://schemas.microsoft.com/office/drawing/2014/main" id="{004CF5A3-DFD0-CED2-266E-709416EC8585}"/>
              </a:ext>
            </a:extLst>
          </p:cNvPr>
          <p:cNvSpPr>
            <a:spLocks noGrp="1"/>
          </p:cNvSpPr>
          <p:nvPr>
            <p:ph type="title" hasCustomPrompt="1"/>
          </p:nvPr>
        </p:nvSpPr>
        <p:spPr>
          <a:xfrm>
            <a:off x="1198516" y="3185708"/>
            <a:ext cx="9821955" cy="1256118"/>
          </a:xfrm>
        </p:spPr>
        <p:txBody>
          <a:bodyPr anchor="ctr"/>
          <a:lstStyle>
            <a:lvl1pPr algn="ctr">
              <a:defRPr sz="7200" cap="none" spc="0" baseline="0"/>
            </a:lvl1pPr>
          </a:lstStyle>
          <a:p>
            <a:r>
              <a:rPr lang="en-US"/>
              <a:t>Presentation Title</a:t>
            </a:r>
          </a:p>
        </p:txBody>
      </p:sp>
    </p:spTree>
    <p:extLst>
      <p:ext uri="{BB962C8B-B14F-4D97-AF65-F5344CB8AC3E}">
        <p14:creationId xmlns:p14="http://schemas.microsoft.com/office/powerpoint/2010/main" val="179680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dy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descr="Sherlock Center Logo">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1593850"/>
            <a:ext cx="10961687" cy="4608513"/>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itle 2">
            <a:extLst>
              <a:ext uri="{FF2B5EF4-FFF2-40B4-BE49-F238E27FC236}">
                <a16:creationId xmlns:a16="http://schemas.microsoft.com/office/drawing/2014/main" id="{22EB2579-C8F6-0949-448B-2BB238E57AD0}"/>
              </a:ext>
            </a:extLst>
          </p:cNvPr>
          <p:cNvSpPr>
            <a:spLocks noGrp="1"/>
          </p:cNvSpPr>
          <p:nvPr>
            <p:ph type="title" hasCustomPrompt="1"/>
          </p:nvPr>
        </p:nvSpPr>
        <p:spPr>
          <a:xfrm>
            <a:off x="604838" y="183359"/>
            <a:ext cx="9821955" cy="1256118"/>
          </a:xfrm>
        </p:spPr>
        <p:txBody>
          <a:bodyPr anchor="ctr"/>
          <a:lstStyle>
            <a:lvl1pPr algn="l">
              <a:defRPr cap="none" spc="0" baseline="0"/>
            </a:lvl1pPr>
          </a:lstStyle>
          <a:p>
            <a:r>
              <a:rPr lang="en-US"/>
              <a:t>Heading</a:t>
            </a:r>
          </a:p>
        </p:txBody>
      </p:sp>
    </p:spTree>
    <p:extLst>
      <p:ext uri="{BB962C8B-B14F-4D97-AF65-F5344CB8AC3E}">
        <p14:creationId xmlns:p14="http://schemas.microsoft.com/office/powerpoint/2010/main" val="2527571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dy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4" descr="Sherlock Center Logo">
            <a:extLst>
              <a:ext uri="{FF2B5EF4-FFF2-40B4-BE49-F238E27FC236}">
                <a16:creationId xmlns:a16="http://schemas.microsoft.com/office/drawing/2014/main" id="{B20A6B18-54EC-9CA3-8C6E-2DA122F7A07F}"/>
              </a:ext>
            </a:extLst>
          </p:cNvPr>
          <p:cNvSpPr/>
          <p:nvPr/>
        </p:nvSpPr>
        <p:spPr>
          <a:xfrm>
            <a:off x="9000271" y="1847300"/>
            <a:ext cx="3051491" cy="3151043"/>
          </a:xfrm>
          <a:custGeom>
            <a:avLst/>
            <a:gdLst/>
            <a:ahLst/>
            <a:cxnLst/>
            <a:rect l="l" t="t" r="r" b="b"/>
            <a:pathLst>
              <a:path w="4900496" h="5060371">
                <a:moveTo>
                  <a:pt x="0" y="0"/>
                </a:moveTo>
                <a:lnTo>
                  <a:pt x="4900497" y="0"/>
                </a:lnTo>
                <a:lnTo>
                  <a:pt x="4900497" y="5060370"/>
                </a:lnTo>
                <a:lnTo>
                  <a:pt x="0" y="5060370"/>
                </a:lnTo>
                <a:lnTo>
                  <a:pt x="0" y="0"/>
                </a:lnTo>
                <a:close/>
              </a:path>
            </a:pathLst>
          </a:custGeom>
          <a:blipFill>
            <a:blip r:embed="rId2"/>
            <a:stretch>
              <a:fillRect/>
            </a:stretch>
          </a:blipFill>
        </p:spPr>
      </p:sp>
      <p:sp>
        <p:nvSpPr>
          <p:cNvPr id="2" name="Title 1">
            <a:extLst>
              <a:ext uri="{FF2B5EF4-FFF2-40B4-BE49-F238E27FC236}">
                <a16:creationId xmlns:a16="http://schemas.microsoft.com/office/drawing/2014/main" id="{3A2D15EC-AA71-92F3-345E-435DE6492C61}"/>
              </a:ext>
            </a:extLst>
          </p:cNvPr>
          <p:cNvSpPr>
            <a:spLocks noGrp="1"/>
          </p:cNvSpPr>
          <p:nvPr>
            <p:ph type="title" hasCustomPrompt="1"/>
          </p:nvPr>
        </p:nvSpPr>
        <p:spPr>
          <a:xfrm>
            <a:off x="617883" y="2838855"/>
            <a:ext cx="8213884" cy="1256118"/>
          </a:xfrm>
        </p:spPr>
        <p:txBody>
          <a:bodyPr anchor="ctr"/>
          <a:lstStyle>
            <a:lvl1pPr>
              <a:defRPr sz="5400" cap="none" spc="0" baseline="0">
                <a:latin typeface="+mj-lt"/>
                <a:cs typeface="Arial" panose="020B0604020202020204" pitchFamily="34" charset="0"/>
              </a:defRPr>
            </a:lvl1pPr>
          </a:lstStyle>
          <a:p>
            <a:r>
              <a:rPr lang="en-US"/>
              <a:t>Section Title</a:t>
            </a:r>
          </a:p>
        </p:txBody>
      </p:sp>
    </p:spTree>
    <p:extLst>
      <p:ext uri="{BB962C8B-B14F-4D97-AF65-F5344CB8AC3E}">
        <p14:creationId xmlns:p14="http://schemas.microsoft.com/office/powerpoint/2010/main" val="77859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10">
            <a:extLst>
              <a:ext uri="{FF2B5EF4-FFF2-40B4-BE49-F238E27FC236}">
                <a16:creationId xmlns:a16="http://schemas.microsoft.com/office/drawing/2014/main" id="{F6492D80-B374-E364-EADD-DD9428C75F82}"/>
              </a:ext>
            </a:extLst>
          </p:cNvPr>
          <p:cNvSpPr>
            <a:spLocks noGrp="1"/>
          </p:cNvSpPr>
          <p:nvPr>
            <p:ph sz="quarter" idx="12" hasCustomPrompt="1"/>
          </p:nvPr>
        </p:nvSpPr>
        <p:spPr>
          <a:xfrm>
            <a:off x="0" y="268457"/>
            <a:ext cx="12192000" cy="6326659"/>
          </a:xfrm>
        </p:spPr>
        <p:txBody>
          <a:bodyPr/>
          <a:lstStyle>
            <a:lvl1pPr>
              <a:defRPr sz="3200"/>
            </a:lvl1pPr>
            <a:lvl2pPr>
              <a:defRPr sz="3200"/>
            </a:lvl2pPr>
            <a:lvl3pPr>
              <a:defRPr sz="3200"/>
            </a:lvl3pPr>
            <a:lvl4pPr>
              <a:defRPr sz="3200"/>
            </a:lvl4pPr>
            <a:lvl5pPr>
              <a:defRPr sz="3200"/>
            </a:lvl5pPr>
          </a:lstStyle>
          <a:p>
            <a:pPr lvl="0"/>
            <a:r>
              <a:rPr lang="en-US"/>
              <a:t>Use this layout for full-page graphics, images, etc. Note there is a hidden title placeholder box above the visible bounds of this slide. Update that placeholder box with title of this slide.</a:t>
            </a:r>
          </a:p>
        </p:txBody>
      </p:sp>
      <p:sp>
        <p:nvSpPr>
          <p:cNvPr id="2" name="Title 1">
            <a:extLst>
              <a:ext uri="{FF2B5EF4-FFF2-40B4-BE49-F238E27FC236}">
                <a16:creationId xmlns:a16="http://schemas.microsoft.com/office/drawing/2014/main" id="{6BDDC87D-F223-A3BC-64C0-F0C8D5E57AF9}"/>
              </a:ext>
            </a:extLst>
          </p:cNvPr>
          <p:cNvSpPr>
            <a:spLocks noGrp="1"/>
          </p:cNvSpPr>
          <p:nvPr>
            <p:ph type="title" hasCustomPrompt="1"/>
          </p:nvPr>
        </p:nvSpPr>
        <p:spPr>
          <a:xfrm>
            <a:off x="169126" y="-1662353"/>
            <a:ext cx="9821955" cy="1256118"/>
          </a:xfrm>
        </p:spPr>
        <p:txBody>
          <a:bodyPr/>
          <a:lstStyle>
            <a:lvl1pPr>
              <a:defRPr cap="none" spc="0" baseline="0"/>
            </a:lvl1pPr>
          </a:lstStyle>
          <a:p>
            <a:r>
              <a:rPr lang="en-US"/>
              <a:t>Add Hidden Title If Using a Full Slide Image</a:t>
            </a:r>
          </a:p>
        </p:txBody>
      </p:sp>
    </p:spTree>
    <p:extLst>
      <p:ext uri="{BB962C8B-B14F-4D97-AF65-F5344CB8AC3E}">
        <p14:creationId xmlns:p14="http://schemas.microsoft.com/office/powerpoint/2010/main" val="2185505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604081"/>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descr="Sherlock Center Logo">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5480" y="2570656"/>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p:nvPr>
        </p:nvSpPr>
        <p:spPr>
          <a:xfrm>
            <a:off x="6334513" y="2570655"/>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5480" y="1631370"/>
            <a:ext cx="5252265" cy="728663"/>
          </a:xfrm>
        </p:spPr>
        <p:txBody>
          <a:bodyPr anchor="ctr"/>
          <a:lstStyle>
            <a:lvl1pPr marL="0" indent="0">
              <a:buNone/>
              <a:defRPr sz="36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6334257" y="1631370"/>
            <a:ext cx="5252265" cy="728663"/>
          </a:xfrm>
        </p:spPr>
        <p:txBody>
          <a:bodyPr anchor="ctr"/>
          <a:lstStyle>
            <a:lvl1pPr marL="0" indent="0">
              <a:buNone/>
              <a:defRPr sz="3600" b="1"/>
            </a:lvl1pPr>
          </a:lstStyle>
          <a:p>
            <a:pPr lvl="0"/>
            <a:r>
              <a:rPr lang="en-US"/>
              <a:t>Title</a:t>
            </a:r>
          </a:p>
        </p:txBody>
      </p:sp>
      <p:sp>
        <p:nvSpPr>
          <p:cNvPr id="7" name="Title 6">
            <a:extLst>
              <a:ext uri="{FF2B5EF4-FFF2-40B4-BE49-F238E27FC236}">
                <a16:creationId xmlns:a16="http://schemas.microsoft.com/office/drawing/2014/main" id="{97EA844A-D149-DCBD-FC11-6DAA0A52CBD0}"/>
              </a:ext>
            </a:extLst>
          </p:cNvPr>
          <p:cNvSpPr>
            <a:spLocks noGrp="1"/>
          </p:cNvSpPr>
          <p:nvPr>
            <p:ph type="title" hasCustomPrompt="1"/>
          </p:nvPr>
        </p:nvSpPr>
        <p:spPr>
          <a:xfrm>
            <a:off x="605480" y="201469"/>
            <a:ext cx="9821955" cy="1256118"/>
          </a:xfrm>
        </p:spPr>
        <p:txBody>
          <a:bodyPr anchor="ctr"/>
          <a:lstStyle>
            <a:lvl1pPr>
              <a:defRPr cap="none" spc="0" baseline="0"/>
            </a:lvl1pPr>
          </a:lstStyle>
          <a:p>
            <a:r>
              <a:rPr lang="en-US"/>
              <a:t>Heading</a:t>
            </a:r>
          </a:p>
        </p:txBody>
      </p:sp>
    </p:spTree>
    <p:extLst>
      <p:ext uri="{BB962C8B-B14F-4D97-AF65-F5344CB8AC3E}">
        <p14:creationId xmlns:p14="http://schemas.microsoft.com/office/powerpoint/2010/main" val="3297519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alterna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descr="Sherlock Center Logo">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hasCustomPrompt="1"/>
          </p:nvPr>
        </p:nvSpPr>
        <p:spPr>
          <a:xfrm>
            <a:off x="604839" y="1606381"/>
            <a:ext cx="5252264" cy="2273642"/>
          </a:xfrm>
        </p:spPr>
        <p:txBody>
          <a:bodyPr/>
          <a:lstStyle>
            <a:lvl1pPr>
              <a:defRPr sz="3200"/>
            </a:lvl1pPr>
            <a:lvl2pPr>
              <a:defRPr sz="3200"/>
            </a:lvl2pPr>
            <a:lvl3pPr>
              <a:defRPr sz="3200"/>
            </a:lvl3pPr>
            <a:lvl4pPr>
              <a:defRPr sz="3200"/>
            </a:lvl4pPr>
            <a:lvl5pPr>
              <a:defRPr sz="3200"/>
            </a:lvl5pPr>
          </a:lstStyle>
          <a:p>
            <a:pPr lvl="0"/>
            <a:r>
              <a:rPr lang="en-US"/>
              <a:t>Object</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hasCustomPrompt="1"/>
          </p:nvPr>
        </p:nvSpPr>
        <p:spPr>
          <a:xfrm>
            <a:off x="6334897" y="1606381"/>
            <a:ext cx="5252264" cy="2273642"/>
          </a:xfrm>
        </p:spPr>
        <p:txBody>
          <a:bodyPr/>
          <a:lstStyle>
            <a:lvl1pPr>
              <a:defRPr sz="3200"/>
            </a:lvl1pPr>
            <a:lvl2pPr>
              <a:defRPr sz="3200"/>
            </a:lvl2pPr>
            <a:lvl3pPr>
              <a:defRPr sz="3200"/>
            </a:lvl3pPr>
            <a:lvl4pPr>
              <a:defRPr sz="3200"/>
            </a:lvl4pPr>
            <a:lvl5pPr>
              <a:defRPr sz="3200"/>
            </a:lvl5pPr>
          </a:lstStyle>
          <a:p>
            <a:pPr lvl="0"/>
            <a:r>
              <a:rPr lang="en-US"/>
              <a:t>Object</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9" y="4065208"/>
            <a:ext cx="5252534" cy="618004"/>
          </a:xfrm>
        </p:spPr>
        <p:txBody>
          <a:bodyPr anchor="ctr"/>
          <a:lstStyle>
            <a:lvl1pPr marL="0" indent="0">
              <a:buNone/>
              <a:defRPr sz="32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6334641" y="4065209"/>
            <a:ext cx="5252534" cy="618004"/>
          </a:xfrm>
        </p:spPr>
        <p:txBody>
          <a:bodyPr anchor="ctr"/>
          <a:lstStyle>
            <a:lvl1pPr marL="0" indent="0">
              <a:buNone/>
              <a:defRPr sz="3200" b="1"/>
            </a:lvl1pPr>
          </a:lstStyle>
          <a:p>
            <a:pPr lvl="0"/>
            <a:r>
              <a:rPr lang="en-US"/>
              <a:t>Title</a:t>
            </a:r>
          </a:p>
        </p:txBody>
      </p:sp>
      <p:sp>
        <p:nvSpPr>
          <p:cNvPr id="10" name="Text Placeholder 9">
            <a:extLst>
              <a:ext uri="{FF2B5EF4-FFF2-40B4-BE49-F238E27FC236}">
                <a16:creationId xmlns:a16="http://schemas.microsoft.com/office/drawing/2014/main" id="{55C7CC4C-1F0D-D470-CDEC-BA79266E1557}"/>
              </a:ext>
            </a:extLst>
          </p:cNvPr>
          <p:cNvSpPr>
            <a:spLocks noGrp="1"/>
          </p:cNvSpPr>
          <p:nvPr>
            <p:ph type="body" sz="quarter" idx="15" hasCustomPrompt="1"/>
          </p:nvPr>
        </p:nvSpPr>
        <p:spPr>
          <a:xfrm>
            <a:off x="604583" y="4868397"/>
            <a:ext cx="5252534" cy="1556988"/>
          </a:xfrm>
        </p:spPr>
        <p:txBody>
          <a:bodyPr/>
          <a:lstStyle>
            <a:lvl1pPr>
              <a:defRPr sz="2400"/>
            </a:lvl1pPr>
          </a:lstStyle>
          <a:p>
            <a:pPr lvl="0"/>
            <a:r>
              <a:rPr lang="en-US"/>
              <a:t>Arial text no smaller than 24</a:t>
            </a:r>
          </a:p>
        </p:txBody>
      </p:sp>
      <p:sp>
        <p:nvSpPr>
          <p:cNvPr id="12" name="Text Placeholder 9">
            <a:extLst>
              <a:ext uri="{FF2B5EF4-FFF2-40B4-BE49-F238E27FC236}">
                <a16:creationId xmlns:a16="http://schemas.microsoft.com/office/drawing/2014/main" id="{D4930F17-DC99-AF84-7219-75A647E6A658}"/>
              </a:ext>
            </a:extLst>
          </p:cNvPr>
          <p:cNvSpPr>
            <a:spLocks noGrp="1"/>
          </p:cNvSpPr>
          <p:nvPr>
            <p:ph type="body" sz="quarter" idx="16" hasCustomPrompt="1"/>
          </p:nvPr>
        </p:nvSpPr>
        <p:spPr>
          <a:xfrm>
            <a:off x="6334641" y="4872352"/>
            <a:ext cx="5252534" cy="1556988"/>
          </a:xfrm>
        </p:spPr>
        <p:txBody>
          <a:bodyPr/>
          <a:lstStyle>
            <a:lvl1pPr>
              <a:defRPr sz="2400"/>
            </a:lvl1pPr>
          </a:lstStyle>
          <a:p>
            <a:pPr lvl="0"/>
            <a:r>
              <a:rPr lang="en-US"/>
              <a:t>Arial text no smaller than 24</a:t>
            </a:r>
          </a:p>
        </p:txBody>
      </p:sp>
      <p:sp>
        <p:nvSpPr>
          <p:cNvPr id="7" name="Title 6">
            <a:extLst>
              <a:ext uri="{FF2B5EF4-FFF2-40B4-BE49-F238E27FC236}">
                <a16:creationId xmlns:a16="http://schemas.microsoft.com/office/drawing/2014/main" id="{73936CED-7798-78AC-22BF-029AE4227395}"/>
              </a:ext>
            </a:extLst>
          </p:cNvPr>
          <p:cNvSpPr>
            <a:spLocks noGrp="1"/>
          </p:cNvSpPr>
          <p:nvPr>
            <p:ph type="title" hasCustomPrompt="1"/>
          </p:nvPr>
        </p:nvSpPr>
        <p:spPr>
          <a:xfrm>
            <a:off x="604583" y="196189"/>
            <a:ext cx="9821955" cy="1256118"/>
          </a:xfrm>
        </p:spPr>
        <p:txBody>
          <a:bodyPr anchor="ctr"/>
          <a:lstStyle>
            <a:lvl1pPr>
              <a:defRPr cap="none" spc="0" baseline="0"/>
            </a:lvl1pPr>
          </a:lstStyle>
          <a:p>
            <a:r>
              <a:rPr lang="en-US"/>
              <a:t>Heading</a:t>
            </a:r>
          </a:p>
        </p:txBody>
      </p:sp>
    </p:spTree>
    <p:extLst>
      <p:ext uri="{BB962C8B-B14F-4D97-AF65-F5344CB8AC3E}">
        <p14:creationId xmlns:p14="http://schemas.microsoft.com/office/powerpoint/2010/main" val="294847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descr="Sherlock Center Logo">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9" y="2533136"/>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p:nvPr>
        </p:nvSpPr>
        <p:spPr>
          <a:xfrm>
            <a:off x="4396794" y="2533135"/>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8" y="1593850"/>
            <a:ext cx="3398925" cy="728663"/>
          </a:xfrm>
        </p:spPr>
        <p:txBody>
          <a:bodyPr anchor="ctr"/>
          <a:lstStyle>
            <a:lvl1pPr marL="0" indent="0">
              <a:buNone/>
              <a:defRPr sz="36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4396537" y="1593850"/>
            <a:ext cx="3398925" cy="728663"/>
          </a:xfrm>
        </p:spPr>
        <p:txBody>
          <a:bodyPr anchor="ctr"/>
          <a:lstStyle>
            <a:lvl1pPr marL="0" indent="0">
              <a:buNone/>
              <a:defRPr sz="3600" b="1"/>
            </a:lvl1pPr>
          </a:lstStyle>
          <a:p>
            <a:pPr lvl="0"/>
            <a:r>
              <a:rPr lang="en-US"/>
              <a:t>Title</a:t>
            </a:r>
          </a:p>
        </p:txBody>
      </p:sp>
      <p:sp>
        <p:nvSpPr>
          <p:cNvPr id="7" name="Content Placeholder 10">
            <a:extLst>
              <a:ext uri="{FF2B5EF4-FFF2-40B4-BE49-F238E27FC236}">
                <a16:creationId xmlns:a16="http://schemas.microsoft.com/office/drawing/2014/main" id="{385F0065-AAF9-C3E7-EDF8-A58637FB1685}"/>
              </a:ext>
            </a:extLst>
          </p:cNvPr>
          <p:cNvSpPr>
            <a:spLocks noGrp="1"/>
          </p:cNvSpPr>
          <p:nvPr>
            <p:ph sz="quarter" idx="15"/>
          </p:nvPr>
        </p:nvSpPr>
        <p:spPr>
          <a:xfrm>
            <a:off x="8188411" y="2533414"/>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7">
            <a:extLst>
              <a:ext uri="{FF2B5EF4-FFF2-40B4-BE49-F238E27FC236}">
                <a16:creationId xmlns:a16="http://schemas.microsoft.com/office/drawing/2014/main" id="{9F166B13-3E5B-C2BE-A478-9C65CC8EDA1D}"/>
              </a:ext>
            </a:extLst>
          </p:cNvPr>
          <p:cNvSpPr>
            <a:spLocks noGrp="1"/>
          </p:cNvSpPr>
          <p:nvPr>
            <p:ph type="body" sz="quarter" idx="16" hasCustomPrompt="1"/>
          </p:nvPr>
        </p:nvSpPr>
        <p:spPr>
          <a:xfrm>
            <a:off x="8188154" y="1594129"/>
            <a:ext cx="3398925" cy="728663"/>
          </a:xfrm>
        </p:spPr>
        <p:txBody>
          <a:bodyPr anchor="ctr"/>
          <a:lstStyle>
            <a:lvl1pPr marL="0" indent="0">
              <a:buNone/>
              <a:defRPr sz="3600" b="1"/>
            </a:lvl1pPr>
          </a:lstStyle>
          <a:p>
            <a:pPr lvl="0"/>
            <a:r>
              <a:rPr lang="en-US"/>
              <a:t>Title</a:t>
            </a:r>
          </a:p>
        </p:txBody>
      </p:sp>
      <p:sp>
        <p:nvSpPr>
          <p:cNvPr id="12" name="Title 11">
            <a:extLst>
              <a:ext uri="{FF2B5EF4-FFF2-40B4-BE49-F238E27FC236}">
                <a16:creationId xmlns:a16="http://schemas.microsoft.com/office/drawing/2014/main" id="{58F07DF5-EE49-BBA8-D4D0-9EBEF6A0611F}"/>
              </a:ext>
            </a:extLst>
          </p:cNvPr>
          <p:cNvSpPr>
            <a:spLocks noGrp="1"/>
          </p:cNvSpPr>
          <p:nvPr>
            <p:ph type="title" hasCustomPrompt="1"/>
          </p:nvPr>
        </p:nvSpPr>
        <p:spPr>
          <a:xfrm>
            <a:off x="604838" y="194370"/>
            <a:ext cx="9821955" cy="1256118"/>
          </a:xfrm>
        </p:spPr>
        <p:txBody>
          <a:bodyPr anchor="ctr"/>
          <a:lstStyle>
            <a:lvl1pPr>
              <a:defRPr cap="none" spc="0" baseline="0"/>
            </a:lvl1pPr>
          </a:lstStyle>
          <a:p>
            <a:r>
              <a:rPr lang="en-US"/>
              <a:t>Heading</a:t>
            </a:r>
          </a:p>
        </p:txBody>
      </p:sp>
    </p:spTree>
    <p:extLst>
      <p:ext uri="{BB962C8B-B14F-4D97-AF65-F5344CB8AC3E}">
        <p14:creationId xmlns:p14="http://schemas.microsoft.com/office/powerpoint/2010/main" val="375390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descr="Sherlock Center Logo">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2533136"/>
            <a:ext cx="5223431"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8" y="1593850"/>
            <a:ext cx="5223699" cy="728663"/>
          </a:xfrm>
        </p:spPr>
        <p:txBody>
          <a:bodyPr anchor="ctr"/>
          <a:lstStyle>
            <a:lvl1pPr marL="0" indent="0">
              <a:buNone/>
              <a:defRPr sz="3600" b="1"/>
            </a:lvl1pPr>
          </a:lstStyle>
          <a:p>
            <a:pPr lvl="0"/>
            <a:r>
              <a:rPr lang="en-US"/>
              <a:t>Title</a:t>
            </a:r>
          </a:p>
        </p:txBody>
      </p:sp>
      <p:sp>
        <p:nvSpPr>
          <p:cNvPr id="10" name="Content Placeholder 9">
            <a:extLst>
              <a:ext uri="{FF2B5EF4-FFF2-40B4-BE49-F238E27FC236}">
                <a16:creationId xmlns:a16="http://schemas.microsoft.com/office/drawing/2014/main" id="{B313F042-4313-4FE6-D375-496581C31B49}"/>
              </a:ext>
            </a:extLst>
          </p:cNvPr>
          <p:cNvSpPr>
            <a:spLocks noGrp="1"/>
          </p:cNvSpPr>
          <p:nvPr>
            <p:ph sz="quarter" idx="14" hasCustomPrompt="1"/>
          </p:nvPr>
        </p:nvSpPr>
        <p:spPr>
          <a:xfrm>
            <a:off x="6363730" y="1606979"/>
            <a:ext cx="5223431" cy="4608513"/>
          </a:xfrm>
        </p:spPr>
        <p:txBody>
          <a:bodyPr/>
          <a:lstStyle>
            <a:lvl1pPr>
              <a:defRPr/>
            </a:lvl1pPr>
          </a:lstStyle>
          <a:p>
            <a:pPr lvl="0"/>
            <a:r>
              <a:rPr lang="en-US"/>
              <a:t>Object</a:t>
            </a:r>
          </a:p>
        </p:txBody>
      </p:sp>
      <p:sp>
        <p:nvSpPr>
          <p:cNvPr id="3" name="Title 2">
            <a:extLst>
              <a:ext uri="{FF2B5EF4-FFF2-40B4-BE49-F238E27FC236}">
                <a16:creationId xmlns:a16="http://schemas.microsoft.com/office/drawing/2014/main" id="{35DD2CF2-87C4-FFCF-7926-916E3F40F423}"/>
              </a:ext>
            </a:extLst>
          </p:cNvPr>
          <p:cNvSpPr>
            <a:spLocks noGrp="1"/>
          </p:cNvSpPr>
          <p:nvPr>
            <p:ph type="title" hasCustomPrompt="1"/>
          </p:nvPr>
        </p:nvSpPr>
        <p:spPr>
          <a:xfrm>
            <a:off x="604838" y="196488"/>
            <a:ext cx="9821955" cy="1256118"/>
          </a:xfrm>
        </p:spPr>
        <p:txBody>
          <a:bodyPr anchor="ctr"/>
          <a:lstStyle>
            <a:lvl1pPr>
              <a:defRPr cap="none" spc="0" baseline="0"/>
            </a:lvl1pPr>
          </a:lstStyle>
          <a:p>
            <a:r>
              <a:rPr lang="en-US"/>
              <a:t>Heading</a:t>
            </a:r>
          </a:p>
        </p:txBody>
      </p:sp>
    </p:spTree>
    <p:extLst>
      <p:ext uri="{BB962C8B-B14F-4D97-AF65-F5344CB8AC3E}">
        <p14:creationId xmlns:p14="http://schemas.microsoft.com/office/powerpoint/2010/main" val="111789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6609C33-D605-6146-1378-F67C572F05C1}"/>
              </a:ext>
            </a:extLst>
          </p:cNvPr>
          <p:cNvSpPr/>
          <p:nvPr/>
        </p:nvSpPr>
        <p:spPr>
          <a:xfrm>
            <a:off x="0" y="0"/>
            <a:ext cx="12192000" cy="6858000"/>
          </a:xfrm>
          <a:custGeom>
            <a:avLst/>
            <a:gdLst>
              <a:gd name="connsiteX0" fmla="*/ 304800 w 12192000"/>
              <a:gd name="connsiteY0" fmla="*/ 266701 h 6858000"/>
              <a:gd name="connsiteX1" fmla="*/ 304800 w 12192000"/>
              <a:gd name="connsiteY1" fmla="*/ 6591300 h 6858000"/>
              <a:gd name="connsiteX2" fmla="*/ 11887200 w 12192000"/>
              <a:gd name="connsiteY2" fmla="*/ 6591300 h 6858000"/>
              <a:gd name="connsiteX3" fmla="*/ 11887200 w 12192000"/>
              <a:gd name="connsiteY3" fmla="*/ 26670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04800" y="266701"/>
                </a:moveTo>
                <a:lnTo>
                  <a:pt x="304800" y="6591300"/>
                </a:lnTo>
                <a:lnTo>
                  <a:pt x="11887200" y="6591300"/>
                </a:lnTo>
                <a:lnTo>
                  <a:pt x="11887200" y="266701"/>
                </a:lnTo>
                <a:close/>
                <a:moveTo>
                  <a:pt x="0" y="0"/>
                </a:moveTo>
                <a:lnTo>
                  <a:pt x="12192000" y="0"/>
                </a:lnTo>
                <a:lnTo>
                  <a:pt x="12192000" y="6858000"/>
                </a:lnTo>
                <a:lnTo>
                  <a:pt x="0" y="6858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reeform 4" descr="Sherlock Center Logo">
            <a:extLst>
              <a:ext uri="{FF2B5EF4-FFF2-40B4-BE49-F238E27FC236}">
                <a16:creationId xmlns:a16="http://schemas.microsoft.com/office/drawing/2014/main" id="{47DD7DD8-8B34-4B90-5A51-D1643F298F00}"/>
              </a:ext>
            </a:extLst>
          </p:cNvPr>
          <p:cNvSpPr/>
          <p:nvPr/>
        </p:nvSpPr>
        <p:spPr>
          <a:xfrm>
            <a:off x="3086100" y="418894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31343A00-957A-2010-4BD6-BF848B9EB214}"/>
              </a:ext>
            </a:extLst>
          </p:cNvPr>
          <p:cNvSpPr>
            <a:spLocks noGrp="1"/>
          </p:cNvSpPr>
          <p:nvPr>
            <p:ph type="body" sz="quarter" idx="10" hasCustomPrompt="1"/>
          </p:nvPr>
        </p:nvSpPr>
        <p:spPr>
          <a:xfrm>
            <a:off x="838200" y="2153572"/>
            <a:ext cx="10542588" cy="1630138"/>
          </a:xfrm>
        </p:spPr>
        <p:txBody>
          <a:bodyPr anchor="ctr"/>
          <a:lstStyle>
            <a:lvl1pPr marL="0" indent="0" algn="ctr">
              <a:buNone/>
              <a:defRPr sz="3200"/>
            </a:lvl1pPr>
          </a:lstStyle>
          <a:p>
            <a:pPr lvl="0"/>
            <a:r>
              <a:rPr lang="en-US"/>
              <a:t>Include contact information and other details as needed.</a:t>
            </a:r>
          </a:p>
        </p:txBody>
      </p:sp>
      <p:sp>
        <p:nvSpPr>
          <p:cNvPr id="3" name="Title 2">
            <a:extLst>
              <a:ext uri="{FF2B5EF4-FFF2-40B4-BE49-F238E27FC236}">
                <a16:creationId xmlns:a16="http://schemas.microsoft.com/office/drawing/2014/main" id="{65B6B490-463A-4B8B-3345-C30A5BD4EBD4}"/>
              </a:ext>
            </a:extLst>
          </p:cNvPr>
          <p:cNvSpPr>
            <a:spLocks noGrp="1"/>
          </p:cNvSpPr>
          <p:nvPr>
            <p:ph type="title" hasCustomPrompt="1"/>
          </p:nvPr>
        </p:nvSpPr>
        <p:spPr>
          <a:xfrm>
            <a:off x="1198516" y="644445"/>
            <a:ext cx="9821955" cy="1256118"/>
          </a:xfrm>
        </p:spPr>
        <p:txBody>
          <a:bodyPr anchor="ctr"/>
          <a:lstStyle>
            <a:lvl1pPr algn="ctr">
              <a:defRPr sz="7200" cap="none" spc="0" baseline="0"/>
            </a:lvl1pPr>
          </a:lstStyle>
          <a:p>
            <a:r>
              <a:rPr lang="en-US"/>
              <a:t>Add Thank You Here</a:t>
            </a:r>
          </a:p>
        </p:txBody>
      </p:sp>
    </p:spTree>
    <p:extLst>
      <p:ext uri="{BB962C8B-B14F-4D97-AF65-F5344CB8AC3E}">
        <p14:creationId xmlns:p14="http://schemas.microsoft.com/office/powerpoint/2010/main" val="52668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Body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FontTx/>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1593850"/>
            <a:ext cx="10961687" cy="4608513"/>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8711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2533136"/>
            <a:ext cx="5223431"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8" y="1593850"/>
            <a:ext cx="5223699" cy="728663"/>
          </a:xfrm>
        </p:spPr>
        <p:txBody>
          <a:bodyPr anchor="ctr"/>
          <a:lstStyle>
            <a:lvl1pPr marL="0" indent="0">
              <a:buNone/>
              <a:defRPr sz="3600" b="1"/>
            </a:lvl1pPr>
          </a:lstStyle>
          <a:p>
            <a:pPr lvl="0"/>
            <a:r>
              <a:rPr lang="en-US"/>
              <a:t>Title</a:t>
            </a:r>
          </a:p>
        </p:txBody>
      </p:sp>
      <p:sp>
        <p:nvSpPr>
          <p:cNvPr id="10" name="Content Placeholder 9">
            <a:extLst>
              <a:ext uri="{FF2B5EF4-FFF2-40B4-BE49-F238E27FC236}">
                <a16:creationId xmlns:a16="http://schemas.microsoft.com/office/drawing/2014/main" id="{B313F042-4313-4FE6-D375-496581C31B49}"/>
              </a:ext>
            </a:extLst>
          </p:cNvPr>
          <p:cNvSpPr>
            <a:spLocks noGrp="1"/>
          </p:cNvSpPr>
          <p:nvPr>
            <p:ph sz="quarter" idx="14" hasCustomPrompt="1"/>
          </p:nvPr>
        </p:nvSpPr>
        <p:spPr>
          <a:xfrm>
            <a:off x="6363730" y="1606979"/>
            <a:ext cx="5223431" cy="4608513"/>
          </a:xfrm>
        </p:spPr>
        <p:txBody>
          <a:bodyPr/>
          <a:lstStyle>
            <a:lvl1pPr>
              <a:defRPr/>
            </a:lvl1pPr>
          </a:lstStyle>
          <a:p>
            <a:pPr lvl="0"/>
            <a:r>
              <a:rPr lang="en-US"/>
              <a:t>Object</a:t>
            </a:r>
          </a:p>
        </p:txBody>
      </p:sp>
    </p:spTree>
    <p:extLst>
      <p:ext uri="{BB962C8B-B14F-4D97-AF65-F5344CB8AC3E}">
        <p14:creationId xmlns:p14="http://schemas.microsoft.com/office/powerpoint/2010/main" val="443006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2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604081"/>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5480" y="2570656"/>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p:nvPr>
        </p:nvSpPr>
        <p:spPr>
          <a:xfrm>
            <a:off x="6334513" y="2570655"/>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5480" y="1631370"/>
            <a:ext cx="5252265" cy="728663"/>
          </a:xfrm>
        </p:spPr>
        <p:txBody>
          <a:bodyPr anchor="ctr"/>
          <a:lstStyle>
            <a:lvl1pPr marL="0" indent="0">
              <a:buNone/>
              <a:defRPr sz="36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6334257" y="1631370"/>
            <a:ext cx="5252265" cy="728663"/>
          </a:xfrm>
        </p:spPr>
        <p:txBody>
          <a:bodyPr anchor="ctr"/>
          <a:lstStyle>
            <a:lvl1pPr marL="0" indent="0">
              <a:buNone/>
              <a:defRPr sz="3600" b="1"/>
            </a:lvl1pPr>
          </a:lstStyle>
          <a:p>
            <a:pPr lvl="0"/>
            <a:r>
              <a:rPr lang="en-US"/>
              <a:t>Title</a:t>
            </a:r>
          </a:p>
        </p:txBody>
      </p:sp>
    </p:spTree>
    <p:extLst>
      <p:ext uri="{BB962C8B-B14F-4D97-AF65-F5344CB8AC3E}">
        <p14:creationId xmlns:p14="http://schemas.microsoft.com/office/powerpoint/2010/main" val="3530613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Body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780CB506-EFE0-9A77-4836-2CD8D97BD95A}"/>
              </a:ext>
            </a:extLst>
          </p:cNvPr>
          <p:cNvSpPr>
            <a:spLocks noGrp="1"/>
          </p:cNvSpPr>
          <p:nvPr>
            <p:ph type="body" sz="quarter" idx="11" hasCustomPrompt="1"/>
          </p:nvPr>
        </p:nvSpPr>
        <p:spPr>
          <a:xfrm>
            <a:off x="617882" y="2706065"/>
            <a:ext cx="8193087" cy="1433512"/>
          </a:xfrm>
        </p:spPr>
        <p:txBody>
          <a:bodyPr anchor="ctr"/>
          <a:lstStyle>
            <a:lvl1pPr marL="0" indent="0">
              <a:buNone/>
              <a:defRPr sz="5400" b="1"/>
            </a:lvl1pPr>
          </a:lstStyle>
          <a:p>
            <a:pPr lvl="0"/>
            <a:r>
              <a:rPr lang="en-US"/>
              <a:t>Section Title</a:t>
            </a:r>
          </a:p>
        </p:txBody>
      </p:sp>
      <p:sp>
        <p:nvSpPr>
          <p:cNvPr id="8" name="Freeform 4">
            <a:extLst>
              <a:ext uri="{FF2B5EF4-FFF2-40B4-BE49-F238E27FC236}">
                <a16:creationId xmlns:a16="http://schemas.microsoft.com/office/drawing/2014/main" id="{B20A6B18-54EC-9CA3-8C6E-2DA122F7A07F}"/>
              </a:ext>
            </a:extLst>
          </p:cNvPr>
          <p:cNvSpPr/>
          <p:nvPr/>
        </p:nvSpPr>
        <p:spPr>
          <a:xfrm>
            <a:off x="9000271" y="1847300"/>
            <a:ext cx="3051491" cy="3151043"/>
          </a:xfrm>
          <a:custGeom>
            <a:avLst/>
            <a:gdLst/>
            <a:ahLst/>
            <a:cxnLst/>
            <a:rect l="l" t="t" r="r" b="b"/>
            <a:pathLst>
              <a:path w="4900496" h="5060371">
                <a:moveTo>
                  <a:pt x="0" y="0"/>
                </a:moveTo>
                <a:lnTo>
                  <a:pt x="4900497" y="0"/>
                </a:lnTo>
                <a:lnTo>
                  <a:pt x="4900497" y="5060370"/>
                </a:lnTo>
                <a:lnTo>
                  <a:pt x="0" y="5060370"/>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564451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6609C33-D605-6146-1378-F67C572F05C1}"/>
              </a:ext>
            </a:extLst>
          </p:cNvPr>
          <p:cNvSpPr/>
          <p:nvPr/>
        </p:nvSpPr>
        <p:spPr>
          <a:xfrm>
            <a:off x="0" y="0"/>
            <a:ext cx="12192000" cy="6858000"/>
          </a:xfrm>
          <a:custGeom>
            <a:avLst/>
            <a:gdLst>
              <a:gd name="connsiteX0" fmla="*/ 304800 w 12192000"/>
              <a:gd name="connsiteY0" fmla="*/ 266701 h 6858000"/>
              <a:gd name="connsiteX1" fmla="*/ 304800 w 12192000"/>
              <a:gd name="connsiteY1" fmla="*/ 6591300 h 6858000"/>
              <a:gd name="connsiteX2" fmla="*/ 11887200 w 12192000"/>
              <a:gd name="connsiteY2" fmla="*/ 6591300 h 6858000"/>
              <a:gd name="connsiteX3" fmla="*/ 11887200 w 12192000"/>
              <a:gd name="connsiteY3" fmla="*/ 26670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04800" y="266701"/>
                </a:moveTo>
                <a:lnTo>
                  <a:pt x="304800" y="6591300"/>
                </a:lnTo>
                <a:lnTo>
                  <a:pt x="11887200" y="6591300"/>
                </a:lnTo>
                <a:lnTo>
                  <a:pt x="11887200" y="266701"/>
                </a:lnTo>
                <a:close/>
                <a:moveTo>
                  <a:pt x="0" y="0"/>
                </a:moveTo>
                <a:lnTo>
                  <a:pt x="12192000" y="0"/>
                </a:lnTo>
                <a:lnTo>
                  <a:pt x="12192000" y="6858000"/>
                </a:lnTo>
                <a:lnTo>
                  <a:pt x="0" y="6858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524000" y="6044184"/>
            <a:ext cx="9144000" cy="356616"/>
          </a:xfrm>
        </p:spPr>
        <p:txBody>
          <a:bodyPr/>
          <a:lstStyle>
            <a:lvl1pPr marL="0" indent="0" algn="ctr">
              <a:buNone/>
              <a:defRPr sz="2400" cap="none" baseline="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Day, Year</a:t>
            </a:r>
          </a:p>
        </p:txBody>
      </p:sp>
      <p:sp>
        <p:nvSpPr>
          <p:cNvPr id="2" name="Freeform 4">
            <a:extLst>
              <a:ext uri="{FF2B5EF4-FFF2-40B4-BE49-F238E27FC236}">
                <a16:creationId xmlns:a16="http://schemas.microsoft.com/office/drawing/2014/main" id="{47DD7DD8-8B34-4B90-5A51-D1643F298F00}"/>
              </a:ext>
            </a:extLst>
          </p:cNvPr>
          <p:cNvSpPr/>
          <p:nvPr/>
        </p:nvSpPr>
        <p:spPr>
          <a:xfrm>
            <a:off x="3086100" y="45720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31343A00-957A-2010-4BD6-BF848B9EB214}"/>
              </a:ext>
            </a:extLst>
          </p:cNvPr>
          <p:cNvSpPr>
            <a:spLocks noGrp="1"/>
          </p:cNvSpPr>
          <p:nvPr>
            <p:ph type="body" sz="quarter" idx="10" hasCustomPrompt="1"/>
          </p:nvPr>
        </p:nvSpPr>
        <p:spPr>
          <a:xfrm>
            <a:off x="838200" y="4735137"/>
            <a:ext cx="10542588" cy="721478"/>
          </a:xfrm>
        </p:spPr>
        <p:txBody>
          <a:bodyPr anchor="ctr"/>
          <a:lstStyle>
            <a:lvl1pPr marL="0" indent="0" algn="ctr">
              <a:buFontTx/>
              <a:buNone/>
              <a:defRPr sz="3200"/>
            </a:lvl1pPr>
          </a:lstStyle>
          <a:p>
            <a:pPr lvl="0"/>
            <a:r>
              <a:rPr lang="en-US"/>
              <a:t>Presenter Name(s)</a:t>
            </a:r>
          </a:p>
        </p:txBody>
      </p:sp>
      <p:sp>
        <p:nvSpPr>
          <p:cNvPr id="7" name="Text Placeholder 6">
            <a:extLst>
              <a:ext uri="{FF2B5EF4-FFF2-40B4-BE49-F238E27FC236}">
                <a16:creationId xmlns:a16="http://schemas.microsoft.com/office/drawing/2014/main" id="{9050EEE0-2460-87F8-62FB-55674B1841D9}"/>
              </a:ext>
            </a:extLst>
          </p:cNvPr>
          <p:cNvSpPr>
            <a:spLocks noGrp="1"/>
          </p:cNvSpPr>
          <p:nvPr>
            <p:ph type="body" sz="quarter" idx="11" hasCustomPrompt="1"/>
          </p:nvPr>
        </p:nvSpPr>
        <p:spPr>
          <a:xfrm>
            <a:off x="838200" y="3223106"/>
            <a:ext cx="10542588" cy="1058378"/>
          </a:xfrm>
        </p:spPr>
        <p:txBody>
          <a:bodyPr anchor="ctr">
            <a:normAutofit/>
          </a:bodyPr>
          <a:lstStyle>
            <a:lvl1pPr marL="0" indent="0" algn="ctr">
              <a:buNone/>
              <a:defRPr sz="7200" b="1" i="0">
                <a:latin typeface="Century Gothic" panose="020B0502020202020204" pitchFamily="34" charset="0"/>
              </a:defRPr>
            </a:lvl1pPr>
            <a:lvl2pPr algn="ctr">
              <a:defRPr/>
            </a:lvl2pPr>
            <a:lvl3pPr algn="ctr">
              <a:defRPr/>
            </a:lvl3pPr>
            <a:lvl4pPr algn="ctr">
              <a:defRPr/>
            </a:lvl4pPr>
            <a:lvl5pPr algn="ctr">
              <a:defRPr/>
            </a:lvl5pPr>
          </a:lstStyle>
          <a:p>
            <a:pPr lvl="0"/>
            <a:r>
              <a:rPr lang="en-US"/>
              <a:t>Presentation Title</a:t>
            </a:r>
          </a:p>
        </p:txBody>
      </p:sp>
    </p:spTree>
    <p:extLst>
      <p:ext uri="{BB962C8B-B14F-4D97-AF65-F5344CB8AC3E}">
        <p14:creationId xmlns:p14="http://schemas.microsoft.com/office/powerpoint/2010/main" val="686777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Alternat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E4F3F945-85A5-AF6E-9C54-A3F5C738ACFD}"/>
              </a:ext>
            </a:extLst>
          </p:cNvPr>
          <p:cNvSpPr>
            <a:spLocks noGrp="1"/>
          </p:cNvSpPr>
          <p:nvPr>
            <p:ph type="body" sz="quarter" idx="14" hasCustomPrompt="1"/>
          </p:nvPr>
        </p:nvSpPr>
        <p:spPr>
          <a:xfrm>
            <a:off x="1524000" y="6043613"/>
            <a:ext cx="9144000" cy="357187"/>
          </a:xfrm>
        </p:spPr>
        <p:txBody>
          <a:bodyPr anchor="ctr"/>
          <a:lstStyle>
            <a:lvl1pPr marL="0" indent="0" algn="ctr">
              <a:buNone/>
              <a:defRPr sz="2400">
                <a:solidFill>
                  <a:srgbClr val="000000"/>
                </a:solidFill>
              </a:defRPr>
            </a:lvl1pPr>
            <a:lvl2pPr algn="ctr">
              <a:defRPr>
                <a:solidFill>
                  <a:srgbClr val="000000"/>
                </a:solidFill>
              </a:defRPr>
            </a:lvl2pPr>
            <a:lvl3pPr algn="ctr">
              <a:defRPr>
                <a:solidFill>
                  <a:srgbClr val="000000"/>
                </a:solidFill>
              </a:defRPr>
            </a:lvl3pPr>
            <a:lvl4pPr algn="ctr">
              <a:defRPr>
                <a:solidFill>
                  <a:srgbClr val="000000"/>
                </a:solidFill>
              </a:defRPr>
            </a:lvl4pPr>
            <a:lvl5pPr algn="ctr">
              <a:defRPr>
                <a:solidFill>
                  <a:srgbClr val="000000"/>
                </a:solidFill>
              </a:defRPr>
            </a:lvl5pPr>
          </a:lstStyle>
          <a:p>
            <a:pPr lvl="0"/>
            <a:r>
              <a:rPr lang="en-US"/>
              <a:t>Month Day, Year</a:t>
            </a:r>
          </a:p>
        </p:txBody>
      </p:sp>
      <p:sp>
        <p:nvSpPr>
          <p:cNvPr id="16" name="Text Placeholder 15">
            <a:extLst>
              <a:ext uri="{FF2B5EF4-FFF2-40B4-BE49-F238E27FC236}">
                <a16:creationId xmlns:a16="http://schemas.microsoft.com/office/drawing/2014/main" id="{C6E69893-74FF-5ED8-BEDA-F1AA31D07FFF}"/>
              </a:ext>
            </a:extLst>
          </p:cNvPr>
          <p:cNvSpPr>
            <a:spLocks noGrp="1"/>
          </p:cNvSpPr>
          <p:nvPr>
            <p:ph type="body" sz="quarter" idx="13" hasCustomPrompt="1"/>
          </p:nvPr>
        </p:nvSpPr>
        <p:spPr>
          <a:xfrm>
            <a:off x="838200" y="4735513"/>
            <a:ext cx="10542588" cy="720725"/>
          </a:xfrm>
        </p:spPr>
        <p:txBody>
          <a:bodyPr anchor="ctr"/>
          <a:lstStyle>
            <a:lvl1pPr marL="0" indent="0" algn="ctr">
              <a:buNone/>
              <a:defRPr sz="3200"/>
            </a:lvl1pPr>
          </a:lstStyle>
          <a:p>
            <a:pPr lvl="0"/>
            <a:r>
              <a:rPr lang="en-US"/>
              <a:t>Presenter Name(s)</a:t>
            </a:r>
          </a:p>
        </p:txBody>
      </p:sp>
      <p:sp>
        <p:nvSpPr>
          <p:cNvPr id="14" name="Text Placeholder 13">
            <a:extLst>
              <a:ext uri="{FF2B5EF4-FFF2-40B4-BE49-F238E27FC236}">
                <a16:creationId xmlns:a16="http://schemas.microsoft.com/office/drawing/2014/main" id="{2AA76C2A-6B51-6919-37FA-29D0D8148548}"/>
              </a:ext>
            </a:extLst>
          </p:cNvPr>
          <p:cNvSpPr>
            <a:spLocks noGrp="1"/>
          </p:cNvSpPr>
          <p:nvPr>
            <p:ph type="body" sz="quarter" idx="12" hasCustomPrompt="1"/>
          </p:nvPr>
        </p:nvSpPr>
        <p:spPr>
          <a:xfrm>
            <a:off x="838200" y="3223294"/>
            <a:ext cx="10542588" cy="1058378"/>
          </a:xfrm>
        </p:spPr>
        <p:txBody>
          <a:bodyPr anchor="ctr"/>
          <a:lstStyle>
            <a:lvl1pPr marL="0" indent="0" algn="ctr">
              <a:buNone/>
              <a:defRPr sz="7200" b="1">
                <a:latin typeface="Century Gothic" panose="020B0502020202020204" pitchFamily="34" charset="0"/>
              </a:defRPr>
            </a:lvl1pPr>
            <a:lvl2pPr algn="ctr">
              <a:defRPr/>
            </a:lvl2pPr>
            <a:lvl3pPr algn="ctr">
              <a:defRPr/>
            </a:lvl3pPr>
            <a:lvl4pPr algn="ctr">
              <a:defRPr/>
            </a:lvl4pPr>
            <a:lvl5pPr algn="ctr">
              <a:defRPr/>
            </a:lvl5pPr>
          </a:lstStyle>
          <a:p>
            <a:pPr lvl="0"/>
            <a:r>
              <a:rPr lang="en-US"/>
              <a:t>Presentation Title</a:t>
            </a:r>
          </a:p>
        </p:txBody>
      </p:sp>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4">
            <a:extLst>
              <a:ext uri="{FF2B5EF4-FFF2-40B4-BE49-F238E27FC236}">
                <a16:creationId xmlns:a16="http://schemas.microsoft.com/office/drawing/2014/main" id="{96FE96DE-4581-2106-F10A-6723262B7D10}"/>
              </a:ext>
            </a:extLst>
          </p:cNvPr>
          <p:cNvSpPr/>
          <p:nvPr/>
        </p:nvSpPr>
        <p:spPr>
          <a:xfrm>
            <a:off x="3086100" y="45720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803847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dy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FontTx/>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1593850"/>
            <a:ext cx="10961687" cy="4608513"/>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67302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ody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780CB506-EFE0-9A77-4836-2CD8D97BD95A}"/>
              </a:ext>
            </a:extLst>
          </p:cNvPr>
          <p:cNvSpPr>
            <a:spLocks noGrp="1"/>
          </p:cNvSpPr>
          <p:nvPr>
            <p:ph type="body" sz="quarter" idx="11" hasCustomPrompt="1"/>
          </p:nvPr>
        </p:nvSpPr>
        <p:spPr>
          <a:xfrm>
            <a:off x="617882" y="2706065"/>
            <a:ext cx="8193087" cy="1433512"/>
          </a:xfrm>
        </p:spPr>
        <p:txBody>
          <a:bodyPr anchor="ctr"/>
          <a:lstStyle>
            <a:lvl1pPr marL="0" indent="0">
              <a:buNone/>
              <a:defRPr sz="5400" b="1"/>
            </a:lvl1pPr>
          </a:lstStyle>
          <a:p>
            <a:pPr lvl="0"/>
            <a:r>
              <a:rPr lang="en-US"/>
              <a:t>Section Title</a:t>
            </a:r>
          </a:p>
        </p:txBody>
      </p:sp>
      <p:sp>
        <p:nvSpPr>
          <p:cNvPr id="8" name="Freeform 4">
            <a:extLst>
              <a:ext uri="{FF2B5EF4-FFF2-40B4-BE49-F238E27FC236}">
                <a16:creationId xmlns:a16="http://schemas.microsoft.com/office/drawing/2014/main" id="{B20A6B18-54EC-9CA3-8C6E-2DA122F7A07F}"/>
              </a:ext>
            </a:extLst>
          </p:cNvPr>
          <p:cNvSpPr/>
          <p:nvPr/>
        </p:nvSpPr>
        <p:spPr>
          <a:xfrm>
            <a:off x="9000271" y="1847300"/>
            <a:ext cx="3051491" cy="3151043"/>
          </a:xfrm>
          <a:custGeom>
            <a:avLst/>
            <a:gdLst/>
            <a:ahLst/>
            <a:cxnLst/>
            <a:rect l="l" t="t" r="r" b="b"/>
            <a:pathLst>
              <a:path w="4900496" h="5060371">
                <a:moveTo>
                  <a:pt x="0" y="0"/>
                </a:moveTo>
                <a:lnTo>
                  <a:pt x="4900497" y="0"/>
                </a:lnTo>
                <a:lnTo>
                  <a:pt x="4900497" y="5060370"/>
                </a:lnTo>
                <a:lnTo>
                  <a:pt x="0" y="5060370"/>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826900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10">
            <a:extLst>
              <a:ext uri="{FF2B5EF4-FFF2-40B4-BE49-F238E27FC236}">
                <a16:creationId xmlns:a16="http://schemas.microsoft.com/office/drawing/2014/main" id="{F6492D80-B374-E364-EADD-DD9428C75F82}"/>
              </a:ext>
            </a:extLst>
          </p:cNvPr>
          <p:cNvSpPr>
            <a:spLocks noGrp="1"/>
          </p:cNvSpPr>
          <p:nvPr>
            <p:ph sz="quarter" idx="12" hasCustomPrompt="1"/>
          </p:nvPr>
        </p:nvSpPr>
        <p:spPr>
          <a:xfrm>
            <a:off x="0" y="268457"/>
            <a:ext cx="12192000" cy="6326659"/>
          </a:xfrm>
        </p:spPr>
        <p:txBody>
          <a:bodyPr/>
          <a:lstStyle>
            <a:lvl1pPr>
              <a:defRPr sz="3200"/>
            </a:lvl1pPr>
            <a:lvl2pPr>
              <a:defRPr sz="3200"/>
            </a:lvl2pPr>
            <a:lvl3pPr>
              <a:defRPr sz="3200"/>
            </a:lvl3pPr>
            <a:lvl4pPr>
              <a:defRPr sz="3200"/>
            </a:lvl4pPr>
            <a:lvl5pPr>
              <a:defRPr sz="3200"/>
            </a:lvl5pPr>
          </a:lstStyle>
          <a:p>
            <a:pPr lvl="0"/>
            <a:r>
              <a:rPr lang="en-US"/>
              <a:t>Use this layout for full-page graphics, images, etc.</a:t>
            </a:r>
          </a:p>
        </p:txBody>
      </p:sp>
    </p:spTree>
    <p:extLst>
      <p:ext uri="{BB962C8B-B14F-4D97-AF65-F5344CB8AC3E}">
        <p14:creationId xmlns:p14="http://schemas.microsoft.com/office/powerpoint/2010/main" val="3240469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604081"/>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5480" y="2570656"/>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p:nvPr>
        </p:nvSpPr>
        <p:spPr>
          <a:xfrm>
            <a:off x="6334513" y="2570655"/>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5480" y="1631370"/>
            <a:ext cx="5252265" cy="728663"/>
          </a:xfrm>
        </p:spPr>
        <p:txBody>
          <a:bodyPr anchor="ctr"/>
          <a:lstStyle>
            <a:lvl1pPr marL="0" indent="0">
              <a:buNone/>
              <a:defRPr sz="36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6334257" y="1631370"/>
            <a:ext cx="5252265" cy="728663"/>
          </a:xfrm>
        </p:spPr>
        <p:txBody>
          <a:bodyPr anchor="ctr"/>
          <a:lstStyle>
            <a:lvl1pPr marL="0" indent="0">
              <a:buNone/>
              <a:defRPr sz="3600" b="1"/>
            </a:lvl1pPr>
          </a:lstStyle>
          <a:p>
            <a:pPr lvl="0"/>
            <a:r>
              <a:rPr lang="en-US"/>
              <a:t>Title</a:t>
            </a:r>
          </a:p>
        </p:txBody>
      </p:sp>
    </p:spTree>
    <p:extLst>
      <p:ext uri="{BB962C8B-B14F-4D97-AF65-F5344CB8AC3E}">
        <p14:creationId xmlns:p14="http://schemas.microsoft.com/office/powerpoint/2010/main" val="3019987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 column alterna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hasCustomPrompt="1"/>
          </p:nvPr>
        </p:nvSpPr>
        <p:spPr>
          <a:xfrm>
            <a:off x="604839" y="1606381"/>
            <a:ext cx="5252264" cy="2273642"/>
          </a:xfrm>
        </p:spPr>
        <p:txBody>
          <a:bodyPr/>
          <a:lstStyle>
            <a:lvl1pPr>
              <a:defRPr sz="3200"/>
            </a:lvl1pPr>
            <a:lvl2pPr>
              <a:defRPr sz="3200"/>
            </a:lvl2pPr>
            <a:lvl3pPr>
              <a:defRPr sz="3200"/>
            </a:lvl3pPr>
            <a:lvl4pPr>
              <a:defRPr sz="3200"/>
            </a:lvl4pPr>
            <a:lvl5pPr>
              <a:defRPr sz="3200"/>
            </a:lvl5pPr>
          </a:lstStyle>
          <a:p>
            <a:pPr lvl="0"/>
            <a:r>
              <a:rPr lang="en-US"/>
              <a:t>Object</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hasCustomPrompt="1"/>
          </p:nvPr>
        </p:nvSpPr>
        <p:spPr>
          <a:xfrm>
            <a:off x="6334897" y="1606381"/>
            <a:ext cx="5252264" cy="2273642"/>
          </a:xfrm>
        </p:spPr>
        <p:txBody>
          <a:bodyPr/>
          <a:lstStyle>
            <a:lvl1pPr>
              <a:defRPr sz="3200"/>
            </a:lvl1pPr>
            <a:lvl2pPr>
              <a:defRPr sz="3200"/>
            </a:lvl2pPr>
            <a:lvl3pPr>
              <a:defRPr sz="3200"/>
            </a:lvl3pPr>
            <a:lvl4pPr>
              <a:defRPr sz="3200"/>
            </a:lvl4pPr>
            <a:lvl5pPr>
              <a:defRPr sz="3200"/>
            </a:lvl5pPr>
          </a:lstStyle>
          <a:p>
            <a:pPr lvl="0"/>
            <a:r>
              <a:rPr lang="en-US"/>
              <a:t>Object</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9" y="4065208"/>
            <a:ext cx="5252534" cy="618004"/>
          </a:xfrm>
        </p:spPr>
        <p:txBody>
          <a:bodyPr anchor="ctr"/>
          <a:lstStyle>
            <a:lvl1pPr marL="0" indent="0">
              <a:buNone/>
              <a:defRPr sz="32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6334641" y="4065209"/>
            <a:ext cx="5252534" cy="618004"/>
          </a:xfrm>
        </p:spPr>
        <p:txBody>
          <a:bodyPr anchor="ctr"/>
          <a:lstStyle>
            <a:lvl1pPr marL="0" indent="0">
              <a:buNone/>
              <a:defRPr sz="3200" b="1"/>
            </a:lvl1pPr>
          </a:lstStyle>
          <a:p>
            <a:pPr lvl="0"/>
            <a:r>
              <a:rPr lang="en-US"/>
              <a:t>Title</a:t>
            </a:r>
          </a:p>
        </p:txBody>
      </p:sp>
      <p:sp>
        <p:nvSpPr>
          <p:cNvPr id="10" name="Text Placeholder 9">
            <a:extLst>
              <a:ext uri="{FF2B5EF4-FFF2-40B4-BE49-F238E27FC236}">
                <a16:creationId xmlns:a16="http://schemas.microsoft.com/office/drawing/2014/main" id="{55C7CC4C-1F0D-D470-CDEC-BA79266E1557}"/>
              </a:ext>
            </a:extLst>
          </p:cNvPr>
          <p:cNvSpPr>
            <a:spLocks noGrp="1"/>
          </p:cNvSpPr>
          <p:nvPr>
            <p:ph type="body" sz="quarter" idx="15" hasCustomPrompt="1"/>
          </p:nvPr>
        </p:nvSpPr>
        <p:spPr>
          <a:xfrm>
            <a:off x="604583" y="4868397"/>
            <a:ext cx="5252534" cy="1556988"/>
          </a:xfrm>
        </p:spPr>
        <p:txBody>
          <a:bodyPr/>
          <a:lstStyle>
            <a:lvl1pPr>
              <a:defRPr sz="2400"/>
            </a:lvl1pPr>
          </a:lstStyle>
          <a:p>
            <a:pPr lvl="0"/>
            <a:r>
              <a:rPr lang="en-US"/>
              <a:t>Arial text no smaller than 24</a:t>
            </a:r>
          </a:p>
        </p:txBody>
      </p:sp>
      <p:sp>
        <p:nvSpPr>
          <p:cNvPr id="12" name="Text Placeholder 9">
            <a:extLst>
              <a:ext uri="{FF2B5EF4-FFF2-40B4-BE49-F238E27FC236}">
                <a16:creationId xmlns:a16="http://schemas.microsoft.com/office/drawing/2014/main" id="{D4930F17-DC99-AF84-7219-75A647E6A658}"/>
              </a:ext>
            </a:extLst>
          </p:cNvPr>
          <p:cNvSpPr>
            <a:spLocks noGrp="1"/>
          </p:cNvSpPr>
          <p:nvPr>
            <p:ph type="body" sz="quarter" idx="16" hasCustomPrompt="1"/>
          </p:nvPr>
        </p:nvSpPr>
        <p:spPr>
          <a:xfrm>
            <a:off x="6334641" y="4872352"/>
            <a:ext cx="5252534" cy="1556988"/>
          </a:xfrm>
        </p:spPr>
        <p:txBody>
          <a:bodyPr/>
          <a:lstStyle>
            <a:lvl1pPr>
              <a:defRPr sz="2400"/>
            </a:lvl1pPr>
          </a:lstStyle>
          <a:p>
            <a:pPr lvl="0"/>
            <a:r>
              <a:rPr lang="en-US"/>
              <a:t>Arial text no smaller than 24</a:t>
            </a:r>
          </a:p>
        </p:txBody>
      </p:sp>
    </p:spTree>
    <p:extLst>
      <p:ext uri="{BB962C8B-B14F-4D97-AF65-F5344CB8AC3E}">
        <p14:creationId xmlns:p14="http://schemas.microsoft.com/office/powerpoint/2010/main" val="3274448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9" y="2533136"/>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p:nvPr>
        </p:nvSpPr>
        <p:spPr>
          <a:xfrm>
            <a:off x="4396794" y="2533135"/>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8" y="1593850"/>
            <a:ext cx="3398925" cy="728663"/>
          </a:xfrm>
        </p:spPr>
        <p:txBody>
          <a:bodyPr anchor="ctr"/>
          <a:lstStyle>
            <a:lvl1pPr marL="0" indent="0">
              <a:buNone/>
              <a:defRPr sz="36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4396537" y="1593850"/>
            <a:ext cx="3398925" cy="728663"/>
          </a:xfrm>
        </p:spPr>
        <p:txBody>
          <a:bodyPr anchor="ctr"/>
          <a:lstStyle>
            <a:lvl1pPr marL="0" indent="0">
              <a:buNone/>
              <a:defRPr sz="3600" b="1"/>
            </a:lvl1pPr>
          </a:lstStyle>
          <a:p>
            <a:pPr lvl="0"/>
            <a:r>
              <a:rPr lang="en-US"/>
              <a:t>Title</a:t>
            </a:r>
          </a:p>
        </p:txBody>
      </p:sp>
      <p:sp>
        <p:nvSpPr>
          <p:cNvPr id="7" name="Content Placeholder 10">
            <a:extLst>
              <a:ext uri="{FF2B5EF4-FFF2-40B4-BE49-F238E27FC236}">
                <a16:creationId xmlns:a16="http://schemas.microsoft.com/office/drawing/2014/main" id="{385F0065-AAF9-C3E7-EDF8-A58637FB1685}"/>
              </a:ext>
            </a:extLst>
          </p:cNvPr>
          <p:cNvSpPr>
            <a:spLocks noGrp="1"/>
          </p:cNvSpPr>
          <p:nvPr>
            <p:ph sz="quarter" idx="15"/>
          </p:nvPr>
        </p:nvSpPr>
        <p:spPr>
          <a:xfrm>
            <a:off x="8188411" y="2533414"/>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7">
            <a:extLst>
              <a:ext uri="{FF2B5EF4-FFF2-40B4-BE49-F238E27FC236}">
                <a16:creationId xmlns:a16="http://schemas.microsoft.com/office/drawing/2014/main" id="{9F166B13-3E5B-C2BE-A478-9C65CC8EDA1D}"/>
              </a:ext>
            </a:extLst>
          </p:cNvPr>
          <p:cNvSpPr>
            <a:spLocks noGrp="1"/>
          </p:cNvSpPr>
          <p:nvPr>
            <p:ph type="body" sz="quarter" idx="16" hasCustomPrompt="1"/>
          </p:nvPr>
        </p:nvSpPr>
        <p:spPr>
          <a:xfrm>
            <a:off x="8188154" y="1594129"/>
            <a:ext cx="3398925" cy="728663"/>
          </a:xfrm>
        </p:spPr>
        <p:txBody>
          <a:bodyPr anchor="ctr"/>
          <a:lstStyle>
            <a:lvl1pPr marL="0" indent="0">
              <a:buNone/>
              <a:defRPr sz="3600" b="1"/>
            </a:lvl1pPr>
          </a:lstStyle>
          <a:p>
            <a:pPr lvl="0"/>
            <a:r>
              <a:rPr lang="en-US"/>
              <a:t>Title</a:t>
            </a:r>
          </a:p>
        </p:txBody>
      </p:sp>
    </p:spTree>
    <p:extLst>
      <p:ext uri="{BB962C8B-B14F-4D97-AF65-F5344CB8AC3E}">
        <p14:creationId xmlns:p14="http://schemas.microsoft.com/office/powerpoint/2010/main" val="3533457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2533136"/>
            <a:ext cx="5223431"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8" y="1593850"/>
            <a:ext cx="5223699" cy="728663"/>
          </a:xfrm>
        </p:spPr>
        <p:txBody>
          <a:bodyPr anchor="ctr"/>
          <a:lstStyle>
            <a:lvl1pPr marL="0" indent="0">
              <a:buNone/>
              <a:defRPr sz="3600" b="1"/>
            </a:lvl1pPr>
          </a:lstStyle>
          <a:p>
            <a:pPr lvl="0"/>
            <a:r>
              <a:rPr lang="en-US"/>
              <a:t>Title</a:t>
            </a:r>
          </a:p>
        </p:txBody>
      </p:sp>
      <p:sp>
        <p:nvSpPr>
          <p:cNvPr id="10" name="Content Placeholder 9">
            <a:extLst>
              <a:ext uri="{FF2B5EF4-FFF2-40B4-BE49-F238E27FC236}">
                <a16:creationId xmlns:a16="http://schemas.microsoft.com/office/drawing/2014/main" id="{B313F042-4313-4FE6-D375-496581C31B49}"/>
              </a:ext>
            </a:extLst>
          </p:cNvPr>
          <p:cNvSpPr>
            <a:spLocks noGrp="1"/>
          </p:cNvSpPr>
          <p:nvPr>
            <p:ph sz="quarter" idx="14" hasCustomPrompt="1"/>
          </p:nvPr>
        </p:nvSpPr>
        <p:spPr>
          <a:xfrm>
            <a:off x="6363730" y="1606979"/>
            <a:ext cx="5223431" cy="4608513"/>
          </a:xfrm>
        </p:spPr>
        <p:txBody>
          <a:bodyPr/>
          <a:lstStyle>
            <a:lvl1pPr>
              <a:defRPr/>
            </a:lvl1pPr>
          </a:lstStyle>
          <a:p>
            <a:pPr lvl="0"/>
            <a:r>
              <a:rPr lang="en-US"/>
              <a:t>Object</a:t>
            </a:r>
          </a:p>
        </p:txBody>
      </p:sp>
    </p:spTree>
    <p:extLst>
      <p:ext uri="{BB962C8B-B14F-4D97-AF65-F5344CB8AC3E}">
        <p14:creationId xmlns:p14="http://schemas.microsoft.com/office/powerpoint/2010/main" val="558985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6609C33-D605-6146-1378-F67C572F05C1}"/>
              </a:ext>
            </a:extLst>
          </p:cNvPr>
          <p:cNvSpPr/>
          <p:nvPr/>
        </p:nvSpPr>
        <p:spPr>
          <a:xfrm>
            <a:off x="0" y="0"/>
            <a:ext cx="12192000" cy="6858000"/>
          </a:xfrm>
          <a:custGeom>
            <a:avLst/>
            <a:gdLst>
              <a:gd name="connsiteX0" fmla="*/ 304800 w 12192000"/>
              <a:gd name="connsiteY0" fmla="*/ 266701 h 6858000"/>
              <a:gd name="connsiteX1" fmla="*/ 304800 w 12192000"/>
              <a:gd name="connsiteY1" fmla="*/ 6591300 h 6858000"/>
              <a:gd name="connsiteX2" fmla="*/ 11887200 w 12192000"/>
              <a:gd name="connsiteY2" fmla="*/ 6591300 h 6858000"/>
              <a:gd name="connsiteX3" fmla="*/ 11887200 w 12192000"/>
              <a:gd name="connsiteY3" fmla="*/ 26670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04800" y="266701"/>
                </a:moveTo>
                <a:lnTo>
                  <a:pt x="304800" y="6591300"/>
                </a:lnTo>
                <a:lnTo>
                  <a:pt x="11887200" y="6591300"/>
                </a:lnTo>
                <a:lnTo>
                  <a:pt x="11887200" y="266701"/>
                </a:lnTo>
                <a:close/>
                <a:moveTo>
                  <a:pt x="0" y="0"/>
                </a:moveTo>
                <a:lnTo>
                  <a:pt x="12192000" y="0"/>
                </a:lnTo>
                <a:lnTo>
                  <a:pt x="12192000" y="6858000"/>
                </a:lnTo>
                <a:lnTo>
                  <a:pt x="0" y="6858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reeform 4">
            <a:extLst>
              <a:ext uri="{FF2B5EF4-FFF2-40B4-BE49-F238E27FC236}">
                <a16:creationId xmlns:a16="http://schemas.microsoft.com/office/drawing/2014/main" id="{47DD7DD8-8B34-4B90-5A51-D1643F298F00}"/>
              </a:ext>
            </a:extLst>
          </p:cNvPr>
          <p:cNvSpPr/>
          <p:nvPr/>
        </p:nvSpPr>
        <p:spPr>
          <a:xfrm>
            <a:off x="3086100" y="418894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31343A00-957A-2010-4BD6-BF848B9EB214}"/>
              </a:ext>
            </a:extLst>
          </p:cNvPr>
          <p:cNvSpPr>
            <a:spLocks noGrp="1"/>
          </p:cNvSpPr>
          <p:nvPr>
            <p:ph type="body" sz="quarter" idx="10" hasCustomPrompt="1"/>
          </p:nvPr>
        </p:nvSpPr>
        <p:spPr>
          <a:xfrm>
            <a:off x="838200" y="2153572"/>
            <a:ext cx="10542588" cy="1630138"/>
          </a:xfrm>
        </p:spPr>
        <p:txBody>
          <a:bodyPr anchor="ctr"/>
          <a:lstStyle>
            <a:lvl1pPr marL="0" indent="0" algn="ctr">
              <a:buNone/>
              <a:defRPr sz="3200"/>
            </a:lvl1pPr>
          </a:lstStyle>
          <a:p>
            <a:pPr lvl="0"/>
            <a:r>
              <a:rPr lang="en-US"/>
              <a:t>Include contact information and other details as needed.</a:t>
            </a:r>
          </a:p>
        </p:txBody>
      </p:sp>
      <p:sp>
        <p:nvSpPr>
          <p:cNvPr id="7" name="Text Placeholder 6">
            <a:extLst>
              <a:ext uri="{FF2B5EF4-FFF2-40B4-BE49-F238E27FC236}">
                <a16:creationId xmlns:a16="http://schemas.microsoft.com/office/drawing/2014/main" id="{9050EEE0-2460-87F8-62FB-55674B1841D9}"/>
              </a:ext>
            </a:extLst>
          </p:cNvPr>
          <p:cNvSpPr>
            <a:spLocks noGrp="1"/>
          </p:cNvSpPr>
          <p:nvPr>
            <p:ph type="body" sz="quarter" idx="11" hasCustomPrompt="1"/>
          </p:nvPr>
        </p:nvSpPr>
        <p:spPr>
          <a:xfrm>
            <a:off x="838200" y="689964"/>
            <a:ext cx="10542588" cy="1058378"/>
          </a:xfrm>
        </p:spPr>
        <p:txBody>
          <a:bodyPr anchor="ctr">
            <a:normAutofit/>
          </a:bodyPr>
          <a:lstStyle>
            <a:lvl1pPr marL="0" indent="0" algn="ctr">
              <a:buNone/>
              <a:defRPr sz="7200" b="1" i="0">
                <a:latin typeface="Century Gothic" panose="020B0502020202020204" pitchFamily="34" charset="0"/>
              </a:defRPr>
            </a:lvl1pPr>
            <a:lvl2pPr algn="ctr">
              <a:defRPr/>
            </a:lvl2pPr>
            <a:lvl3pPr algn="ctr">
              <a:defRPr/>
            </a:lvl3pPr>
            <a:lvl4pPr algn="ctr">
              <a:defRPr/>
            </a:lvl4pPr>
            <a:lvl5pPr algn="ctr">
              <a:defRPr/>
            </a:lvl5pPr>
          </a:lstStyle>
          <a:p>
            <a:pPr lvl="0"/>
            <a:r>
              <a:rPr lang="en-US"/>
              <a:t>Thank You!</a:t>
            </a:r>
          </a:p>
        </p:txBody>
      </p:sp>
    </p:spTree>
    <p:extLst>
      <p:ext uri="{BB962C8B-B14F-4D97-AF65-F5344CB8AC3E}">
        <p14:creationId xmlns:p14="http://schemas.microsoft.com/office/powerpoint/2010/main" val="3472485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2.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1295400" y="609600"/>
            <a:ext cx="9821955" cy="1256118"/>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295400" y="1855945"/>
            <a:ext cx="9821955"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Slide Number Placeholder 20">
            <a:extLst>
              <a:ext uri="{FF2B5EF4-FFF2-40B4-BE49-F238E27FC236}">
                <a16:creationId xmlns:a16="http://schemas.microsoft.com/office/drawing/2014/main" id="{78A08F60-CEF1-832D-D403-282EA76CBEF2}"/>
              </a:ext>
            </a:extLst>
          </p:cNvPr>
          <p:cNvSpPr>
            <a:spLocks noGrp="1"/>
          </p:cNvSpPr>
          <p:nvPr>
            <p:ph type="sldNum" sz="quarter" idx="4"/>
          </p:nvPr>
        </p:nvSpPr>
        <p:spPr>
          <a:xfrm>
            <a:off x="10896600" y="6446837"/>
            <a:ext cx="457200" cy="184150"/>
          </a:xfrm>
          <a:prstGeom prst="rect">
            <a:avLst/>
          </a:prstGeom>
        </p:spPr>
        <p:txBody>
          <a:bodyPr vert="horz" lIns="0" tIns="0" rIns="0" bIns="0" rtlCol="0" anchor="ctr"/>
          <a:lstStyle>
            <a:lvl1pPr algn="ctr">
              <a:defRPr sz="1200" cap="all" spc="200" baseline="0">
                <a:solidFill>
                  <a:schemeClr val="tx1"/>
                </a:solidFill>
                <a:latin typeface="Century Gothic" panose="020B0502020202020204" pitchFamily="34" charset="0"/>
              </a:defRPr>
            </a:lvl1pPr>
          </a:lstStyle>
          <a:p>
            <a:fld id="{A0B4B90D-8776-4C67-ACD6-56DB0B463B76}" type="slidenum">
              <a:rPr lang="en-US" smtClean="0"/>
              <a:t>‹#›</a:t>
            </a:fld>
            <a:endParaRPr lang="en-US"/>
          </a:p>
        </p:txBody>
      </p:sp>
      <p:sp>
        <p:nvSpPr>
          <p:cNvPr id="4" name="Date Placeholder 3">
            <a:extLst>
              <a:ext uri="{FF2B5EF4-FFF2-40B4-BE49-F238E27FC236}">
                <a16:creationId xmlns:a16="http://schemas.microsoft.com/office/drawing/2014/main" id="{A67E7410-6741-FB4A-95A9-5B10AB82E4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entury Gothic" panose="020B0502020202020204" pitchFamily="34" charset="0"/>
              </a:defRPr>
            </a:lvl1pPr>
          </a:lstStyle>
          <a:p>
            <a:fld id="{93BAB98F-7D88-46D0-B6F8-377056FEDECE}" type="datetimeFigureOut">
              <a:rPr lang="en-US" smtClean="0"/>
              <a:t>10/14/2026</a:t>
            </a:fld>
            <a:endParaRPr lang="en-US"/>
          </a:p>
        </p:txBody>
      </p:sp>
      <p:sp>
        <p:nvSpPr>
          <p:cNvPr id="5" name="Footer Placeholder 4">
            <a:extLst>
              <a:ext uri="{FF2B5EF4-FFF2-40B4-BE49-F238E27FC236}">
                <a16:creationId xmlns:a16="http://schemas.microsoft.com/office/drawing/2014/main" id="{BFA09157-547D-1EB0-B947-53F31206A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entury Gothic" panose="020B0502020202020204" pitchFamily="34" charset="0"/>
              </a:defRPr>
            </a:lvl1pPr>
          </a:lstStyle>
          <a:p>
            <a:endParaRPr lang="en-US"/>
          </a:p>
        </p:txBody>
      </p:sp>
    </p:spTree>
    <p:extLst>
      <p:ext uri="{BB962C8B-B14F-4D97-AF65-F5344CB8AC3E}">
        <p14:creationId xmlns:p14="http://schemas.microsoft.com/office/powerpoint/2010/main" val="10696549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marL="0" indent="0" algn="l" defTabSz="914400" rtl="0" eaLnBrk="1" latinLnBrk="0" hangingPunct="1">
        <a:lnSpc>
          <a:spcPct val="90000"/>
        </a:lnSpc>
        <a:spcBef>
          <a:spcPct val="0"/>
        </a:spcBef>
        <a:buFont typeface="Wingdings" panose="05000000000000000000" pitchFamily="2" charset="2"/>
        <a:buNone/>
        <a:defRPr sz="6000" b="1" kern="1200" cap="all" spc="300" baseline="0">
          <a:solidFill>
            <a:schemeClr val="tx1"/>
          </a:solidFill>
          <a:latin typeface="Century Gothic" panose="020B0502020202020204" pitchFamily="34" charset="0"/>
          <a:ea typeface="+mj-ea"/>
          <a:cs typeface="Posterama" panose="020B0504020200020000" pitchFamily="34" charset="0"/>
        </a:defRPr>
      </a:lvl1pPr>
    </p:titleStyle>
    <p:bodyStyle>
      <a:lvl1pPr marL="457200" indent="-457200" algn="l" defTabSz="914400" rtl="0" eaLnBrk="1" latinLnBrk="0" hangingPunct="1">
        <a:lnSpc>
          <a:spcPct val="100000"/>
        </a:lnSpc>
        <a:spcBef>
          <a:spcPts val="1000"/>
        </a:spcBef>
        <a:buClr>
          <a:schemeClr val="tx1"/>
        </a:buClr>
        <a:buFont typeface="Arial" panose="020B0604020202020204" pitchFamily="34" charset="0"/>
        <a:buChar char="•"/>
        <a:defRPr sz="3200" b="0" i="0" kern="1200" cap="none" baseline="0">
          <a:solidFill>
            <a:schemeClr val="tx1"/>
          </a:solidFill>
          <a:latin typeface="Arial" panose="020B0604020202020204" pitchFamily="34" charset="0"/>
          <a:ea typeface="+mn-ea"/>
          <a:cs typeface="Arial" panose="020B0604020202020204" pitchFamily="34" charset="0"/>
        </a:defRPr>
      </a:lvl1pPr>
      <a:lvl2pPr marL="6858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2pPr>
      <a:lvl3pPr marL="1143000" indent="-457200" algn="l" defTabSz="914400" rtl="0" eaLnBrk="1" latinLnBrk="0" hangingPunct="1">
        <a:lnSpc>
          <a:spcPct val="100000"/>
        </a:lnSpc>
        <a:spcBef>
          <a:spcPts val="500"/>
        </a:spcBef>
        <a:buClr>
          <a:schemeClr val="tx1"/>
        </a:buClr>
        <a:buSzPct val="50000"/>
        <a:buFont typeface="Wingdings" panose="05000000000000000000" pitchFamily="2" charset="2"/>
        <a:buChar char="q"/>
        <a:defRPr sz="3200" b="0" i="0" kern="1200" baseline="0">
          <a:solidFill>
            <a:schemeClr val="tx1"/>
          </a:solidFill>
          <a:latin typeface="Arial" panose="020B0604020202020204" pitchFamily="34" charset="0"/>
          <a:ea typeface="+mn-ea"/>
          <a:cs typeface="Arial" panose="020B0604020202020204" pitchFamily="34" charset="0"/>
        </a:defRPr>
      </a:lvl3pPr>
      <a:lvl4pPr marL="1600200" indent="-457200" algn="l" defTabSz="914400" rtl="0" eaLnBrk="1" latinLnBrk="0" hangingPunct="1">
        <a:lnSpc>
          <a:spcPct val="100000"/>
        </a:lnSpc>
        <a:spcBef>
          <a:spcPts val="500"/>
        </a:spcBef>
        <a:buClr>
          <a:schemeClr val="tx1"/>
        </a:buClr>
        <a:buSzPct val="50000"/>
        <a:buFont typeface="Wingdings" panose="05000000000000000000" pitchFamily="2" charset="2"/>
        <a:buChar char="v"/>
        <a:defRPr sz="3200" b="0" i="0" kern="1200" baseline="0">
          <a:solidFill>
            <a:schemeClr val="tx1"/>
          </a:solidFill>
          <a:latin typeface="Arial" panose="020B0604020202020204" pitchFamily="34" charset="0"/>
          <a:ea typeface="+mn-ea"/>
          <a:cs typeface="Arial" panose="020B0604020202020204" pitchFamily="34" charset="0"/>
        </a:defRPr>
      </a:lvl4pPr>
      <a:lvl5pPr marL="20574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1295400" y="609600"/>
            <a:ext cx="9821955" cy="1256118"/>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295400" y="1855945"/>
            <a:ext cx="9821955"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Slide Number Placeholder 20">
            <a:extLst>
              <a:ext uri="{FF2B5EF4-FFF2-40B4-BE49-F238E27FC236}">
                <a16:creationId xmlns:a16="http://schemas.microsoft.com/office/drawing/2014/main" id="{78A08F60-CEF1-832D-D403-282EA76CBEF2}"/>
              </a:ext>
            </a:extLst>
          </p:cNvPr>
          <p:cNvSpPr>
            <a:spLocks noGrp="1"/>
          </p:cNvSpPr>
          <p:nvPr>
            <p:ph type="sldNum" sz="quarter" idx="4"/>
          </p:nvPr>
        </p:nvSpPr>
        <p:spPr>
          <a:xfrm>
            <a:off x="10896600" y="6446837"/>
            <a:ext cx="457200" cy="184150"/>
          </a:xfrm>
          <a:prstGeom prst="rect">
            <a:avLst/>
          </a:prstGeom>
        </p:spPr>
        <p:txBody>
          <a:bodyPr vert="horz" lIns="0" tIns="0" rIns="0" bIns="0" rtlCol="0" anchor="ctr"/>
          <a:lstStyle>
            <a:lvl1pPr algn="ctr">
              <a:defRPr sz="1200" cap="all" spc="200" baseline="0">
                <a:solidFill>
                  <a:schemeClr val="tx1"/>
                </a:solidFill>
                <a:latin typeface="Century Gothic" panose="020B0502020202020204" pitchFamily="34" charset="0"/>
              </a:defRPr>
            </a:lvl1pPr>
          </a:lstStyle>
          <a:p>
            <a:fld id="{A0B4B90D-8776-4C67-ACD6-56DB0B463B76}" type="slidenum">
              <a:rPr lang="en-US" smtClean="0"/>
              <a:t>‹#›</a:t>
            </a:fld>
            <a:endParaRPr lang="en-US"/>
          </a:p>
        </p:txBody>
      </p:sp>
      <p:sp>
        <p:nvSpPr>
          <p:cNvPr id="4" name="Date Placeholder 3">
            <a:extLst>
              <a:ext uri="{FF2B5EF4-FFF2-40B4-BE49-F238E27FC236}">
                <a16:creationId xmlns:a16="http://schemas.microsoft.com/office/drawing/2014/main" id="{A67E7410-6741-FB4A-95A9-5B10AB82E4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entury Gothic" panose="020B0502020202020204" pitchFamily="34" charset="0"/>
              </a:defRPr>
            </a:lvl1pPr>
          </a:lstStyle>
          <a:p>
            <a:fld id="{93BAB98F-7D88-46D0-B6F8-377056FEDECE}" type="datetimeFigureOut">
              <a:rPr lang="en-US" smtClean="0"/>
              <a:t>10/14/2026</a:t>
            </a:fld>
            <a:endParaRPr lang="en-US"/>
          </a:p>
        </p:txBody>
      </p:sp>
      <p:sp>
        <p:nvSpPr>
          <p:cNvPr id="5" name="Footer Placeholder 4">
            <a:extLst>
              <a:ext uri="{FF2B5EF4-FFF2-40B4-BE49-F238E27FC236}">
                <a16:creationId xmlns:a16="http://schemas.microsoft.com/office/drawing/2014/main" id="{BFA09157-547D-1EB0-B947-53F31206A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entury Gothic" panose="020B0502020202020204" pitchFamily="34" charset="0"/>
              </a:defRPr>
            </a:lvl1pPr>
          </a:lstStyle>
          <a:p>
            <a:endParaRPr lang="en-US"/>
          </a:p>
        </p:txBody>
      </p:sp>
    </p:spTree>
    <p:extLst>
      <p:ext uri="{BB962C8B-B14F-4D97-AF65-F5344CB8AC3E}">
        <p14:creationId xmlns:p14="http://schemas.microsoft.com/office/powerpoint/2010/main" val="265146713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Lst>
  <p:txStyles>
    <p:titleStyle>
      <a:lvl1pPr marL="0" indent="0" algn="l" defTabSz="914400" rtl="0" eaLnBrk="1" latinLnBrk="0" hangingPunct="1">
        <a:lnSpc>
          <a:spcPct val="90000"/>
        </a:lnSpc>
        <a:spcBef>
          <a:spcPct val="0"/>
        </a:spcBef>
        <a:buFont typeface="Wingdings" panose="05000000000000000000" pitchFamily="2" charset="2"/>
        <a:buNone/>
        <a:defRPr sz="6000" b="1" kern="1200" cap="all" spc="300" baseline="0">
          <a:solidFill>
            <a:schemeClr val="tx1"/>
          </a:solidFill>
          <a:latin typeface="Century Gothic" panose="020B0502020202020204" pitchFamily="34" charset="0"/>
          <a:ea typeface="+mj-ea"/>
          <a:cs typeface="Posterama" panose="020B0504020200020000" pitchFamily="34" charset="0"/>
        </a:defRPr>
      </a:lvl1pPr>
    </p:titleStyle>
    <p:bodyStyle>
      <a:lvl1pPr marL="457200" indent="-457200" algn="l" defTabSz="914400" rtl="0" eaLnBrk="1" latinLnBrk="0" hangingPunct="1">
        <a:lnSpc>
          <a:spcPct val="100000"/>
        </a:lnSpc>
        <a:spcBef>
          <a:spcPts val="1000"/>
        </a:spcBef>
        <a:buClr>
          <a:schemeClr val="tx1"/>
        </a:buClr>
        <a:buFont typeface="Arial" panose="020B0604020202020204" pitchFamily="34" charset="0"/>
        <a:buChar char="•"/>
        <a:defRPr sz="3200" b="0" i="0" kern="1200" cap="none" baseline="0">
          <a:solidFill>
            <a:schemeClr val="tx1"/>
          </a:solidFill>
          <a:latin typeface="Arial" panose="020B0604020202020204" pitchFamily="34" charset="0"/>
          <a:ea typeface="+mn-ea"/>
          <a:cs typeface="Arial" panose="020B0604020202020204" pitchFamily="34" charset="0"/>
        </a:defRPr>
      </a:lvl1pPr>
      <a:lvl2pPr marL="6858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2pPr>
      <a:lvl3pPr marL="1143000" indent="-457200" algn="l" defTabSz="914400" rtl="0" eaLnBrk="1" latinLnBrk="0" hangingPunct="1">
        <a:lnSpc>
          <a:spcPct val="100000"/>
        </a:lnSpc>
        <a:spcBef>
          <a:spcPts val="500"/>
        </a:spcBef>
        <a:buClr>
          <a:schemeClr val="tx1"/>
        </a:buClr>
        <a:buSzPct val="50000"/>
        <a:buFont typeface="Wingdings" panose="05000000000000000000" pitchFamily="2" charset="2"/>
        <a:buChar char="q"/>
        <a:defRPr sz="3200" b="0" i="0" kern="1200" baseline="0">
          <a:solidFill>
            <a:schemeClr val="tx1"/>
          </a:solidFill>
          <a:latin typeface="Arial" panose="020B0604020202020204" pitchFamily="34" charset="0"/>
          <a:ea typeface="+mn-ea"/>
          <a:cs typeface="Arial" panose="020B0604020202020204" pitchFamily="34" charset="0"/>
        </a:defRPr>
      </a:lvl3pPr>
      <a:lvl4pPr marL="1600200" indent="-457200" algn="l" defTabSz="914400" rtl="0" eaLnBrk="1" latinLnBrk="0" hangingPunct="1">
        <a:lnSpc>
          <a:spcPct val="100000"/>
        </a:lnSpc>
        <a:spcBef>
          <a:spcPts val="500"/>
        </a:spcBef>
        <a:buClr>
          <a:schemeClr val="tx1"/>
        </a:buClr>
        <a:buSzPct val="50000"/>
        <a:buFont typeface="Wingdings" panose="05000000000000000000" pitchFamily="2" charset="2"/>
        <a:buChar char="v"/>
        <a:defRPr sz="3200" b="0" i="0" kern="1200" baseline="0">
          <a:solidFill>
            <a:schemeClr val="tx1"/>
          </a:solidFill>
          <a:latin typeface="Arial" panose="020B0604020202020204" pitchFamily="34" charset="0"/>
          <a:ea typeface="+mn-ea"/>
          <a:cs typeface="Arial" panose="020B0604020202020204" pitchFamily="34" charset="0"/>
        </a:defRPr>
      </a:lvl4pPr>
      <a:lvl5pPr marL="20574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0E_94397FCC.xml"/><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hyperlink" Target="http://www.featri.ne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IkKCy9A2FX4"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38_EA74E310.xml"/><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s://youtu.be/_v8svw4culc"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13A_677FDF15.xm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3B_4914BF96.xml"/><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http://www.ors.ri.gov/"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hyperlink" Target="https://youtu.be/qOPntc-D5cU"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TbMvzF1SI5A"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12.jpeg"/><Relationship Id="rId4" Type="http://schemas.openxmlformats.org/officeDocument/2006/relationships/hyperlink" Target="https://bhddh.ri.gov/developmental-disabilities/services-adults/employment"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youtu.be/y35ef25W13s"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4.svg"/></Relationships>
</file>

<file path=ppt/slides/_rels/slide21.xml.rels><?xml version="1.0" encoding="UTF-8" standalone="yes"?>
<Relationships xmlns="http://schemas.openxmlformats.org/package/2006/relationships"><Relationship Id="rId3" Type="http://schemas.openxmlformats.org/officeDocument/2006/relationships/hyperlink" Target="http://www.ada.gov/filing_complaint.htm"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hyperlink" Target="https://artmuseumteaching.com/2018/01/22/rethinking-hierarchie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hyperlink" Target="https://drive.google.com/file/d/1R_K-P0xt8u3gYXGqRkJVKNPbzynZ3v-U/view" TargetMode="Externa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hyperlink" Target="mailto:%20iarmitstead@ric.edu"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hyperlink" Target="http://www.ripin.org/" TargetMode="External"/><Relationship Id="rId4" Type="http://schemas.openxmlformats.org/officeDocument/2006/relationships/hyperlink" Target="http://www.sherlockcenter.or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survey.alchemer.com/s3/6156150/6761ca4c0691" TargetMode="External"/><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D9CA9-1F99-BE7C-7349-FD2DD634C68A}"/>
              </a:ext>
            </a:extLst>
          </p:cNvPr>
          <p:cNvSpPr>
            <a:spLocks noGrp="1"/>
          </p:cNvSpPr>
          <p:nvPr>
            <p:ph type="title"/>
          </p:nvPr>
        </p:nvSpPr>
        <p:spPr/>
        <p:txBody>
          <a:bodyPr/>
          <a:lstStyle/>
          <a:p>
            <a:r>
              <a:rPr lang="en-US">
                <a:latin typeface="Century Gothic"/>
                <a:cs typeface="Arial"/>
              </a:rPr>
              <a:t>FEAT - Adult</a:t>
            </a:r>
            <a:endParaRPr lang="en-US"/>
          </a:p>
        </p:txBody>
      </p:sp>
      <p:sp>
        <p:nvSpPr>
          <p:cNvPr id="4" name="Text Placeholder 3">
            <a:extLst>
              <a:ext uri="{FF2B5EF4-FFF2-40B4-BE49-F238E27FC236}">
                <a16:creationId xmlns:a16="http://schemas.microsoft.com/office/drawing/2014/main" id="{530BC49F-D89B-6606-E123-EF51F7C0882C}"/>
              </a:ext>
            </a:extLst>
          </p:cNvPr>
          <p:cNvSpPr>
            <a:spLocks noGrp="1"/>
          </p:cNvSpPr>
          <p:nvPr>
            <p:ph type="body" sz="quarter" idx="10"/>
          </p:nvPr>
        </p:nvSpPr>
        <p:spPr/>
        <p:txBody>
          <a:bodyPr/>
          <a:lstStyle/>
          <a:p>
            <a:r>
              <a:rPr lang="en-US"/>
              <a:t>Ian </a:t>
            </a:r>
            <a:r>
              <a:rPr lang="en-US" err="1"/>
              <a:t>Armitstead</a:t>
            </a:r>
            <a:r>
              <a:rPr lang="en-US"/>
              <a:t> &amp; </a:t>
            </a:r>
            <a:r>
              <a:rPr lang="en-US" err="1"/>
              <a:t>Kie</a:t>
            </a:r>
            <a:r>
              <a:rPr lang="en-US"/>
              <a:t> O’Donnell</a:t>
            </a:r>
          </a:p>
        </p:txBody>
      </p:sp>
      <p:sp>
        <p:nvSpPr>
          <p:cNvPr id="3" name="Subtitle 2">
            <a:extLst>
              <a:ext uri="{FF2B5EF4-FFF2-40B4-BE49-F238E27FC236}">
                <a16:creationId xmlns:a16="http://schemas.microsoft.com/office/drawing/2014/main" id="{56629E70-1097-ACDE-11BD-D50A2ED734B3}"/>
              </a:ext>
            </a:extLst>
          </p:cNvPr>
          <p:cNvSpPr>
            <a:spLocks noGrp="1"/>
          </p:cNvSpPr>
          <p:nvPr>
            <p:ph type="subTitle" idx="1"/>
          </p:nvPr>
        </p:nvSpPr>
        <p:spPr/>
        <p:txBody>
          <a:bodyPr/>
          <a:lstStyle/>
          <a:p>
            <a:r>
              <a:rPr lang="en-US"/>
              <a:t>October, 2026</a:t>
            </a:r>
          </a:p>
        </p:txBody>
      </p:sp>
    </p:spTree>
    <p:extLst>
      <p:ext uri="{BB962C8B-B14F-4D97-AF65-F5344CB8AC3E}">
        <p14:creationId xmlns:p14="http://schemas.microsoft.com/office/powerpoint/2010/main" val="3799286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0DFF79-3D58-47DB-B6D6-5A9326667E65}"/>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60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Housekeeping</a:t>
            </a:r>
          </a:p>
        </p:txBody>
      </p:sp>
      <p:sp>
        <p:nvSpPr>
          <p:cNvPr id="4" name="Content Placeholder 3">
            <a:extLst>
              <a:ext uri="{FF2B5EF4-FFF2-40B4-BE49-F238E27FC236}">
                <a16:creationId xmlns:a16="http://schemas.microsoft.com/office/drawing/2014/main" id="{0492C80E-136F-4D71-A965-4AA5B5F7ACF6}"/>
              </a:ext>
            </a:extLst>
          </p:cNvPr>
          <p:cNvSpPr>
            <a:spLocks noGrp="1"/>
          </p:cNvSpPr>
          <p:nvPr>
            <p:ph sz="quarter" idx="11"/>
          </p:nvPr>
        </p:nvSpPr>
        <p:spPr/>
        <p:txBody>
          <a:bodyPr/>
          <a:lstStyle/>
          <a:p>
            <a:pPr fontAlgn="base"/>
            <a:r>
              <a:rPr lang="en-US"/>
              <a:t>We want to keep things informal but ask that you keep yourself on mute unless you want to ask a question or make a comment. ​</a:t>
            </a:r>
          </a:p>
          <a:p>
            <a:pPr fontAlgn="base"/>
            <a:r>
              <a:rPr lang="en-US"/>
              <a:t>​You can also comment or ask questions using the “chat.”​</a:t>
            </a:r>
          </a:p>
          <a:p>
            <a:pPr fontAlgn="base"/>
            <a:r>
              <a:rPr lang="en-US"/>
              <a:t>​This session will be recorded. It is interactive, and we strongly encourage participants to actively engage, ask questions, or share personal examples when appropriate, and we will stop recording. </a:t>
            </a:r>
          </a:p>
          <a:p>
            <a:endParaRPr lang="en-US"/>
          </a:p>
        </p:txBody>
      </p:sp>
    </p:spTree>
    <p:extLst>
      <p:ext uri="{BB962C8B-B14F-4D97-AF65-F5344CB8AC3E}">
        <p14:creationId xmlns:p14="http://schemas.microsoft.com/office/powerpoint/2010/main" val="4100162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Online Materials and Resources</a:t>
            </a: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04838" y="2055488"/>
            <a:ext cx="10961687" cy="4608513"/>
          </a:xfrm>
        </p:spPr>
        <p:txBody>
          <a:bodyPr/>
          <a:lstStyle/>
          <a:p>
            <a:r>
              <a:rPr lang="en-US"/>
              <a:t>Materials included for entire series</a:t>
            </a:r>
          </a:p>
          <a:p>
            <a:r>
              <a:rPr lang="en-US"/>
              <a:t>PowerPoint handouts​</a:t>
            </a:r>
          </a:p>
          <a:p>
            <a:r>
              <a:rPr lang="en-US"/>
              <a:t>Glossary​</a:t>
            </a:r>
          </a:p>
          <a:p>
            <a:r>
              <a:rPr lang="en-US"/>
              <a:t>Activities​</a:t>
            </a:r>
          </a:p>
          <a:p>
            <a:r>
              <a:rPr lang="en-US"/>
              <a:t>Plan for Employment​</a:t>
            </a:r>
          </a:p>
          <a:p>
            <a:r>
              <a:rPr lang="en-US"/>
              <a:t>Links to related resources​</a:t>
            </a:r>
          </a:p>
          <a:p>
            <a:r>
              <a:rPr lang="en-US"/>
              <a:t>Website for resources – </a:t>
            </a:r>
            <a:r>
              <a:rPr lang="en-US">
                <a:hlinkClick r:id="rId4"/>
              </a:rPr>
              <a:t>www.featri.net</a:t>
            </a:r>
            <a:endParaRPr lang="en-US"/>
          </a:p>
          <a:p>
            <a:endParaRPr lang="en-US"/>
          </a:p>
        </p:txBody>
      </p:sp>
    </p:spTree>
    <p:extLst>
      <p:ext uri="{BB962C8B-B14F-4D97-AF65-F5344CB8AC3E}">
        <p14:creationId xmlns:p14="http://schemas.microsoft.com/office/powerpoint/2010/main" val="2486796236"/>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6EC3958-B3D9-56F2-FA1C-2A9528A53420}"/>
              </a:ext>
            </a:extLst>
          </p:cNvPr>
          <p:cNvSpPr>
            <a:spLocks noGrp="1"/>
          </p:cNvSpPr>
          <p:nvPr>
            <p:ph type="title"/>
          </p:nvPr>
        </p:nvSpPr>
        <p:spPr>
          <a:xfrm>
            <a:off x="452761" y="486961"/>
            <a:ext cx="10706470" cy="1256118"/>
          </a:xfrm>
        </p:spPr>
        <p:txBody>
          <a:bodyPr/>
          <a:lstStyle/>
          <a:p>
            <a:r>
              <a:rPr lang="en-US">
                <a:cs typeface="Arial" panose="020B0604020202020204" pitchFamily="34" charset="0"/>
              </a:rPr>
              <a:t>Agenda</a:t>
            </a:r>
            <a:endParaRPr lang="en-US"/>
          </a:p>
        </p:txBody>
      </p:sp>
      <p:sp>
        <p:nvSpPr>
          <p:cNvPr id="8" name="Content Placeholder 7">
            <a:extLst>
              <a:ext uri="{FF2B5EF4-FFF2-40B4-BE49-F238E27FC236}">
                <a16:creationId xmlns:a16="http://schemas.microsoft.com/office/drawing/2014/main" id="{3B60DB8A-619B-AB84-17DE-A95FD4D8CB9B}"/>
              </a:ext>
            </a:extLst>
          </p:cNvPr>
          <p:cNvSpPr>
            <a:spLocks noGrp="1"/>
          </p:cNvSpPr>
          <p:nvPr>
            <p:ph sz="quarter" idx="11"/>
          </p:nvPr>
        </p:nvSpPr>
        <p:spPr>
          <a:xfrm>
            <a:off x="533988" y="2071842"/>
            <a:ext cx="5392028" cy="3587086"/>
          </a:xfrm>
        </p:spPr>
        <p:txBody>
          <a:bodyPr vert="horz" lIns="0" tIns="0" rIns="0" bIns="0" rtlCol="0" anchor="t">
            <a:noAutofit/>
          </a:bodyPr>
          <a:lstStyle/>
          <a:p>
            <a:r>
              <a:rPr lang="en-US" b="1">
                <a:latin typeface="Arial"/>
                <a:cs typeface="Arial"/>
              </a:rPr>
              <a:t>Who we are</a:t>
            </a:r>
          </a:p>
          <a:p>
            <a:r>
              <a:rPr lang="en-US" b="1">
                <a:latin typeface="Arial"/>
                <a:cs typeface="Arial"/>
              </a:rPr>
              <a:t>RI Panelists</a:t>
            </a:r>
          </a:p>
          <a:p>
            <a:r>
              <a:rPr lang="en-US" b="1">
                <a:latin typeface="Arial"/>
                <a:cs typeface="Arial"/>
              </a:rPr>
              <a:t>Contributing to the employment process</a:t>
            </a:r>
          </a:p>
          <a:p>
            <a:r>
              <a:rPr lang="en-US" b="1">
                <a:latin typeface="Arial"/>
                <a:cs typeface="Arial"/>
              </a:rPr>
              <a:t>Accessing adult services</a:t>
            </a:r>
          </a:p>
          <a:p>
            <a:r>
              <a:rPr lang="en-US" b="1">
                <a:latin typeface="Arial"/>
                <a:cs typeface="Arial"/>
              </a:rPr>
              <a:t>Planning for tomorrow </a:t>
            </a:r>
          </a:p>
        </p:txBody>
      </p:sp>
      <p:pic>
        <p:nvPicPr>
          <p:cNvPr id="2" name="Picture 1" descr="A person in a factory">
            <a:extLst>
              <a:ext uri="{FF2B5EF4-FFF2-40B4-BE49-F238E27FC236}">
                <a16:creationId xmlns:a16="http://schemas.microsoft.com/office/drawing/2014/main" id="{0FA96B30-0107-EF5D-7FE1-E09D061088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5986" y="2006481"/>
            <a:ext cx="5576712" cy="3717808"/>
          </a:xfrm>
          <a:prstGeom prst="rect">
            <a:avLst/>
          </a:prstGeom>
        </p:spPr>
      </p:pic>
    </p:spTree>
    <p:extLst>
      <p:ext uri="{BB962C8B-B14F-4D97-AF65-F5344CB8AC3E}">
        <p14:creationId xmlns:p14="http://schemas.microsoft.com/office/powerpoint/2010/main" val="353396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lang="en-US" cap="none" spc="0">
                <a:ea typeface="+mn-ea"/>
                <a:cs typeface="Arial" panose="020B0604020202020204" pitchFamily="34" charset="0"/>
              </a:rPr>
              <a:t>Where were YOU in 2013?</a:t>
            </a:r>
            <a:endPar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04838" y="2055488"/>
            <a:ext cx="10961687" cy="4608513"/>
          </a:xfrm>
        </p:spPr>
        <p:txBody>
          <a:bodyPr/>
          <a:lstStyle/>
          <a:p>
            <a:r>
              <a:rPr lang="en-US"/>
              <a:t>High School</a:t>
            </a:r>
          </a:p>
          <a:p>
            <a:r>
              <a:rPr lang="en-US"/>
              <a:t>Day Program</a:t>
            </a:r>
          </a:p>
          <a:p>
            <a:r>
              <a:rPr lang="en-US"/>
              <a:t>Sheltered Workshop</a:t>
            </a:r>
          </a:p>
          <a:p>
            <a:r>
              <a:rPr lang="en-US"/>
              <a:t>Self-Directing your Supports</a:t>
            </a:r>
          </a:p>
          <a:p>
            <a:r>
              <a:rPr lang="en-US"/>
              <a:t>Not Receiving Services</a:t>
            </a:r>
          </a:p>
          <a:p>
            <a:endParaRPr lang="en-US"/>
          </a:p>
          <a:p>
            <a:r>
              <a:rPr lang="en-US">
                <a:hlinkClick r:id="rId3"/>
              </a:rPr>
              <a:t>Let’s hear from Steven!</a:t>
            </a:r>
            <a:endParaRPr lang="en-US"/>
          </a:p>
          <a:p>
            <a:endParaRPr lang="en-US"/>
          </a:p>
        </p:txBody>
      </p:sp>
    </p:spTree>
    <p:extLst>
      <p:ext uri="{BB962C8B-B14F-4D97-AF65-F5344CB8AC3E}">
        <p14:creationId xmlns:p14="http://schemas.microsoft.com/office/powerpoint/2010/main" val="3822555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lang="en-US" cap="none" spc="0">
                <a:ea typeface="+mn-ea"/>
                <a:cs typeface="Arial" panose="020B0604020202020204" pitchFamily="34" charset="0"/>
              </a:rPr>
              <a:t>Recognition</a:t>
            </a:r>
            <a:endPar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14432" y="1917577"/>
            <a:ext cx="10972730" cy="3868600"/>
          </a:xfrm>
        </p:spPr>
        <p:txBody>
          <a:bodyPr vert="horz" lIns="0" tIns="0" rIns="0" bIns="0" rtlCol="0" anchor="t">
            <a:noAutofit/>
          </a:bodyPr>
          <a:lstStyle/>
          <a:p>
            <a:r>
              <a:rPr lang="en-US" sz="2800">
                <a:latin typeface="Arial"/>
                <a:cs typeface="Arial"/>
              </a:rPr>
              <a:t>We RECOGNIZE that this may not be a “new path” for you and your family.</a:t>
            </a:r>
          </a:p>
          <a:p>
            <a:r>
              <a:rPr lang="en-US" sz="2800">
                <a:latin typeface="Arial"/>
                <a:cs typeface="Arial"/>
              </a:rPr>
              <a:t>We ACKNOWLEDGE that your participation in this series supports the belief and expectation that your child has gifts, talents, and skills that a business would value.</a:t>
            </a:r>
          </a:p>
          <a:p>
            <a:r>
              <a:rPr lang="en-US" sz="2800">
                <a:latin typeface="Arial"/>
                <a:cs typeface="Arial"/>
              </a:rPr>
              <a:t>We STRIVE to share resources and help provide guidance toward success!</a:t>
            </a:r>
          </a:p>
          <a:p>
            <a:r>
              <a:rPr lang="en-US" sz="2800">
                <a:latin typeface="Arial"/>
                <a:cs typeface="Arial"/>
              </a:rPr>
              <a:t>Embracing success, large and small.</a:t>
            </a:r>
          </a:p>
          <a:p>
            <a:endParaRPr lang="en-US"/>
          </a:p>
        </p:txBody>
      </p:sp>
    </p:spTree>
    <p:extLst>
      <p:ext uri="{BB962C8B-B14F-4D97-AF65-F5344CB8AC3E}">
        <p14:creationId xmlns:p14="http://schemas.microsoft.com/office/powerpoint/2010/main" val="2541490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1000"/>
              </a:spcBef>
              <a:spcAft>
                <a:spcPts val="0"/>
              </a:spcAft>
              <a:buClr>
                <a:schemeClr val="tx1"/>
              </a:buClr>
              <a:buSzTx/>
              <a:buFontTx/>
              <a:buNone/>
              <a:tabLst/>
              <a:defRPr/>
            </a:pPr>
            <a:r>
              <a:rPr lang="en-US" cap="none" spc="0">
                <a:ea typeface="+mn-ea"/>
                <a:cs typeface="Arial" panose="020B0604020202020204" pitchFamily="34" charset="0"/>
              </a:rPr>
              <a:t>Pathways</a:t>
            </a:r>
            <a:endPar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15156" y="1664872"/>
            <a:ext cx="10961687" cy="1149350"/>
          </a:xfrm>
        </p:spPr>
        <p:txBody>
          <a:bodyPr vert="horz" lIns="0" tIns="0" rIns="0" bIns="0" rtlCol="0" anchor="t">
            <a:noAutofit/>
          </a:bodyPr>
          <a:lstStyle/>
          <a:p>
            <a:pPr marL="0" indent="0" algn="ctr">
              <a:buNone/>
            </a:pPr>
            <a:r>
              <a:rPr lang="en-US" sz="3600">
                <a:latin typeface="Arial"/>
                <a:cs typeface="Arial"/>
              </a:rPr>
              <a:t>There is no one way to success. </a:t>
            </a:r>
          </a:p>
        </p:txBody>
      </p:sp>
      <p:pic>
        <p:nvPicPr>
          <p:cNvPr id="4" name="Picture 3" descr="A person with a device on their head to type on a keyboard for work">
            <a:extLst>
              <a:ext uri="{FF2B5EF4-FFF2-40B4-BE49-F238E27FC236}">
                <a16:creationId xmlns:a16="http://schemas.microsoft.com/office/drawing/2014/main" id="{5533E48F-0304-413B-BF65-7203A7AB117D}"/>
              </a:ext>
            </a:extLst>
          </p:cNvPr>
          <p:cNvPicPr>
            <a:picLocks noChangeAspect="1"/>
          </p:cNvPicPr>
          <p:nvPr/>
        </p:nvPicPr>
        <p:blipFill>
          <a:blip r:embed="rId3"/>
          <a:stretch>
            <a:fillRect/>
          </a:stretch>
        </p:blipFill>
        <p:spPr>
          <a:xfrm>
            <a:off x="266466" y="2587626"/>
            <a:ext cx="3568700" cy="2698750"/>
          </a:xfrm>
          <a:prstGeom prst="rect">
            <a:avLst/>
          </a:prstGeom>
        </p:spPr>
      </p:pic>
      <p:pic>
        <p:nvPicPr>
          <p:cNvPr id="5" name="Picture 4" descr="A person scanning items at a store checkout working">
            <a:extLst>
              <a:ext uri="{FF2B5EF4-FFF2-40B4-BE49-F238E27FC236}">
                <a16:creationId xmlns:a16="http://schemas.microsoft.com/office/drawing/2014/main" id="{6921DBEE-8A45-400E-8C76-E965CBA6CE8C}"/>
              </a:ext>
            </a:extLst>
          </p:cNvPr>
          <p:cNvPicPr>
            <a:picLocks noChangeAspect="1"/>
          </p:cNvPicPr>
          <p:nvPr/>
        </p:nvPicPr>
        <p:blipFill>
          <a:blip r:embed="rId4"/>
          <a:stretch>
            <a:fillRect/>
          </a:stretch>
        </p:blipFill>
        <p:spPr>
          <a:xfrm rot="5400000">
            <a:off x="3876675" y="2971709"/>
            <a:ext cx="3873500" cy="2622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Three people in a kitchen working">
            <a:extLst>
              <a:ext uri="{FF2B5EF4-FFF2-40B4-BE49-F238E27FC236}">
                <a16:creationId xmlns:a16="http://schemas.microsoft.com/office/drawing/2014/main" id="{12D21798-AABE-44F9-8AD7-41E6B8930A72}"/>
              </a:ext>
            </a:extLst>
          </p:cNvPr>
          <p:cNvPicPr>
            <a:picLocks noChangeAspect="1"/>
          </p:cNvPicPr>
          <p:nvPr/>
        </p:nvPicPr>
        <p:blipFill>
          <a:blip r:embed="rId5"/>
          <a:stretch>
            <a:fillRect/>
          </a:stretch>
        </p:blipFill>
        <p:spPr>
          <a:xfrm>
            <a:off x="7709133" y="2697579"/>
            <a:ext cx="4216400" cy="269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74757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7210D6-ACC5-98AA-4E86-3652C8C172FA}"/>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tx1"/>
              </a:buClr>
              <a:buSzTx/>
              <a:buFont typeface="Arial" panose="020B0604020202020204" pitchFamily="34" charset="0"/>
              <a:buNone/>
              <a:tabLst/>
              <a:defRPr/>
            </a:pPr>
            <a:r>
              <a:rPr kumimoji="0" lang="en-US" sz="3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Let’s hear from some Rhode Island Workers</a:t>
            </a:r>
          </a:p>
        </p:txBody>
      </p:sp>
      <p:sp>
        <p:nvSpPr>
          <p:cNvPr id="3" name="Content Placeholder 2">
            <a:extLst>
              <a:ext uri="{FF2B5EF4-FFF2-40B4-BE49-F238E27FC236}">
                <a16:creationId xmlns:a16="http://schemas.microsoft.com/office/drawing/2014/main" id="{A6813C6A-BF34-AF2C-DAB7-17198D608501}"/>
              </a:ext>
            </a:extLst>
          </p:cNvPr>
          <p:cNvSpPr>
            <a:spLocks noGrp="1"/>
          </p:cNvSpPr>
          <p:nvPr>
            <p:ph sz="quarter" idx="11"/>
          </p:nvPr>
        </p:nvSpPr>
        <p:spPr>
          <a:xfrm>
            <a:off x="872569" y="3429000"/>
            <a:ext cx="5223431" cy="788562"/>
          </a:xfrm>
        </p:spPr>
        <p:txBody>
          <a:bodyPr>
            <a:normAutofit/>
          </a:bodyPr>
          <a:lstStyle/>
          <a:p>
            <a:r>
              <a:rPr lang="en-US" sz="3600"/>
              <a:t>To be announced</a:t>
            </a:r>
          </a:p>
        </p:txBody>
      </p:sp>
      <p:pic>
        <p:nvPicPr>
          <p:cNvPr id="4" name="Picture 3" descr="Summary of &lt;strong&gt;RI Workers&lt;/strong&gt;' Compensation Laws - &lt;strong&gt;Rhode Island&lt;/strong&gt; &lt;strong&gt;Workers&lt;/strong&gt;' Comp">
            <a:extLst>
              <a:ext uri="{FF2B5EF4-FFF2-40B4-BE49-F238E27FC236}">
                <a16:creationId xmlns:a16="http://schemas.microsoft.com/office/drawing/2014/main" id="{6A26E6DF-F73A-4E86-8A7C-6B5C77E231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189" y="1606979"/>
            <a:ext cx="4608513" cy="4608513"/>
          </a:xfrm>
          <a:prstGeom prst="rect">
            <a:avLst/>
          </a:prstGeom>
          <a:noFill/>
        </p:spPr>
      </p:pic>
    </p:spTree>
    <p:extLst>
      <p:ext uri="{BB962C8B-B14F-4D97-AF65-F5344CB8AC3E}">
        <p14:creationId xmlns:p14="http://schemas.microsoft.com/office/powerpoint/2010/main" val="3943248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73ED0A-E74A-4358-BA30-EC504CE50DAD}"/>
              </a:ext>
            </a:extLst>
          </p:cNvPr>
          <p:cNvSpPr>
            <a:spLocks noGrp="1"/>
          </p:cNvSpPr>
          <p:nvPr>
            <p:ph type="title" idx="4294967295"/>
          </p:nvPr>
        </p:nvSpPr>
        <p:spPr>
          <a:xfrm>
            <a:off x="631471" y="140758"/>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Major Steps to Employment</a:t>
            </a:r>
          </a:p>
        </p:txBody>
      </p:sp>
      <p:sp>
        <p:nvSpPr>
          <p:cNvPr id="3" name="TextBox 3">
            <a:extLst>
              <a:ext uri="{FF2B5EF4-FFF2-40B4-BE49-F238E27FC236}">
                <a16:creationId xmlns:a16="http://schemas.microsoft.com/office/drawing/2014/main" id="{1E58A683-0C16-04A7-E57F-D9B50C2D6C8C}"/>
              </a:ext>
            </a:extLst>
          </p:cNvPr>
          <p:cNvSpPr txBox="1"/>
          <p:nvPr/>
        </p:nvSpPr>
        <p:spPr>
          <a:xfrm>
            <a:off x="631471" y="1460115"/>
            <a:ext cx="10424160" cy="5078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rgbClr val="1E196A"/>
                </a:solidFill>
                <a:latin typeface="Century Gothic" panose="020F0302020204030204"/>
              </a:defRPr>
            </a:lvl1pPr>
            <a:lvl2pPr marL="457200" algn="l" defTabSz="914400" rtl="0" eaLnBrk="1" latinLnBrk="0" hangingPunct="1">
              <a:defRPr sz="1800" kern="1200">
                <a:solidFill>
                  <a:srgbClr val="1E196A"/>
                </a:solidFill>
                <a:latin typeface="Century Gothic" panose="020F0302020204030204"/>
              </a:defRPr>
            </a:lvl2pPr>
            <a:lvl3pPr marL="914400" algn="l" defTabSz="914400" rtl="0" eaLnBrk="1" latinLnBrk="0" hangingPunct="1">
              <a:defRPr sz="1800" kern="1200">
                <a:solidFill>
                  <a:srgbClr val="1E196A"/>
                </a:solidFill>
                <a:latin typeface="Century Gothic" panose="020F0302020204030204"/>
              </a:defRPr>
            </a:lvl3pPr>
            <a:lvl4pPr marL="1371600" algn="l" defTabSz="914400" rtl="0" eaLnBrk="1" latinLnBrk="0" hangingPunct="1">
              <a:defRPr sz="1800" kern="1200">
                <a:solidFill>
                  <a:srgbClr val="1E196A"/>
                </a:solidFill>
                <a:latin typeface="Century Gothic" panose="020F0302020204030204"/>
              </a:defRPr>
            </a:lvl4pPr>
            <a:lvl5pPr marL="1828800" algn="l" defTabSz="914400" rtl="0" eaLnBrk="1" latinLnBrk="0" hangingPunct="1">
              <a:defRPr sz="1800" kern="1200">
                <a:solidFill>
                  <a:srgbClr val="1E196A"/>
                </a:solidFill>
                <a:latin typeface="Century Gothic" panose="020F0302020204030204"/>
              </a:defRPr>
            </a:lvl5pPr>
            <a:lvl6pPr marL="2286000" algn="l" defTabSz="914400" rtl="0" eaLnBrk="1" latinLnBrk="0" hangingPunct="1">
              <a:defRPr sz="1800" kern="1200">
                <a:solidFill>
                  <a:srgbClr val="1E196A"/>
                </a:solidFill>
                <a:latin typeface="Century Gothic" panose="020F0302020204030204"/>
              </a:defRPr>
            </a:lvl6pPr>
            <a:lvl7pPr marL="2743200" algn="l" defTabSz="914400" rtl="0" eaLnBrk="1" latinLnBrk="0" hangingPunct="1">
              <a:defRPr sz="1800" kern="1200">
                <a:solidFill>
                  <a:srgbClr val="1E196A"/>
                </a:solidFill>
                <a:latin typeface="Century Gothic" panose="020F0302020204030204"/>
              </a:defRPr>
            </a:lvl7pPr>
            <a:lvl8pPr marL="3200400" algn="l" defTabSz="914400" rtl="0" eaLnBrk="1" latinLnBrk="0" hangingPunct="1">
              <a:defRPr sz="1800" kern="1200">
                <a:solidFill>
                  <a:srgbClr val="1E196A"/>
                </a:solidFill>
                <a:latin typeface="Century Gothic" panose="020F0302020204030204"/>
              </a:defRPr>
            </a:lvl8pPr>
            <a:lvl9pPr marL="3657600" algn="l" defTabSz="914400" rtl="0" eaLnBrk="1" latinLnBrk="0" hangingPunct="1">
              <a:defRPr sz="1800" kern="1200">
                <a:solidFill>
                  <a:srgbClr val="1E196A"/>
                </a:solidFill>
                <a:latin typeface="Century Gothic" panose="020F0302020204030204"/>
              </a:defRPr>
            </a:lvl9pPr>
          </a:lstStyle>
          <a:p>
            <a:pPr marL="571500" indent="-571500">
              <a:buFont typeface="Arial"/>
              <a:buChar char="•"/>
            </a:pPr>
            <a:r>
              <a:rPr lang="en-US" sz="3600">
                <a:latin typeface="Arial"/>
                <a:cs typeface="Arial"/>
              </a:rPr>
              <a:t>Explore, Identify, Prepare, Pursue</a:t>
            </a:r>
            <a:endParaRPr lang="en-US" sz="3600" dirty="0">
              <a:latin typeface="Arial"/>
              <a:cs typeface="Arial"/>
            </a:endParaRPr>
          </a:p>
          <a:p>
            <a:pPr marL="1028700" lvl="1" indent="-571500">
              <a:buFont typeface="Courier New"/>
              <a:buChar char="o"/>
            </a:pPr>
            <a:r>
              <a:rPr lang="en-US" sz="3600">
                <a:latin typeface="Arial"/>
                <a:cs typeface="Arial"/>
              </a:rPr>
              <a:t>Planning and Assessment</a:t>
            </a:r>
            <a:endParaRPr lang="en-US" sz="3600" dirty="0">
              <a:latin typeface="Arial"/>
              <a:cs typeface="Arial"/>
            </a:endParaRPr>
          </a:p>
          <a:p>
            <a:pPr lvl="1"/>
            <a:endParaRPr lang="en-US" sz="3600" dirty="0">
              <a:latin typeface="Arial"/>
              <a:cs typeface="Arial"/>
            </a:endParaRPr>
          </a:p>
          <a:p>
            <a:pPr marL="571500" indent="-571500">
              <a:buFont typeface="Arial"/>
              <a:buChar char="•"/>
            </a:pPr>
            <a:r>
              <a:rPr lang="en-US" sz="3600">
                <a:latin typeface="Arial"/>
                <a:cs typeface="Arial"/>
              </a:rPr>
              <a:t>Get</a:t>
            </a:r>
            <a:endParaRPr lang="en-US" sz="3600" dirty="0">
              <a:latin typeface="Arial"/>
              <a:cs typeface="Arial"/>
            </a:endParaRPr>
          </a:p>
          <a:p>
            <a:pPr marL="1028700" lvl="1" indent="-571500">
              <a:buFont typeface="Courier New"/>
              <a:buChar char="o"/>
            </a:pPr>
            <a:r>
              <a:rPr lang="en-US" sz="3600">
                <a:latin typeface="Arial"/>
                <a:cs typeface="Arial"/>
              </a:rPr>
              <a:t>Development and Hiring</a:t>
            </a:r>
            <a:endParaRPr lang="en-US" sz="3600" dirty="0">
              <a:latin typeface="Arial"/>
              <a:cs typeface="Arial"/>
            </a:endParaRPr>
          </a:p>
          <a:p>
            <a:pPr lvl="1"/>
            <a:endParaRPr lang="en-US" sz="3600" dirty="0">
              <a:latin typeface="Arial"/>
              <a:cs typeface="Arial"/>
            </a:endParaRPr>
          </a:p>
          <a:p>
            <a:pPr marL="571500" indent="-571500">
              <a:buFont typeface="Arial"/>
              <a:buChar char="•"/>
            </a:pPr>
            <a:r>
              <a:rPr lang="en-US" sz="3600">
                <a:latin typeface="Arial"/>
                <a:cs typeface="Arial"/>
              </a:rPr>
              <a:t>Keep and Grow</a:t>
            </a:r>
            <a:endParaRPr lang="en-US" sz="3600" dirty="0">
              <a:latin typeface="Arial"/>
              <a:cs typeface="Arial"/>
            </a:endParaRPr>
          </a:p>
          <a:p>
            <a:pPr marL="1028700" lvl="1" indent="-571500">
              <a:buFont typeface="Courier New"/>
              <a:buChar char="o"/>
            </a:pPr>
            <a:r>
              <a:rPr lang="en-US" sz="3600">
                <a:latin typeface="Arial"/>
                <a:cs typeface="Arial"/>
              </a:rPr>
              <a:t>Coaching, Retention, and Advancement</a:t>
            </a:r>
            <a:endParaRPr lang="en-US" sz="3600" dirty="0">
              <a:latin typeface="Arial"/>
              <a:cs typeface="Arial"/>
            </a:endParaRPr>
          </a:p>
          <a:p>
            <a:endParaRPr lang="en-US" dirty="0"/>
          </a:p>
          <a:p>
            <a:pPr algn="l"/>
            <a:endParaRPr lang="en-US" dirty="0"/>
          </a:p>
        </p:txBody>
      </p:sp>
    </p:spTree>
    <p:extLst>
      <p:ext uri="{BB962C8B-B14F-4D97-AF65-F5344CB8AC3E}">
        <p14:creationId xmlns:p14="http://schemas.microsoft.com/office/powerpoint/2010/main" val="255594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CA3484-9205-0EA0-29C7-774A8CFA134C}"/>
              </a:ext>
            </a:extLst>
          </p:cNvPr>
          <p:cNvSpPr>
            <a:spLocks noGrp="1"/>
          </p:cNvSpPr>
          <p:nvPr>
            <p:ph type="body" sz="quarter" idx="10"/>
          </p:nvPr>
        </p:nvSpPr>
        <p:spPr/>
        <p:txBody>
          <a:bodyPr/>
          <a:lstStyle/>
          <a:p>
            <a:r>
              <a:rPr lang="en-US" sz="4800"/>
              <a:t>Discovery and Career Exploration</a:t>
            </a:r>
          </a:p>
        </p:txBody>
      </p:sp>
      <p:sp>
        <p:nvSpPr>
          <p:cNvPr id="3" name="Content Placeholder 2">
            <a:extLst>
              <a:ext uri="{FF2B5EF4-FFF2-40B4-BE49-F238E27FC236}">
                <a16:creationId xmlns:a16="http://schemas.microsoft.com/office/drawing/2014/main" id="{8B142E8E-8A57-3738-92D8-6B9A38E47379}"/>
              </a:ext>
            </a:extLst>
          </p:cNvPr>
          <p:cNvSpPr>
            <a:spLocks noGrp="1"/>
          </p:cNvSpPr>
          <p:nvPr>
            <p:ph sz="quarter" idx="11"/>
          </p:nvPr>
        </p:nvSpPr>
        <p:spPr>
          <a:xfrm>
            <a:off x="615882" y="2183118"/>
            <a:ext cx="10418769" cy="1480044"/>
          </a:xfrm>
        </p:spPr>
        <p:txBody>
          <a:bodyPr/>
          <a:lstStyle/>
          <a:p>
            <a:r>
              <a:rPr lang="en-US" sz="2800"/>
              <a:t>A way to help people find work that fits them best. Spend time with the person, watch what they like to do, and see what they are good at, instead of using tests. </a:t>
            </a:r>
          </a:p>
          <a:p>
            <a:endParaRPr lang="en-US"/>
          </a:p>
        </p:txBody>
      </p:sp>
      <p:sp>
        <p:nvSpPr>
          <p:cNvPr id="4" name="Text Placeholder 3">
            <a:extLst>
              <a:ext uri="{FF2B5EF4-FFF2-40B4-BE49-F238E27FC236}">
                <a16:creationId xmlns:a16="http://schemas.microsoft.com/office/drawing/2014/main" id="{011CC883-CA09-D371-E8BB-7A8FD4A784C1}"/>
              </a:ext>
            </a:extLst>
          </p:cNvPr>
          <p:cNvSpPr>
            <a:spLocks noGrp="1"/>
          </p:cNvSpPr>
          <p:nvPr>
            <p:ph type="body" sz="quarter" idx="13"/>
          </p:nvPr>
        </p:nvSpPr>
        <p:spPr>
          <a:xfrm>
            <a:off x="604838" y="1450285"/>
            <a:ext cx="5223699" cy="728663"/>
          </a:xfrm>
        </p:spPr>
        <p:txBody>
          <a:bodyPr/>
          <a:lstStyle/>
          <a:p>
            <a:r>
              <a:rPr lang="en-US"/>
              <a:t>Discovery:</a:t>
            </a:r>
          </a:p>
        </p:txBody>
      </p:sp>
      <p:sp>
        <p:nvSpPr>
          <p:cNvPr id="5" name="Content Placeholder 4">
            <a:extLst>
              <a:ext uri="{FF2B5EF4-FFF2-40B4-BE49-F238E27FC236}">
                <a16:creationId xmlns:a16="http://schemas.microsoft.com/office/drawing/2014/main" id="{467528DC-02E4-8FC7-F0D8-D10A5DE8FF81}"/>
              </a:ext>
            </a:extLst>
          </p:cNvPr>
          <p:cNvSpPr>
            <a:spLocks noGrp="1"/>
          </p:cNvSpPr>
          <p:nvPr>
            <p:ph sz="quarter" idx="14"/>
          </p:nvPr>
        </p:nvSpPr>
        <p:spPr>
          <a:xfrm>
            <a:off x="1427160" y="4528652"/>
            <a:ext cx="10631952" cy="1822393"/>
          </a:xfrm>
        </p:spPr>
        <p:txBody>
          <a:bodyPr vert="horz" lIns="0" tIns="0" rIns="0" bIns="0" rtlCol="0" anchor="t">
            <a:noAutofit/>
          </a:bodyPr>
          <a:lstStyle/>
          <a:p>
            <a:r>
              <a:rPr lang="en-US" sz="2800">
                <a:latin typeface="Arial"/>
                <a:cs typeface="Arial"/>
              </a:rPr>
              <a:t>Like discovery, career exploration helps a person learn what kind of job might be a good fit. They learn what tasks they enjoy, what kinds of places they like to work in, and what people they want to work with. This helps them find the best job for them. </a:t>
            </a:r>
          </a:p>
          <a:p>
            <a:endParaRPr lang="en-US"/>
          </a:p>
        </p:txBody>
      </p:sp>
      <p:sp>
        <p:nvSpPr>
          <p:cNvPr id="8" name="Text Placeholder 3">
            <a:extLst>
              <a:ext uri="{FF2B5EF4-FFF2-40B4-BE49-F238E27FC236}">
                <a16:creationId xmlns:a16="http://schemas.microsoft.com/office/drawing/2014/main" id="{61B5EFD8-A3DA-C437-38EE-2AC0A048CEAC}"/>
              </a:ext>
            </a:extLst>
          </p:cNvPr>
          <p:cNvSpPr txBox="1">
            <a:spLocks/>
          </p:cNvSpPr>
          <p:nvPr/>
        </p:nvSpPr>
        <p:spPr>
          <a:xfrm>
            <a:off x="1427160" y="3798680"/>
            <a:ext cx="5223699" cy="72866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1000"/>
              </a:spcBef>
              <a:buClr>
                <a:schemeClr val="tx1"/>
              </a:buClr>
              <a:buFont typeface="Arial" panose="020B0604020202020204" pitchFamily="34" charset="0"/>
              <a:buNone/>
              <a:defRPr sz="3600" b="1" i="0" kern="1200" cap="none" baseline="0">
                <a:solidFill>
                  <a:schemeClr val="tx1"/>
                </a:solidFill>
                <a:latin typeface="Arial" panose="020B0604020202020204" pitchFamily="34" charset="0"/>
                <a:ea typeface="+mn-ea"/>
                <a:cs typeface="Arial" panose="020B0604020202020204" pitchFamily="34" charset="0"/>
              </a:defRPr>
            </a:lvl1pPr>
            <a:lvl2pPr marL="6858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2pPr>
            <a:lvl3pPr marL="1143000" indent="-457200" algn="l" defTabSz="914400" rtl="0" eaLnBrk="1" latinLnBrk="0" hangingPunct="1">
              <a:lnSpc>
                <a:spcPct val="100000"/>
              </a:lnSpc>
              <a:spcBef>
                <a:spcPts val="500"/>
              </a:spcBef>
              <a:buClr>
                <a:schemeClr val="tx1"/>
              </a:buClr>
              <a:buSzPct val="50000"/>
              <a:buFont typeface="Wingdings" panose="05000000000000000000" pitchFamily="2" charset="2"/>
              <a:buChar char="q"/>
              <a:defRPr sz="3200" b="0" i="0" kern="1200" baseline="0">
                <a:solidFill>
                  <a:schemeClr val="tx1"/>
                </a:solidFill>
                <a:latin typeface="Arial" panose="020B0604020202020204" pitchFamily="34" charset="0"/>
                <a:ea typeface="+mn-ea"/>
                <a:cs typeface="Arial" panose="020B0604020202020204" pitchFamily="34" charset="0"/>
              </a:defRPr>
            </a:lvl3pPr>
            <a:lvl4pPr marL="1600200" indent="-457200" algn="l" defTabSz="914400" rtl="0" eaLnBrk="1" latinLnBrk="0" hangingPunct="1">
              <a:lnSpc>
                <a:spcPct val="100000"/>
              </a:lnSpc>
              <a:spcBef>
                <a:spcPts val="500"/>
              </a:spcBef>
              <a:buClr>
                <a:schemeClr val="tx1"/>
              </a:buClr>
              <a:buSzPct val="50000"/>
              <a:buFont typeface="Wingdings" panose="05000000000000000000" pitchFamily="2" charset="2"/>
              <a:buChar char="v"/>
              <a:defRPr sz="3200" b="0" i="0" kern="1200" baseline="0">
                <a:solidFill>
                  <a:schemeClr val="tx1"/>
                </a:solidFill>
                <a:latin typeface="Arial" panose="020B0604020202020204" pitchFamily="34" charset="0"/>
                <a:ea typeface="+mn-ea"/>
                <a:cs typeface="Arial" panose="020B0604020202020204" pitchFamily="34" charset="0"/>
              </a:defRPr>
            </a:lvl4pPr>
            <a:lvl5pPr marL="20574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Career exploration:</a:t>
            </a:r>
          </a:p>
        </p:txBody>
      </p:sp>
    </p:spTree>
    <p:extLst>
      <p:ext uri="{BB962C8B-B14F-4D97-AF65-F5344CB8AC3E}">
        <p14:creationId xmlns:p14="http://schemas.microsoft.com/office/powerpoint/2010/main" val="1399106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lang="en-US" sz="4800" cap="none" spc="0">
                <a:ea typeface="+mn-ea"/>
                <a:cs typeface="Arial" panose="020B0604020202020204" pitchFamily="34" charset="0"/>
              </a:rPr>
              <a:t>Real Training to Support Real Work</a:t>
            </a:r>
            <a:endParaRPr kumimoji="0" lang="en-US" sz="4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25475" y="1917577"/>
            <a:ext cx="10961687" cy="4608513"/>
          </a:xfrm>
        </p:spPr>
        <p:txBody>
          <a:bodyPr vert="horz" lIns="0" tIns="0" rIns="0" bIns="0" rtlCol="0" anchor="t">
            <a:noAutofit/>
          </a:bodyPr>
          <a:lstStyle/>
          <a:p>
            <a:r>
              <a:rPr lang="en-US">
                <a:latin typeface="Arial"/>
                <a:cs typeface="Arial"/>
              </a:rPr>
              <a:t>“Supporting, not Simulating”</a:t>
            </a:r>
          </a:p>
          <a:p>
            <a:r>
              <a:rPr lang="en-US">
                <a:latin typeface="Arial"/>
                <a:cs typeface="Arial"/>
              </a:rPr>
              <a:t>Industry-based training and education</a:t>
            </a:r>
          </a:p>
          <a:p>
            <a:r>
              <a:rPr lang="en-US">
                <a:latin typeface="Arial"/>
                <a:cs typeface="Arial"/>
              </a:rPr>
              <a:t>Job Trials and Community-Based Work Experiences</a:t>
            </a:r>
          </a:p>
          <a:p>
            <a:r>
              <a:rPr lang="en-US">
                <a:latin typeface="Arial"/>
                <a:cs typeface="Arial"/>
              </a:rPr>
              <a:t>Job Shadowing</a:t>
            </a:r>
          </a:p>
          <a:p>
            <a:r>
              <a:rPr lang="en-US">
                <a:latin typeface="Arial"/>
                <a:cs typeface="Arial"/>
              </a:rPr>
              <a:t>Informational Interviews</a:t>
            </a:r>
          </a:p>
          <a:p>
            <a:r>
              <a:rPr lang="en-US">
                <a:latin typeface="Arial"/>
                <a:cs typeface="Arial"/>
              </a:rPr>
              <a:t>Tours</a:t>
            </a:r>
          </a:p>
          <a:p>
            <a:r>
              <a:rPr lang="en-US">
                <a:latin typeface="Arial"/>
                <a:cs typeface="Arial"/>
              </a:rPr>
              <a:t>Apprenticeships </a:t>
            </a:r>
          </a:p>
        </p:txBody>
      </p:sp>
    </p:spTree>
    <p:extLst>
      <p:ext uri="{BB962C8B-B14F-4D97-AF65-F5344CB8AC3E}">
        <p14:creationId xmlns:p14="http://schemas.microsoft.com/office/powerpoint/2010/main" val="3933528848"/>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lang="en-US" cap="none" spc="0">
                <a:ea typeface="+mn-ea"/>
                <a:cs typeface="Arial" panose="020B0604020202020204" pitchFamily="34" charset="0"/>
              </a:rPr>
              <a:t>Meet Corey – Works as a Warehouse Associate</a:t>
            </a:r>
            <a:endPar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4528752" y="3777367"/>
            <a:ext cx="3207669" cy="794633"/>
          </a:xfrm>
        </p:spPr>
        <p:txBody>
          <a:bodyPr/>
          <a:lstStyle/>
          <a:p>
            <a:pPr marL="0" indent="0" algn="ctr">
              <a:buNone/>
            </a:pPr>
            <a:r>
              <a:rPr lang="en-US">
                <a:hlinkClick r:id="rId3"/>
              </a:rPr>
              <a:t>Corey’s Video</a:t>
            </a:r>
            <a:endParaRPr lang="en-US"/>
          </a:p>
        </p:txBody>
      </p:sp>
      <p:pic>
        <p:nvPicPr>
          <p:cNvPr id="4" name="Picture 3" descr="A person in a warehouse&#10;">
            <a:extLst>
              <a:ext uri="{FF2B5EF4-FFF2-40B4-BE49-F238E27FC236}">
                <a16:creationId xmlns:a16="http://schemas.microsoft.com/office/drawing/2014/main" id="{3960EF2A-0CBA-4BD7-B797-956A1ED79C91}"/>
              </a:ext>
            </a:extLst>
          </p:cNvPr>
          <p:cNvPicPr>
            <a:picLocks noChangeAspect="1"/>
          </p:cNvPicPr>
          <p:nvPr/>
        </p:nvPicPr>
        <p:blipFill>
          <a:blip r:embed="rId4"/>
          <a:srcRect l="20821" r="6452" b="-408"/>
          <a:stretch>
            <a:fillRect/>
          </a:stretch>
        </p:blipFill>
        <p:spPr>
          <a:xfrm>
            <a:off x="747935" y="2244392"/>
            <a:ext cx="3780817" cy="3455030"/>
          </a:xfrm>
          <a:prstGeom prst="rect">
            <a:avLst/>
          </a:prstGeom>
        </p:spPr>
      </p:pic>
      <p:pic>
        <p:nvPicPr>
          <p:cNvPr id="5" name="Picture 4" descr="A green and white circle with text ">
            <a:extLst>
              <a:ext uri="{FF2B5EF4-FFF2-40B4-BE49-F238E27FC236}">
                <a16:creationId xmlns:a16="http://schemas.microsoft.com/office/drawing/2014/main" id="{D2031B8D-05FD-4B5C-BA03-ED1D67128C43}"/>
              </a:ext>
            </a:extLst>
          </p:cNvPr>
          <p:cNvPicPr>
            <a:picLocks noChangeAspect="1"/>
          </p:cNvPicPr>
          <p:nvPr/>
        </p:nvPicPr>
        <p:blipFill>
          <a:blip r:embed="rId5"/>
          <a:stretch>
            <a:fillRect/>
          </a:stretch>
        </p:blipFill>
        <p:spPr>
          <a:xfrm>
            <a:off x="8330532" y="1917577"/>
            <a:ext cx="2854919" cy="2054330"/>
          </a:xfrm>
          <a:prstGeom prst="rect">
            <a:avLst/>
          </a:prstGeom>
        </p:spPr>
      </p:pic>
      <p:pic>
        <p:nvPicPr>
          <p:cNvPr id="6" name="Picture 5" descr="A logo on a blue background&#10;">
            <a:extLst>
              <a:ext uri="{FF2B5EF4-FFF2-40B4-BE49-F238E27FC236}">
                <a16:creationId xmlns:a16="http://schemas.microsoft.com/office/drawing/2014/main" id="{72C4A29B-F8D1-430C-8AEE-7C09675DA03F}"/>
              </a:ext>
            </a:extLst>
          </p:cNvPr>
          <p:cNvPicPr>
            <a:picLocks noChangeAspect="1"/>
          </p:cNvPicPr>
          <p:nvPr/>
        </p:nvPicPr>
        <p:blipFill>
          <a:blip r:embed="rId6"/>
          <a:stretch>
            <a:fillRect/>
          </a:stretch>
        </p:blipFill>
        <p:spPr>
          <a:xfrm>
            <a:off x="8004575" y="3932204"/>
            <a:ext cx="3548185" cy="1703963"/>
          </a:xfrm>
          <a:prstGeom prst="rect">
            <a:avLst/>
          </a:prstGeom>
        </p:spPr>
      </p:pic>
    </p:spTree>
    <p:extLst>
      <p:ext uri="{BB962C8B-B14F-4D97-AF65-F5344CB8AC3E}">
        <p14:creationId xmlns:p14="http://schemas.microsoft.com/office/powerpoint/2010/main" val="4029058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F607AA1-0F23-4DFE-9C4F-C60A4597B1C1}"/>
              </a:ext>
            </a:extLst>
          </p:cNvPr>
          <p:cNvSpPr>
            <a:spLocks noGrp="1"/>
          </p:cNvSpPr>
          <p:nvPr>
            <p:ph type="title" idx="4294967295"/>
          </p:nvPr>
        </p:nvSpPr>
        <p:spPr>
          <a:xfrm>
            <a:off x="542694" y="152600"/>
            <a:ext cx="10417175" cy="155729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lang="en-US" cap="none" spc="0">
                <a:ea typeface="+mn-ea"/>
                <a:cs typeface="Arial" panose="020B0604020202020204" pitchFamily="34" charset="0"/>
              </a:rPr>
              <a:t>The Role of Volunteering</a:t>
            </a:r>
            <a:endPar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10" name="Content Placeholder 9">
            <a:extLst>
              <a:ext uri="{FF2B5EF4-FFF2-40B4-BE49-F238E27FC236}">
                <a16:creationId xmlns:a16="http://schemas.microsoft.com/office/drawing/2014/main" id="{0B2ABB5C-EDA9-4204-BF7C-73F29A655B06}"/>
              </a:ext>
            </a:extLst>
          </p:cNvPr>
          <p:cNvSpPr>
            <a:spLocks noGrp="1"/>
          </p:cNvSpPr>
          <p:nvPr>
            <p:ph sz="quarter" idx="14"/>
          </p:nvPr>
        </p:nvSpPr>
        <p:spPr>
          <a:xfrm>
            <a:off x="861563" y="1992113"/>
            <a:ext cx="4364866" cy="3267111"/>
          </a:xfrm>
        </p:spPr>
        <p:txBody>
          <a:bodyPr vert="horz" lIns="0" tIns="0" rIns="0" bIns="0" rtlCol="0" anchor="t">
            <a:normAutofit/>
          </a:bodyPr>
          <a:lstStyle/>
          <a:p>
            <a:pPr marL="0" indent="0">
              <a:buNone/>
            </a:pPr>
            <a:r>
              <a:rPr lang="en-US" sz="2800" b="1">
                <a:latin typeface="Arial"/>
                <a:cs typeface="Arial"/>
              </a:rPr>
              <a:t>Historically:</a:t>
            </a:r>
            <a:endParaRPr lang="en-US">
              <a:latin typeface="Arial"/>
              <a:cs typeface="Arial"/>
            </a:endParaRPr>
          </a:p>
          <a:p>
            <a:pPr marL="0" indent="0">
              <a:buNone/>
            </a:pPr>
            <a:r>
              <a:rPr lang="en-US" sz="2400">
                <a:latin typeface="Arial"/>
                <a:cs typeface="Arial"/>
              </a:rPr>
              <a:t>People with disabilities were placed in volunteer positions that never ended, without the promise of moving forward into paid positions using the skills they learned. This devalued them and their ability to work. </a:t>
            </a:r>
          </a:p>
          <a:p>
            <a:pPr marL="0" indent="0" algn="ctr">
              <a:buNone/>
            </a:pPr>
            <a:endParaRPr lang="en-US"/>
          </a:p>
        </p:txBody>
      </p:sp>
      <p:sp>
        <p:nvSpPr>
          <p:cNvPr id="11" name="Content Placeholder 10">
            <a:extLst>
              <a:ext uri="{FF2B5EF4-FFF2-40B4-BE49-F238E27FC236}">
                <a16:creationId xmlns:a16="http://schemas.microsoft.com/office/drawing/2014/main" id="{F227504B-68A9-4610-8ED0-32D8F68C1289}"/>
              </a:ext>
            </a:extLst>
          </p:cNvPr>
          <p:cNvSpPr>
            <a:spLocks noGrp="1"/>
          </p:cNvSpPr>
          <p:nvPr>
            <p:ph sz="quarter" idx="11"/>
          </p:nvPr>
        </p:nvSpPr>
        <p:spPr>
          <a:xfrm>
            <a:off x="5755933" y="1992113"/>
            <a:ext cx="5518804" cy="4308603"/>
          </a:xfrm>
        </p:spPr>
        <p:txBody>
          <a:bodyPr vert="horz" lIns="0" tIns="0" rIns="0" bIns="0" rtlCol="0" anchor="t">
            <a:normAutofit fontScale="92500" lnSpcReduction="20000"/>
          </a:bodyPr>
          <a:lstStyle/>
          <a:p>
            <a:pPr marL="0" indent="0">
              <a:lnSpc>
                <a:spcPct val="110000"/>
              </a:lnSpc>
              <a:buNone/>
            </a:pPr>
            <a:r>
              <a:rPr lang="en-US" sz="3000" b="1">
                <a:latin typeface="Arial"/>
                <a:ea typeface="MS PGothic"/>
                <a:cs typeface="Arial"/>
              </a:rPr>
              <a:t>However, for some, purposeful volunteer opportunities can: </a:t>
            </a:r>
            <a:endParaRPr lang="en-US" sz="3000">
              <a:ea typeface="MS PGothic"/>
            </a:endParaRPr>
          </a:p>
          <a:p>
            <a:pPr>
              <a:lnSpc>
                <a:spcPct val="110000"/>
              </a:lnSpc>
            </a:pPr>
            <a:r>
              <a:rPr lang="en-US" sz="2600">
                <a:latin typeface="Arial"/>
                <a:ea typeface="MS PGothic"/>
                <a:cs typeface="Arial"/>
              </a:rPr>
              <a:t>Build skills</a:t>
            </a:r>
            <a:endParaRPr lang="en-US" sz="2600">
              <a:ea typeface="MS PGothic"/>
            </a:endParaRPr>
          </a:p>
          <a:p>
            <a:pPr>
              <a:lnSpc>
                <a:spcPct val="110000"/>
              </a:lnSpc>
            </a:pPr>
            <a:r>
              <a:rPr lang="en-US" sz="2600">
                <a:latin typeface="Arial"/>
                <a:ea typeface="MS PGothic"/>
                <a:cs typeface="Arial"/>
              </a:rPr>
              <a:t>Gain work experience</a:t>
            </a:r>
            <a:endParaRPr lang="en-US" sz="2600">
              <a:ea typeface="MS PGothic"/>
            </a:endParaRPr>
          </a:p>
          <a:p>
            <a:pPr>
              <a:lnSpc>
                <a:spcPct val="110000"/>
              </a:lnSpc>
            </a:pPr>
            <a:r>
              <a:rPr lang="en-US" sz="2600">
                <a:latin typeface="Arial"/>
                <a:ea typeface="MS PGothic"/>
                <a:cs typeface="Arial"/>
              </a:rPr>
              <a:t>Become familiar with workplace culture</a:t>
            </a:r>
            <a:endParaRPr lang="en-US" sz="2600">
              <a:ea typeface="MS PGothic"/>
            </a:endParaRPr>
          </a:p>
          <a:p>
            <a:pPr>
              <a:lnSpc>
                <a:spcPct val="110000"/>
              </a:lnSpc>
            </a:pPr>
            <a:r>
              <a:rPr lang="en-US" sz="2600">
                <a:latin typeface="Arial"/>
                <a:ea typeface="MS PGothic"/>
                <a:cs typeface="Arial"/>
              </a:rPr>
              <a:t>Develop connections</a:t>
            </a:r>
            <a:endParaRPr lang="en-US" sz="2600">
              <a:ea typeface="MS PGothic"/>
            </a:endParaRPr>
          </a:p>
          <a:p>
            <a:pPr>
              <a:lnSpc>
                <a:spcPct val="110000"/>
              </a:lnSpc>
            </a:pPr>
            <a:r>
              <a:rPr lang="en-US" sz="2600">
                <a:latin typeface="Arial"/>
                <a:ea typeface="MS PGothic"/>
                <a:cs typeface="Arial"/>
              </a:rPr>
              <a:t>Learn about work environments and settings</a:t>
            </a:r>
            <a:br>
              <a:rPr lang="en-US" sz="2400">
                <a:ea typeface="MS PGothic"/>
              </a:rPr>
            </a:br>
            <a:endParaRPr lang="en-US" sz="2400">
              <a:ea typeface="MS PGothic"/>
            </a:endParaRPr>
          </a:p>
        </p:txBody>
      </p:sp>
    </p:spTree>
    <p:extLst>
      <p:ext uri="{BB962C8B-B14F-4D97-AF65-F5344CB8AC3E}">
        <p14:creationId xmlns:p14="http://schemas.microsoft.com/office/powerpoint/2010/main" val="1736433429"/>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4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Contributing to Employment Process</a:t>
            </a: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04838" y="1846741"/>
            <a:ext cx="10961687" cy="4608513"/>
          </a:xfrm>
        </p:spPr>
        <p:txBody>
          <a:bodyPr vert="horz" lIns="0" tIns="0" rIns="0" bIns="0" rtlCol="0" anchor="t">
            <a:noAutofit/>
          </a:bodyPr>
          <a:lstStyle/>
          <a:p>
            <a:r>
              <a:rPr lang="en-US" sz="2400" b="1">
                <a:latin typeface="Arial"/>
                <a:cs typeface="Arial"/>
              </a:rPr>
              <a:t>Look for the individual’s contributions and passions</a:t>
            </a:r>
          </a:p>
          <a:p>
            <a:r>
              <a:rPr lang="en-US" sz="2400">
                <a:latin typeface="Arial"/>
                <a:cs typeface="Arial"/>
              </a:rPr>
              <a:t>Assist with brainstorming business/job ideas</a:t>
            </a:r>
          </a:p>
          <a:p>
            <a:r>
              <a:rPr lang="en-US" sz="2400">
                <a:latin typeface="Arial"/>
                <a:cs typeface="Arial"/>
              </a:rPr>
              <a:t>Encourage creativity</a:t>
            </a:r>
          </a:p>
          <a:p>
            <a:r>
              <a:rPr lang="en-US" sz="2400">
                <a:latin typeface="Arial"/>
                <a:cs typeface="Arial"/>
              </a:rPr>
              <a:t>Plan for employment through the Individualized Service Plan (ISP) goals</a:t>
            </a:r>
          </a:p>
          <a:p>
            <a:r>
              <a:rPr lang="en-US" sz="2400">
                <a:latin typeface="Arial"/>
                <a:cs typeface="Arial"/>
              </a:rPr>
              <a:t>Network – share job contacts</a:t>
            </a:r>
          </a:p>
          <a:p>
            <a:r>
              <a:rPr lang="en-US" sz="2400">
                <a:latin typeface="Arial"/>
                <a:cs typeface="Arial"/>
              </a:rPr>
              <a:t>Inform the team of what works when faced with challenges</a:t>
            </a:r>
          </a:p>
          <a:p>
            <a:r>
              <a:rPr lang="en-US" sz="2400">
                <a:latin typeface="Arial"/>
                <a:cs typeface="Arial"/>
              </a:rPr>
              <a:t>Participate in problem-solving</a:t>
            </a:r>
          </a:p>
          <a:p>
            <a:pPr lvl="1">
              <a:buFont typeface="Courier New" panose="020B0604020202020204" pitchFamily="34" charset="0"/>
              <a:buChar char="o"/>
            </a:pPr>
            <a:r>
              <a:rPr lang="en-US" sz="2400" b="1">
                <a:latin typeface="Arial"/>
                <a:cs typeface="Arial"/>
              </a:rPr>
              <a:t>What other ways/ideas do you have to help contribute?</a:t>
            </a:r>
          </a:p>
        </p:txBody>
      </p:sp>
    </p:spTree>
    <p:extLst>
      <p:ext uri="{BB962C8B-B14F-4D97-AF65-F5344CB8AC3E}">
        <p14:creationId xmlns:p14="http://schemas.microsoft.com/office/powerpoint/2010/main" val="1226096534"/>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751561DE-59BB-776E-EC72-F313139C42B8}"/>
              </a:ext>
            </a:extLst>
          </p:cNvPr>
          <p:cNvSpPr>
            <a:spLocks noGrp="1"/>
          </p:cNvSpPr>
          <p:nvPr>
            <p:ph type="title" idx="4294967295"/>
          </p:nvPr>
        </p:nvSpPr>
        <p:spPr>
          <a:xfrm>
            <a:off x="604838" y="626570"/>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Medicaid – Home and Community Based Services (HCBS)</a:t>
            </a:r>
          </a:p>
        </p:txBody>
      </p:sp>
      <p:sp>
        <p:nvSpPr>
          <p:cNvPr id="13" name="Content Placeholder 2">
            <a:extLst>
              <a:ext uri="{FF2B5EF4-FFF2-40B4-BE49-F238E27FC236}">
                <a16:creationId xmlns:a16="http://schemas.microsoft.com/office/drawing/2014/main" id="{162A0A6F-195C-99B8-C030-F3E387F0B4DF}"/>
              </a:ext>
            </a:extLst>
          </p:cNvPr>
          <p:cNvSpPr>
            <a:spLocks noGrp="1"/>
          </p:cNvSpPr>
          <p:nvPr>
            <p:ph sz="quarter" idx="11"/>
          </p:nvPr>
        </p:nvSpPr>
        <p:spPr>
          <a:xfrm>
            <a:off x="604838" y="2153143"/>
            <a:ext cx="10961687" cy="5073280"/>
          </a:xfrm>
        </p:spPr>
        <p:txBody>
          <a:bodyPr/>
          <a:lstStyle/>
          <a:p>
            <a:r>
              <a:rPr lang="en-US" sz="2800"/>
              <a:t>Funds community services (e.g., supported employment, day services, personal assistance) </a:t>
            </a:r>
          </a:p>
          <a:p>
            <a:r>
              <a:rPr lang="en-US" sz="2800"/>
              <a:t>For people with developmental disabilities in Rhode Island, administered by BHDDH-DDD.  </a:t>
            </a:r>
          </a:p>
          <a:p>
            <a:r>
              <a:rPr lang="en-US" sz="2800"/>
              <a:t>Virtually all DDD supports are Medicaid HCBS.</a:t>
            </a:r>
          </a:p>
          <a:p>
            <a:r>
              <a:rPr lang="en-US" sz="2800"/>
              <a:t>Common source of funding for ongoing job support following or along with ORS time-limited vocational rehabilitation</a:t>
            </a:r>
          </a:p>
          <a:p>
            <a:r>
              <a:rPr lang="en-US" sz="2800"/>
              <a:t>HCBS rules – Services must be based on a person-centered plan and integrated into the community</a:t>
            </a:r>
          </a:p>
          <a:p>
            <a:endParaRPr lang="en-US"/>
          </a:p>
        </p:txBody>
      </p:sp>
    </p:spTree>
    <p:extLst>
      <p:ext uri="{BB962C8B-B14F-4D97-AF65-F5344CB8AC3E}">
        <p14:creationId xmlns:p14="http://schemas.microsoft.com/office/powerpoint/2010/main" val="3434074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38685B-CFDE-4558-D1D9-71DBA6334AE8}"/>
              </a:ext>
            </a:extLst>
          </p:cNvPr>
          <p:cNvSpPr>
            <a:spLocks noGrp="1"/>
          </p:cNvSpPr>
          <p:nvPr>
            <p:ph type="body" sz="quarter" idx="10"/>
          </p:nvPr>
        </p:nvSpPr>
        <p:spPr>
          <a:xfrm>
            <a:off x="603197" y="389051"/>
            <a:ext cx="10416747" cy="1732711"/>
          </a:xfrm>
        </p:spPr>
        <p:txBody>
          <a:bodyPr vert="horz" lIns="0" tIns="0" rIns="0" bIns="0" rtlCol="0" anchor="ctr">
            <a:normAutofit/>
          </a:bodyPr>
          <a:lstStyle/>
          <a:p>
            <a:pPr>
              <a:lnSpc>
                <a:spcPct val="90000"/>
              </a:lnSpc>
            </a:pPr>
            <a:r>
              <a:rPr lang="en-US" sz="4400" b="1" i="0" kern="1200" cap="none" baseline="0">
                <a:latin typeface="Century Gothic" panose="020B0502020202020204" pitchFamily="34" charset="0"/>
                <a:ea typeface="+mn-ea"/>
                <a:cs typeface="Arial" panose="020B0604020202020204" pitchFamily="34" charset="0"/>
              </a:rPr>
              <a:t>Office of Rehabilitation Services (ORS) </a:t>
            </a:r>
          </a:p>
          <a:p>
            <a:pPr>
              <a:lnSpc>
                <a:spcPct val="90000"/>
              </a:lnSpc>
            </a:pPr>
            <a:r>
              <a:rPr lang="en-US" sz="4400" b="1" i="0" kern="1200" cap="none" baseline="0">
                <a:latin typeface="Century Gothic" panose="020B0502020202020204" pitchFamily="34" charset="0"/>
                <a:ea typeface="+mn-ea"/>
                <a:cs typeface="Arial" panose="020B0604020202020204" pitchFamily="34" charset="0"/>
              </a:rPr>
              <a:t>Vocational Rehabilitation (VR)</a:t>
            </a:r>
          </a:p>
        </p:txBody>
      </p:sp>
      <p:sp>
        <p:nvSpPr>
          <p:cNvPr id="5" name="Title 4">
            <a:extLst>
              <a:ext uri="{FF2B5EF4-FFF2-40B4-BE49-F238E27FC236}">
                <a16:creationId xmlns:a16="http://schemas.microsoft.com/office/drawing/2014/main" id="{06BEB92C-60F0-F80D-8A73-A9EC53BB9606}"/>
              </a:ext>
            </a:extLst>
          </p:cNvPr>
          <p:cNvSpPr txBox="1">
            <a:spLocks noGrp="1"/>
          </p:cNvSpPr>
          <p:nvPr>
            <p:ph type="title" idx="4294967295"/>
          </p:nvPr>
        </p:nvSpPr>
        <p:spPr>
          <a:xfrm>
            <a:off x="7325900" y="2545770"/>
            <a:ext cx="3367200" cy="8832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0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hlinkClick r:id="rId3"/>
              </a:rPr>
              <a:t>www.ors.ri.gov</a:t>
            </a:r>
            <a:endParaRPr kumimoji="0" lang="en-US" sz="40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3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p>
        </p:txBody>
      </p:sp>
      <p:sp>
        <p:nvSpPr>
          <p:cNvPr id="4" name="TextBox 3">
            <a:extLst>
              <a:ext uri="{FF2B5EF4-FFF2-40B4-BE49-F238E27FC236}">
                <a16:creationId xmlns:a16="http://schemas.microsoft.com/office/drawing/2014/main" id="{44910177-DEBA-BCF5-D51A-8044BA9EEBA0}"/>
              </a:ext>
            </a:extLst>
          </p:cNvPr>
          <p:cNvSpPr txBox="1"/>
          <p:nvPr/>
        </p:nvSpPr>
        <p:spPr>
          <a:xfrm>
            <a:off x="7312464" y="3750240"/>
            <a:ext cx="426398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hlinkClick r:id="rId4"/>
              </a:rPr>
              <a:t>Watch the ORS video clip</a:t>
            </a:r>
            <a:endParaRPr kumimoji="0" lang="en-US" sz="36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endParaRPr>
          </a:p>
        </p:txBody>
      </p:sp>
      <p:pic>
        <p:nvPicPr>
          <p:cNvPr id="6" name="Picture 5" descr="A group of men in hard hats working on a wood frame">
            <a:extLst>
              <a:ext uri="{FF2B5EF4-FFF2-40B4-BE49-F238E27FC236}">
                <a16:creationId xmlns:a16="http://schemas.microsoft.com/office/drawing/2014/main" id="{93D14214-814F-74D7-296F-E3C30E90CC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524" y="2311905"/>
            <a:ext cx="5717034" cy="3810426"/>
          </a:xfrm>
          <a:prstGeom prst="rect">
            <a:avLst/>
          </a:prstGeom>
        </p:spPr>
      </p:pic>
    </p:spTree>
    <p:extLst>
      <p:ext uri="{BB962C8B-B14F-4D97-AF65-F5344CB8AC3E}">
        <p14:creationId xmlns:p14="http://schemas.microsoft.com/office/powerpoint/2010/main" val="2108770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ACE7F9-DC1E-3249-EA8E-7D158D5B5E08}"/>
              </a:ext>
            </a:extLst>
          </p:cNvPr>
          <p:cNvSpPr>
            <a:spLocks noGrp="1"/>
          </p:cNvSpPr>
          <p:nvPr>
            <p:ph type="title" idx="4294967295"/>
          </p:nvPr>
        </p:nvSpPr>
        <p:spPr>
          <a:xfrm>
            <a:off x="471673" y="1108393"/>
            <a:ext cx="10417175" cy="102711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BHDDH Division of Developmental Disabilities (DDD)</a:t>
            </a:r>
          </a:p>
        </p:txBody>
      </p:sp>
      <p:sp>
        <p:nvSpPr>
          <p:cNvPr id="3" name="Content Placeholder 2">
            <a:extLst>
              <a:ext uri="{FF2B5EF4-FFF2-40B4-BE49-F238E27FC236}">
                <a16:creationId xmlns:a16="http://schemas.microsoft.com/office/drawing/2014/main" id="{AF24B742-A314-F2C1-9358-91A170ED8D77}"/>
              </a:ext>
            </a:extLst>
          </p:cNvPr>
          <p:cNvSpPr>
            <a:spLocks noGrp="1"/>
          </p:cNvSpPr>
          <p:nvPr>
            <p:ph sz="quarter" idx="11"/>
          </p:nvPr>
        </p:nvSpPr>
        <p:spPr>
          <a:xfrm>
            <a:off x="640859" y="3620428"/>
            <a:ext cx="4520655" cy="1236244"/>
          </a:xfrm>
        </p:spPr>
        <p:txBody>
          <a:bodyPr/>
          <a:lstStyle/>
          <a:p>
            <a:pPr marL="0" indent="0">
              <a:buNone/>
            </a:pPr>
            <a:r>
              <a:rPr lang="en-US" sz="3600" b="1">
                <a:hlinkClick r:id="rId3"/>
              </a:rPr>
              <a:t>Watch the BHDDH video clip</a:t>
            </a:r>
            <a:endParaRPr lang="en-US" sz="3600" b="1"/>
          </a:p>
        </p:txBody>
      </p:sp>
      <p:sp>
        <p:nvSpPr>
          <p:cNvPr id="4" name="TextBox 3">
            <a:extLst>
              <a:ext uri="{FF2B5EF4-FFF2-40B4-BE49-F238E27FC236}">
                <a16:creationId xmlns:a16="http://schemas.microsoft.com/office/drawing/2014/main" id="{CF954575-5B0F-74ED-C1B0-A3DF7B0C227F}"/>
              </a:ext>
            </a:extLst>
          </p:cNvPr>
          <p:cNvSpPr txBox="1"/>
          <p:nvPr/>
        </p:nvSpPr>
        <p:spPr>
          <a:xfrm>
            <a:off x="640959" y="5484913"/>
            <a:ext cx="6921767" cy="646331"/>
          </a:xfrm>
          <a:prstGeom prst="rect">
            <a:avLst/>
          </a:prstGeom>
          <a:noFill/>
        </p:spPr>
        <p:txBody>
          <a:bodyPr wrap="none" rtlCol="0">
            <a:spAutoFit/>
          </a:bodyPr>
          <a:lstStyle/>
          <a:p>
            <a:r>
              <a:rPr lang="en-US" sz="3600" b="1">
                <a:latin typeface="Arial" panose="020B0604020202020204" pitchFamily="34" charset="0"/>
                <a:cs typeface="Arial" panose="020B0604020202020204" pitchFamily="34" charset="0"/>
                <a:hlinkClick r:id="rId4"/>
              </a:rPr>
              <a:t>BHDDH Employment Webpage</a:t>
            </a:r>
            <a:endParaRPr lang="en-US" sz="3600" b="1">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F44AF9AE-5308-2ABF-368B-37713F9E03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94098" y="2325896"/>
            <a:ext cx="4793679" cy="3192665"/>
          </a:xfrm>
          <a:prstGeom prst="rect">
            <a:avLst/>
          </a:prstGeom>
        </p:spPr>
      </p:pic>
    </p:spTree>
    <p:extLst>
      <p:ext uri="{BB962C8B-B14F-4D97-AF65-F5344CB8AC3E}">
        <p14:creationId xmlns:p14="http://schemas.microsoft.com/office/powerpoint/2010/main" val="3577356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29B8FC-F108-B91D-19EF-74AB39947B2E}"/>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4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Employment Services and Supports</a:t>
            </a:r>
          </a:p>
        </p:txBody>
      </p:sp>
      <p:sp>
        <p:nvSpPr>
          <p:cNvPr id="3" name="Content Placeholder 2">
            <a:extLst>
              <a:ext uri="{FF2B5EF4-FFF2-40B4-BE49-F238E27FC236}">
                <a16:creationId xmlns:a16="http://schemas.microsoft.com/office/drawing/2014/main" id="{2171018A-E37B-4B80-475F-29FA7BC9A8D4}"/>
              </a:ext>
            </a:extLst>
          </p:cNvPr>
          <p:cNvSpPr>
            <a:spLocks noGrp="1"/>
          </p:cNvSpPr>
          <p:nvPr>
            <p:ph sz="quarter" idx="11"/>
          </p:nvPr>
        </p:nvSpPr>
        <p:spPr>
          <a:xfrm>
            <a:off x="604838" y="1636625"/>
            <a:ext cx="11176414" cy="4565768"/>
          </a:xfrm>
        </p:spPr>
        <p:txBody>
          <a:bodyPr/>
          <a:lstStyle/>
          <a:p>
            <a:pPr marL="0" indent="0" algn="ctr">
              <a:buNone/>
            </a:pPr>
            <a:r>
              <a:rPr lang="en-US" sz="2400"/>
              <a:t>You can use some or all of your DDD funding for ongoing employment supports. You may also qualify for short-term job help from ORS.</a:t>
            </a:r>
          </a:p>
          <a:p>
            <a:pPr marL="0" indent="0" algn="ctr">
              <a:buNone/>
            </a:pPr>
            <a:endParaRPr lang="en-US" sz="2400"/>
          </a:p>
          <a:p>
            <a:pPr marL="0" indent="0">
              <a:buNone/>
            </a:pPr>
            <a:r>
              <a:rPr lang="en-US" sz="2400" b="1"/>
              <a:t>You can make your money go further by:</a:t>
            </a:r>
          </a:p>
          <a:p>
            <a:r>
              <a:rPr lang="en-US" sz="2400" u="sng"/>
              <a:t>Braiding</a:t>
            </a:r>
            <a:endParaRPr lang="en-US" sz="2400"/>
          </a:p>
          <a:p>
            <a:r>
              <a:rPr lang="en-US" sz="2400" u="sng"/>
              <a:t>Blending</a:t>
            </a:r>
          </a:p>
          <a:p>
            <a:r>
              <a:rPr lang="en-US" sz="2400" u="sng"/>
              <a:t>Sequencing</a:t>
            </a:r>
          </a:p>
          <a:p>
            <a:endParaRPr lang="en-US" sz="2400" u="sng"/>
          </a:p>
          <a:p>
            <a:pPr marL="0" indent="0" algn="ctr">
              <a:buNone/>
            </a:pPr>
            <a:r>
              <a:rPr lang="en-US" sz="2400" b="1"/>
              <a:t>All of these help people find, get, or keep a job in the community.</a:t>
            </a:r>
          </a:p>
          <a:p>
            <a:endParaRPr lang="en-US"/>
          </a:p>
        </p:txBody>
      </p:sp>
      <p:sp>
        <p:nvSpPr>
          <p:cNvPr id="4" name="TextBox 3">
            <a:extLst>
              <a:ext uri="{FF2B5EF4-FFF2-40B4-BE49-F238E27FC236}">
                <a16:creationId xmlns:a16="http://schemas.microsoft.com/office/drawing/2014/main" id="{683317E4-D44F-C0E3-9633-DD08E005E08A}"/>
              </a:ext>
            </a:extLst>
          </p:cNvPr>
          <p:cNvSpPr txBox="1"/>
          <p:nvPr/>
        </p:nvSpPr>
        <p:spPr>
          <a:xfrm>
            <a:off x="8135774" y="3429000"/>
            <a:ext cx="2886239" cy="646331"/>
          </a:xfrm>
          <a:prstGeom prst="rect">
            <a:avLst/>
          </a:prstGeom>
          <a:noFill/>
        </p:spPr>
        <p:txBody>
          <a:bodyPr wrap="none" rtlCol="0">
            <a:spAutoFit/>
          </a:bodyPr>
          <a:lstStyle/>
          <a:p>
            <a:r>
              <a:rPr lang="en-US" sz="3600">
                <a:latin typeface="Arial Bold" panose="020B0704020202020204" pitchFamily="34" charset="0"/>
                <a:cs typeface="Arial Bold" panose="020B0704020202020204" pitchFamily="34" charset="0"/>
                <a:hlinkClick r:id="rId3"/>
              </a:rPr>
              <a:t>Watch video</a:t>
            </a:r>
            <a:endParaRPr lang="en-US" sz="3600">
              <a:latin typeface="Arial Bold" panose="020B0704020202020204" pitchFamily="34" charset="0"/>
              <a:cs typeface="Arial Bold" panose="020B0704020202020204" pitchFamily="34" charset="0"/>
            </a:endParaRPr>
          </a:p>
        </p:txBody>
      </p:sp>
    </p:spTree>
    <p:extLst>
      <p:ext uri="{BB962C8B-B14F-4D97-AF65-F5344CB8AC3E}">
        <p14:creationId xmlns:p14="http://schemas.microsoft.com/office/powerpoint/2010/main" val="1216825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DC01E576-1618-3DE9-1E62-453E5E7D9D0E}"/>
              </a:ext>
            </a:extLst>
          </p:cNvPr>
          <p:cNvSpPr>
            <a:spLocks noGrp="1"/>
          </p:cNvSpPr>
          <p:nvPr>
            <p:ph type="title" idx="4294967295"/>
          </p:nvPr>
        </p:nvSpPr>
        <p:spPr>
          <a:xfrm>
            <a:off x="617538" y="2706688"/>
            <a:ext cx="8193087" cy="14335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kumimoji="0" lang="en-US" sz="72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Questions?</a:t>
            </a:r>
          </a:p>
        </p:txBody>
      </p:sp>
    </p:spTree>
    <p:extLst>
      <p:ext uri="{BB962C8B-B14F-4D97-AF65-F5344CB8AC3E}">
        <p14:creationId xmlns:p14="http://schemas.microsoft.com/office/powerpoint/2010/main" val="555656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31A6E6BA-740B-4AA2-5FBA-2A9C28BC5AC4}"/>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kumimoji="0" lang="en-US" sz="60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Antidiscrimination Laws</a:t>
            </a:r>
          </a:p>
        </p:txBody>
      </p:sp>
      <p:sp>
        <p:nvSpPr>
          <p:cNvPr id="9" name="Content Placeholder 2">
            <a:extLst>
              <a:ext uri="{FF2B5EF4-FFF2-40B4-BE49-F238E27FC236}">
                <a16:creationId xmlns:a16="http://schemas.microsoft.com/office/drawing/2014/main" id="{FECE40E1-95FF-1683-EE1C-54D333B2139B}"/>
              </a:ext>
            </a:extLst>
          </p:cNvPr>
          <p:cNvSpPr>
            <a:spLocks noGrp="1"/>
          </p:cNvSpPr>
          <p:nvPr>
            <p:ph sz="quarter" idx="11"/>
          </p:nvPr>
        </p:nvSpPr>
        <p:spPr>
          <a:xfrm>
            <a:off x="605480" y="2353521"/>
            <a:ext cx="5223431" cy="3669227"/>
          </a:xfrm>
        </p:spPr>
        <p:txBody>
          <a:bodyPr>
            <a:normAutofit/>
          </a:bodyPr>
          <a:lstStyle/>
          <a:p>
            <a:r>
              <a:rPr lang="en-US" b="1"/>
              <a:t>Federal laws</a:t>
            </a:r>
          </a:p>
          <a:p>
            <a:pPr lvl="1"/>
            <a:r>
              <a:rPr lang="en-US"/>
              <a:t>Americans with Disabilities Act (ADA)</a:t>
            </a:r>
          </a:p>
          <a:p>
            <a:r>
              <a:rPr lang="en-US" b="1"/>
              <a:t>State laws</a:t>
            </a:r>
          </a:p>
          <a:p>
            <a:pPr lvl="1"/>
            <a:r>
              <a:rPr lang="en-US"/>
              <a:t>Rhode Island Fair Employment Practice Act</a:t>
            </a:r>
          </a:p>
          <a:p>
            <a:endParaRPr lang="en-US"/>
          </a:p>
        </p:txBody>
      </p:sp>
      <p:pic>
        <p:nvPicPr>
          <p:cNvPr id="4" name="Graphic 3" descr="Scales of justice with solid fill">
            <a:extLst>
              <a:ext uri="{FF2B5EF4-FFF2-40B4-BE49-F238E27FC236}">
                <a16:creationId xmlns:a16="http://schemas.microsoft.com/office/drawing/2014/main" id="{585C5A91-FB54-B4CF-D184-971A156410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71189" y="1606979"/>
            <a:ext cx="4608513" cy="4608513"/>
          </a:xfrm>
          <a:prstGeom prst="rect">
            <a:avLst/>
          </a:prstGeom>
        </p:spPr>
      </p:pic>
    </p:spTree>
    <p:extLst>
      <p:ext uri="{BB962C8B-B14F-4D97-AF65-F5344CB8AC3E}">
        <p14:creationId xmlns:p14="http://schemas.microsoft.com/office/powerpoint/2010/main" val="1668303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1116A001-6588-D4C7-14CB-4BC6FF38FFDD}"/>
              </a:ext>
            </a:extLst>
          </p:cNvPr>
          <p:cNvSpPr>
            <a:spLocks noGrp="1"/>
          </p:cNvSpPr>
          <p:nvPr>
            <p:ph type="title" idx="4294967295"/>
          </p:nvPr>
        </p:nvSpPr>
        <p:spPr>
          <a:xfrm>
            <a:off x="604838" y="566738"/>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4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Americans with Disabilities Act (ADA)</a:t>
            </a:r>
          </a:p>
        </p:txBody>
      </p:sp>
      <p:sp>
        <p:nvSpPr>
          <p:cNvPr id="12" name="Content Placeholder 2">
            <a:extLst>
              <a:ext uri="{FF2B5EF4-FFF2-40B4-BE49-F238E27FC236}">
                <a16:creationId xmlns:a16="http://schemas.microsoft.com/office/drawing/2014/main" id="{16E7AAED-2F8E-6CEA-05BF-56E6590D134C}"/>
              </a:ext>
            </a:extLst>
          </p:cNvPr>
          <p:cNvSpPr>
            <a:spLocks noGrp="1"/>
          </p:cNvSpPr>
          <p:nvPr>
            <p:ph sz="quarter" idx="11"/>
          </p:nvPr>
        </p:nvSpPr>
        <p:spPr>
          <a:xfrm>
            <a:off x="604838" y="1841855"/>
            <a:ext cx="10961687" cy="4608513"/>
          </a:xfrm>
        </p:spPr>
        <p:txBody>
          <a:bodyPr/>
          <a:lstStyle/>
          <a:p>
            <a:r>
              <a:rPr lang="en-US" sz="2800"/>
              <a:t>Right to reasonable accommodations   </a:t>
            </a:r>
          </a:p>
          <a:p>
            <a:pPr lvl="1"/>
            <a:r>
              <a:rPr lang="en-US" sz="2800"/>
              <a:t>Change or adjustment to job, work environment, or work practices </a:t>
            </a:r>
          </a:p>
          <a:p>
            <a:r>
              <a:rPr lang="en-US" sz="2800"/>
              <a:t>Employee is responsible for asking for reasonable accommodations</a:t>
            </a:r>
          </a:p>
          <a:p>
            <a:pPr lvl="1"/>
            <a:r>
              <a:rPr lang="en-US" sz="2800"/>
              <a:t>During the application process  OR</a:t>
            </a:r>
          </a:p>
          <a:p>
            <a:pPr lvl="1"/>
            <a:r>
              <a:rPr lang="en-US" sz="2800"/>
              <a:t>After hire</a:t>
            </a:r>
          </a:p>
          <a:p>
            <a:r>
              <a:rPr lang="en-US" sz="2800"/>
              <a:t>To file a complaint</a:t>
            </a:r>
          </a:p>
          <a:p>
            <a:pPr lvl="1"/>
            <a:r>
              <a:rPr lang="en-US" sz="2800">
                <a:hlinkClick r:id="rId3"/>
              </a:rPr>
              <a:t>http://www.ada.gov/filing_complaint.htm</a:t>
            </a:r>
            <a:endParaRPr lang="en-US" sz="2800"/>
          </a:p>
          <a:p>
            <a:pPr lvl="1"/>
            <a:endParaRPr lang="en-US"/>
          </a:p>
          <a:p>
            <a:endParaRPr lang="en-US"/>
          </a:p>
        </p:txBody>
      </p:sp>
    </p:spTree>
    <p:extLst>
      <p:ext uri="{BB962C8B-B14F-4D97-AF65-F5344CB8AC3E}">
        <p14:creationId xmlns:p14="http://schemas.microsoft.com/office/powerpoint/2010/main" val="1803379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DD53AA-1433-482E-A19E-CF743D5B4DF6}"/>
              </a:ext>
            </a:extLst>
          </p:cNvPr>
          <p:cNvSpPr>
            <a:spLocks noGrp="1"/>
          </p:cNvSpPr>
          <p:nvPr>
            <p:ph type="title" idx="4294967295"/>
          </p:nvPr>
        </p:nvSpPr>
        <p:spPr>
          <a:xfrm>
            <a:off x="604838" y="572486"/>
            <a:ext cx="10417175" cy="102711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Rhode Island Fair Employment Practices Act (RIGL 28-5-1et seq.)</a:t>
            </a:r>
          </a:p>
        </p:txBody>
      </p:sp>
      <p:sp>
        <p:nvSpPr>
          <p:cNvPr id="3" name="Content Placeholder 2">
            <a:extLst>
              <a:ext uri="{FF2B5EF4-FFF2-40B4-BE49-F238E27FC236}">
                <a16:creationId xmlns:a16="http://schemas.microsoft.com/office/drawing/2014/main" id="{10216267-4CB1-EBDC-5F6F-A21DBAA77AB0}"/>
              </a:ext>
            </a:extLst>
          </p:cNvPr>
          <p:cNvSpPr>
            <a:spLocks noGrp="1"/>
          </p:cNvSpPr>
          <p:nvPr>
            <p:ph sz="quarter" idx="11"/>
          </p:nvPr>
        </p:nvSpPr>
        <p:spPr>
          <a:xfrm>
            <a:off x="705506" y="1888596"/>
            <a:ext cx="10961687" cy="4579315"/>
          </a:xfrm>
        </p:spPr>
        <p:txBody>
          <a:bodyPr/>
          <a:lstStyle/>
          <a:p>
            <a:r>
              <a:rPr lang="en-US" sz="2800"/>
              <a:t>Prohibits employment discrimination</a:t>
            </a:r>
          </a:p>
          <a:p>
            <a:r>
              <a:rPr lang="en-US" sz="2800"/>
              <a:t>Enforcement: </a:t>
            </a:r>
          </a:p>
          <a:p>
            <a:pPr lvl="1"/>
            <a:r>
              <a:rPr lang="en-US" sz="2800"/>
              <a:t>Rhode Island Commission for Human Rights</a:t>
            </a:r>
          </a:p>
          <a:p>
            <a:pPr lvl="2"/>
            <a:r>
              <a:rPr lang="en-US" sz="2800"/>
              <a:t>401-222-2661 (V), -2664 (TTY)</a:t>
            </a:r>
          </a:p>
          <a:p>
            <a:r>
              <a:rPr lang="en-US" sz="2800"/>
              <a:t>Disability Rights Rhode Island (formerly RI Disability Law Center)</a:t>
            </a:r>
          </a:p>
          <a:p>
            <a:pPr lvl="2"/>
            <a:r>
              <a:rPr lang="en-US" sz="2800"/>
              <a:t>1-800-733-5332</a:t>
            </a:r>
          </a:p>
          <a:p>
            <a:pPr lvl="2"/>
            <a:r>
              <a:rPr lang="en-US" sz="2800"/>
              <a:t>401-831-5335 (TTY)</a:t>
            </a:r>
          </a:p>
          <a:p>
            <a:r>
              <a:rPr lang="en-US" sz="2800"/>
              <a:t>Mediation – Governor’s Commission on Disabilities </a:t>
            </a:r>
          </a:p>
          <a:p>
            <a:pPr lvl="2"/>
            <a:r>
              <a:rPr lang="en-US" sz="2800"/>
              <a:t>401-462-0107</a:t>
            </a:r>
          </a:p>
          <a:p>
            <a:endParaRPr lang="en-US"/>
          </a:p>
        </p:txBody>
      </p:sp>
    </p:spTree>
    <p:extLst>
      <p:ext uri="{BB962C8B-B14F-4D97-AF65-F5344CB8AC3E}">
        <p14:creationId xmlns:p14="http://schemas.microsoft.com/office/powerpoint/2010/main" val="3901203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DD53AA-1433-482E-A19E-CF743D5B4DF6}"/>
              </a:ext>
            </a:extLst>
          </p:cNvPr>
          <p:cNvSpPr>
            <a:spLocks noGrp="1"/>
          </p:cNvSpPr>
          <p:nvPr>
            <p:ph type="title" idx="4294967295"/>
          </p:nvPr>
        </p:nvSpPr>
        <p:spPr>
          <a:xfrm>
            <a:off x="604838" y="572486"/>
            <a:ext cx="10417175" cy="102711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Strength-Based Profile Building</a:t>
            </a:r>
          </a:p>
        </p:txBody>
      </p:sp>
      <p:sp>
        <p:nvSpPr>
          <p:cNvPr id="3" name="Content Placeholder 2">
            <a:extLst>
              <a:ext uri="{FF2B5EF4-FFF2-40B4-BE49-F238E27FC236}">
                <a16:creationId xmlns:a16="http://schemas.microsoft.com/office/drawing/2014/main" id="{10216267-4CB1-EBDC-5F6F-A21DBAA77AB0}"/>
              </a:ext>
            </a:extLst>
          </p:cNvPr>
          <p:cNvSpPr>
            <a:spLocks noGrp="1"/>
          </p:cNvSpPr>
          <p:nvPr>
            <p:ph sz="quarter" idx="11"/>
          </p:nvPr>
        </p:nvSpPr>
        <p:spPr>
          <a:xfrm>
            <a:off x="604838" y="2088157"/>
            <a:ext cx="6444032" cy="3509883"/>
          </a:xfrm>
        </p:spPr>
        <p:txBody>
          <a:bodyPr/>
          <a:lstStyle/>
          <a:p>
            <a:r>
              <a:rPr lang="en-US" sz="2800"/>
              <a:t>Person-centered approach</a:t>
            </a:r>
          </a:p>
          <a:p>
            <a:r>
              <a:rPr lang="en-US" sz="2800"/>
              <a:t>Draws from whole life experiences</a:t>
            </a:r>
          </a:p>
          <a:p>
            <a:r>
              <a:rPr lang="en-US" sz="2800"/>
              <a:t>Encourages positive input and participation from varying sources</a:t>
            </a:r>
          </a:p>
          <a:p>
            <a:r>
              <a:rPr lang="en-US" sz="2800"/>
              <a:t>Focuses on strengths, with consideration of support needs / strategies </a:t>
            </a:r>
          </a:p>
          <a:p>
            <a:endParaRPr lang="en-US"/>
          </a:p>
        </p:txBody>
      </p:sp>
      <p:pic>
        <p:nvPicPr>
          <p:cNvPr id="4" name="Picture 3" descr="A hand drawing a diagram on a blackboard&#10;">
            <a:extLst>
              <a:ext uri="{FF2B5EF4-FFF2-40B4-BE49-F238E27FC236}">
                <a16:creationId xmlns:a16="http://schemas.microsoft.com/office/drawing/2014/main" id="{735A5DDE-D99B-434C-8B16-A5707BB2570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725552" y="2173173"/>
            <a:ext cx="5007429" cy="3339849"/>
          </a:xfrm>
          <a:prstGeom prst="rect">
            <a:avLst/>
          </a:prstGeom>
        </p:spPr>
      </p:pic>
    </p:spTree>
    <p:extLst>
      <p:ext uri="{BB962C8B-B14F-4D97-AF65-F5344CB8AC3E}">
        <p14:creationId xmlns:p14="http://schemas.microsoft.com/office/powerpoint/2010/main" val="4096578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DD53AA-1433-482E-A19E-CF743D5B4DF6}"/>
              </a:ext>
            </a:extLst>
          </p:cNvPr>
          <p:cNvSpPr>
            <a:spLocks noGrp="1"/>
          </p:cNvSpPr>
          <p:nvPr>
            <p:ph type="title" idx="4294967295"/>
          </p:nvPr>
        </p:nvSpPr>
        <p:spPr>
          <a:xfrm>
            <a:off x="604838" y="572486"/>
            <a:ext cx="10417175" cy="102711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Strength-Based Profile Building</a:t>
            </a:r>
          </a:p>
        </p:txBody>
      </p:sp>
      <p:sp>
        <p:nvSpPr>
          <p:cNvPr id="3" name="Content Placeholder 2">
            <a:extLst>
              <a:ext uri="{FF2B5EF4-FFF2-40B4-BE49-F238E27FC236}">
                <a16:creationId xmlns:a16="http://schemas.microsoft.com/office/drawing/2014/main" id="{10216267-4CB1-EBDC-5F6F-A21DBAA77AB0}"/>
              </a:ext>
            </a:extLst>
          </p:cNvPr>
          <p:cNvSpPr>
            <a:spLocks noGrp="1"/>
          </p:cNvSpPr>
          <p:nvPr>
            <p:ph sz="quarter" idx="11"/>
          </p:nvPr>
        </p:nvSpPr>
        <p:spPr>
          <a:xfrm>
            <a:off x="6885183" y="4941918"/>
            <a:ext cx="4701978" cy="1343596"/>
          </a:xfrm>
        </p:spPr>
        <p:txBody>
          <a:bodyPr/>
          <a:lstStyle/>
          <a:p>
            <a:r>
              <a:rPr lang="en-US" sz="2400"/>
              <a:t>Specified and defined areas</a:t>
            </a:r>
          </a:p>
          <a:p>
            <a:r>
              <a:rPr lang="en-US" sz="2400"/>
              <a:t>“Living / breathing document” </a:t>
            </a:r>
          </a:p>
          <a:p>
            <a:pPr marL="0" indent="0">
              <a:buNone/>
            </a:pPr>
            <a:r>
              <a:rPr lang="en-US" sz="2400"/>
              <a:t>    (should be added to frequently)</a:t>
            </a:r>
          </a:p>
        </p:txBody>
      </p:sp>
      <p:pic>
        <p:nvPicPr>
          <p:cNvPr id="5" name="Picture 4" descr="A person doing another person's nails">
            <a:extLst>
              <a:ext uri="{FF2B5EF4-FFF2-40B4-BE49-F238E27FC236}">
                <a16:creationId xmlns:a16="http://schemas.microsoft.com/office/drawing/2014/main" id="{E7D40964-F45D-4C07-866B-EA7CD27E6A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4761" y="1599599"/>
            <a:ext cx="3962400" cy="31988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n image of the Professional Profile document">
            <a:extLst>
              <a:ext uri="{FF2B5EF4-FFF2-40B4-BE49-F238E27FC236}">
                <a16:creationId xmlns:a16="http://schemas.microsoft.com/office/drawing/2014/main" id="{04A3CDEE-685C-4DAA-BCC9-B6779797AF0A}"/>
              </a:ext>
            </a:extLst>
          </p:cNvPr>
          <p:cNvPicPr>
            <a:picLocks noChangeAspect="1"/>
          </p:cNvPicPr>
          <p:nvPr/>
        </p:nvPicPr>
        <p:blipFill>
          <a:blip r:embed="rId4"/>
          <a:stretch>
            <a:fillRect/>
          </a:stretch>
        </p:blipFill>
        <p:spPr>
          <a:xfrm>
            <a:off x="209598" y="1599599"/>
            <a:ext cx="6189607" cy="4222819"/>
          </a:xfrm>
          <a:prstGeom prst="rect">
            <a:avLst/>
          </a:prstGeom>
        </p:spPr>
      </p:pic>
      <p:sp>
        <p:nvSpPr>
          <p:cNvPr id="4" name="TextBox 3">
            <a:extLst>
              <a:ext uri="{FF2B5EF4-FFF2-40B4-BE49-F238E27FC236}">
                <a16:creationId xmlns:a16="http://schemas.microsoft.com/office/drawing/2014/main" id="{8FD044BE-CC99-E2BC-F698-B45A26C57BE5}"/>
              </a:ext>
            </a:extLst>
          </p:cNvPr>
          <p:cNvSpPr txBox="1"/>
          <p:nvPr/>
        </p:nvSpPr>
        <p:spPr>
          <a:xfrm>
            <a:off x="1271443" y="5916182"/>
            <a:ext cx="4065916" cy="7386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rgbClr val="1E196A"/>
                </a:solidFill>
                <a:latin typeface="Century Gothic" panose="020F0302020204030204"/>
              </a:defRPr>
            </a:lvl1pPr>
            <a:lvl2pPr marL="457200" algn="l" defTabSz="914400" rtl="0" eaLnBrk="1" latinLnBrk="0" hangingPunct="1">
              <a:defRPr sz="1800" kern="1200">
                <a:solidFill>
                  <a:srgbClr val="1E196A"/>
                </a:solidFill>
                <a:latin typeface="Century Gothic" panose="020F0302020204030204"/>
              </a:defRPr>
            </a:lvl2pPr>
            <a:lvl3pPr marL="914400" algn="l" defTabSz="914400" rtl="0" eaLnBrk="1" latinLnBrk="0" hangingPunct="1">
              <a:defRPr sz="1800" kern="1200">
                <a:solidFill>
                  <a:srgbClr val="1E196A"/>
                </a:solidFill>
                <a:latin typeface="Century Gothic" panose="020F0302020204030204"/>
              </a:defRPr>
            </a:lvl3pPr>
            <a:lvl4pPr marL="1371600" algn="l" defTabSz="914400" rtl="0" eaLnBrk="1" latinLnBrk="0" hangingPunct="1">
              <a:defRPr sz="1800" kern="1200">
                <a:solidFill>
                  <a:srgbClr val="1E196A"/>
                </a:solidFill>
                <a:latin typeface="Century Gothic" panose="020F0302020204030204"/>
              </a:defRPr>
            </a:lvl4pPr>
            <a:lvl5pPr marL="1828800" algn="l" defTabSz="914400" rtl="0" eaLnBrk="1" latinLnBrk="0" hangingPunct="1">
              <a:defRPr sz="1800" kern="1200">
                <a:solidFill>
                  <a:srgbClr val="1E196A"/>
                </a:solidFill>
                <a:latin typeface="Century Gothic" panose="020F0302020204030204"/>
              </a:defRPr>
            </a:lvl5pPr>
            <a:lvl6pPr marL="2286000" algn="l" defTabSz="914400" rtl="0" eaLnBrk="1" latinLnBrk="0" hangingPunct="1">
              <a:defRPr sz="1800" kern="1200">
                <a:solidFill>
                  <a:srgbClr val="1E196A"/>
                </a:solidFill>
                <a:latin typeface="Century Gothic" panose="020F0302020204030204"/>
              </a:defRPr>
            </a:lvl6pPr>
            <a:lvl7pPr marL="2743200" algn="l" defTabSz="914400" rtl="0" eaLnBrk="1" latinLnBrk="0" hangingPunct="1">
              <a:defRPr sz="1800" kern="1200">
                <a:solidFill>
                  <a:srgbClr val="1E196A"/>
                </a:solidFill>
                <a:latin typeface="Century Gothic" panose="020F0302020204030204"/>
              </a:defRPr>
            </a:lvl7pPr>
            <a:lvl8pPr marL="3200400" algn="l" defTabSz="914400" rtl="0" eaLnBrk="1" latinLnBrk="0" hangingPunct="1">
              <a:defRPr sz="1800" kern="1200">
                <a:solidFill>
                  <a:srgbClr val="1E196A"/>
                </a:solidFill>
                <a:latin typeface="Century Gothic" panose="020F0302020204030204"/>
              </a:defRPr>
            </a:lvl8pPr>
            <a:lvl9pPr marL="3657600" algn="l" defTabSz="914400" rtl="0" eaLnBrk="1" latinLnBrk="0" hangingPunct="1">
              <a:defRPr sz="1800" kern="1200">
                <a:solidFill>
                  <a:srgbClr val="1E196A"/>
                </a:solidFill>
                <a:latin typeface="Century Gothic" panose="020F0302020204030204"/>
              </a:defRPr>
            </a:lvl9pPr>
          </a:lstStyle>
          <a:p>
            <a:pPr algn="ctr"/>
            <a:r>
              <a:rPr lang="en-US" sz="2400" dirty="0">
                <a:latin typeface="Arial"/>
                <a:cs typeface="Arial"/>
                <a:hlinkClick r:id="rId5"/>
              </a:rPr>
              <a:t>Watch the video clip</a:t>
            </a:r>
            <a:endParaRPr lang="en-US" sz="2400">
              <a:solidFill>
                <a:srgbClr val="000000"/>
              </a:solidFill>
              <a:latin typeface="Arial"/>
              <a:cs typeface="Arial"/>
            </a:endParaRPr>
          </a:p>
          <a:p>
            <a:pPr algn="l"/>
            <a:endParaRPr lang="en-US" dirty="0"/>
          </a:p>
        </p:txBody>
      </p:sp>
    </p:spTree>
    <p:extLst>
      <p:ext uri="{BB962C8B-B14F-4D97-AF65-F5344CB8AC3E}">
        <p14:creationId xmlns:p14="http://schemas.microsoft.com/office/powerpoint/2010/main" val="4026498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A8B4B4-ED60-4B10-A42D-4B43B41DB752}"/>
              </a:ext>
            </a:extLst>
          </p:cNvPr>
          <p:cNvSpPr>
            <a:spLocks noGrp="1"/>
          </p:cNvSpPr>
          <p:nvPr>
            <p:ph type="title" idx="4294967295"/>
          </p:nvPr>
        </p:nvSpPr>
        <p:spPr>
          <a:xfrm>
            <a:off x="617538" y="2706688"/>
            <a:ext cx="8193087" cy="14335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lang="en-US" sz="7200" cap="none" spc="0">
                <a:latin typeface="+mj-lt"/>
                <a:ea typeface="+mn-ea"/>
                <a:cs typeface="Arial" panose="020B0604020202020204" pitchFamily="34" charset="0"/>
              </a:rPr>
              <a:t>Let’s Build a little Together!</a:t>
            </a:r>
            <a:endParaRPr kumimoji="0" lang="en-US" sz="7200" i="0" u="none" strike="noStrike" kern="1200" cap="none" spc="0" normalizeH="0" baseline="0" noProof="0">
              <a:ln>
                <a:noFill/>
              </a:ln>
              <a:solidFill>
                <a:schemeClr val="tx1"/>
              </a:solidFill>
              <a:effectLst/>
              <a:uLnTx/>
              <a:uFillTx/>
              <a:latin typeface="+mj-lt"/>
              <a:ea typeface="+mn-ea"/>
              <a:cs typeface="Arial" panose="020B0604020202020204" pitchFamily="34" charset="0"/>
            </a:endParaRPr>
          </a:p>
        </p:txBody>
      </p:sp>
    </p:spTree>
    <p:extLst>
      <p:ext uri="{BB962C8B-B14F-4D97-AF65-F5344CB8AC3E}">
        <p14:creationId xmlns:p14="http://schemas.microsoft.com/office/powerpoint/2010/main" val="1747144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45313A-72DF-B0C7-CCB1-F3CCE5DC5478}"/>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kumimoji="0" lang="en-US" sz="60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Planning for Tomorrow</a:t>
            </a:r>
          </a:p>
        </p:txBody>
      </p:sp>
      <p:sp>
        <p:nvSpPr>
          <p:cNvPr id="3" name="Content Placeholder 2">
            <a:extLst>
              <a:ext uri="{FF2B5EF4-FFF2-40B4-BE49-F238E27FC236}">
                <a16:creationId xmlns:a16="http://schemas.microsoft.com/office/drawing/2014/main" id="{57130B00-9F22-A190-6E0D-9A7ADF5E693B}"/>
              </a:ext>
            </a:extLst>
          </p:cNvPr>
          <p:cNvSpPr>
            <a:spLocks noGrp="1"/>
          </p:cNvSpPr>
          <p:nvPr>
            <p:ph sz="quarter" idx="11"/>
          </p:nvPr>
        </p:nvSpPr>
        <p:spPr>
          <a:xfrm>
            <a:off x="589994" y="2617788"/>
            <a:ext cx="5506006" cy="2920991"/>
          </a:xfrm>
        </p:spPr>
        <p:txBody>
          <a:bodyPr vert="horz" lIns="0" tIns="0" rIns="0" bIns="0" rtlCol="0">
            <a:normAutofit/>
          </a:bodyPr>
          <a:lstStyle/>
          <a:p>
            <a:r>
              <a:rPr lang="en-US"/>
              <a:t>Big Picture Outcomes of Employment</a:t>
            </a:r>
          </a:p>
          <a:p>
            <a:r>
              <a:rPr lang="en-US"/>
              <a:t>Individual quality of life</a:t>
            </a:r>
          </a:p>
          <a:p>
            <a:r>
              <a:rPr lang="en-US"/>
              <a:t>Family quality of life</a:t>
            </a:r>
          </a:p>
          <a:p>
            <a:r>
              <a:rPr lang="en-US"/>
              <a:t>The desirable life</a:t>
            </a:r>
          </a:p>
          <a:p>
            <a:endParaRPr lang="en-US"/>
          </a:p>
        </p:txBody>
      </p:sp>
      <p:sp>
        <p:nvSpPr>
          <p:cNvPr id="4" name="Text Placeholder 3">
            <a:extLst>
              <a:ext uri="{FF2B5EF4-FFF2-40B4-BE49-F238E27FC236}">
                <a16:creationId xmlns:a16="http://schemas.microsoft.com/office/drawing/2014/main" id="{4DBD4B67-378E-861D-44B4-41DDFC1D07B5}"/>
              </a:ext>
            </a:extLst>
          </p:cNvPr>
          <p:cNvSpPr txBox="1">
            <a:spLocks/>
          </p:cNvSpPr>
          <p:nvPr/>
        </p:nvSpPr>
        <p:spPr>
          <a:xfrm>
            <a:off x="604837" y="1593850"/>
            <a:ext cx="9062945" cy="728663"/>
          </a:xfrm>
          <a:prstGeom prst="rect">
            <a:avLst/>
          </a:prstGeom>
        </p:spPr>
        <p:txBody>
          <a:bodyPr vert="horz" lIns="0" tIns="0" rIns="0" bIns="0" rtlCol="0" anchor="ctr">
            <a:normAutofit/>
          </a:bodyPr>
          <a:lstStyle>
            <a:lvl1pPr marL="457200" indent="-457200" algn="l" defTabSz="914400" rtl="0" eaLnBrk="1" latinLnBrk="0" hangingPunct="1">
              <a:lnSpc>
                <a:spcPct val="100000"/>
              </a:lnSpc>
              <a:spcBef>
                <a:spcPts val="1000"/>
              </a:spcBef>
              <a:buClr>
                <a:schemeClr val="tx1"/>
              </a:buClr>
              <a:buFont typeface="Arial" panose="020B0604020202020204" pitchFamily="34" charset="0"/>
              <a:buChar char="•"/>
              <a:defRPr sz="3200" b="0" i="0" kern="1200" cap="none" baseline="0">
                <a:solidFill>
                  <a:schemeClr val="tx1"/>
                </a:solidFill>
                <a:latin typeface="Arial" panose="020B0604020202020204" pitchFamily="34" charset="0"/>
                <a:ea typeface="+mn-ea"/>
                <a:cs typeface="Arial" panose="020B0604020202020204" pitchFamily="34" charset="0"/>
              </a:defRPr>
            </a:lvl1pPr>
            <a:lvl2pPr marL="6858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2pPr>
            <a:lvl3pPr marL="1143000" indent="-457200" algn="l" defTabSz="914400" rtl="0" eaLnBrk="1" latinLnBrk="0" hangingPunct="1">
              <a:lnSpc>
                <a:spcPct val="100000"/>
              </a:lnSpc>
              <a:spcBef>
                <a:spcPts val="500"/>
              </a:spcBef>
              <a:buClr>
                <a:schemeClr val="tx1"/>
              </a:buClr>
              <a:buSzPct val="50000"/>
              <a:buFont typeface="Wingdings" panose="05000000000000000000" pitchFamily="2" charset="2"/>
              <a:buChar char="q"/>
              <a:defRPr sz="3200" b="0" i="0" kern="1200" baseline="0">
                <a:solidFill>
                  <a:schemeClr val="tx1"/>
                </a:solidFill>
                <a:latin typeface="Arial" panose="020B0604020202020204" pitchFamily="34" charset="0"/>
                <a:ea typeface="+mn-ea"/>
                <a:cs typeface="Arial" panose="020B0604020202020204" pitchFamily="34" charset="0"/>
              </a:defRPr>
            </a:lvl3pPr>
            <a:lvl4pPr marL="1600200" indent="-457200" algn="l" defTabSz="914400" rtl="0" eaLnBrk="1" latinLnBrk="0" hangingPunct="1">
              <a:lnSpc>
                <a:spcPct val="100000"/>
              </a:lnSpc>
              <a:spcBef>
                <a:spcPts val="500"/>
              </a:spcBef>
              <a:buClr>
                <a:schemeClr val="tx1"/>
              </a:buClr>
              <a:buSzPct val="50000"/>
              <a:buFont typeface="Wingdings" panose="05000000000000000000" pitchFamily="2" charset="2"/>
              <a:buChar char="v"/>
              <a:defRPr sz="3200" b="0" i="0" kern="1200" baseline="0">
                <a:solidFill>
                  <a:schemeClr val="tx1"/>
                </a:solidFill>
                <a:latin typeface="Arial" panose="020B0604020202020204" pitchFamily="34" charset="0"/>
                <a:ea typeface="+mn-ea"/>
                <a:cs typeface="Arial" panose="020B0604020202020204" pitchFamily="34" charset="0"/>
              </a:defRPr>
            </a:lvl4pPr>
            <a:lvl5pPr marL="20574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1E196A"/>
              </a:buClr>
              <a:buSzTx/>
              <a:buFont typeface="Arial" panose="020B0604020202020204" pitchFamily="34" charset="0"/>
              <a:buNone/>
              <a:tabLst/>
              <a:defRPr/>
            </a:pPr>
            <a:r>
              <a:rPr kumimoji="0" lang="en-US" sz="36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rPr>
              <a:t>Next steps towards Employment</a:t>
            </a:r>
          </a:p>
        </p:txBody>
      </p:sp>
      <p:pic>
        <p:nvPicPr>
          <p:cNvPr id="2050" name="Picture 2" descr="Next Steps — Spartan Strong">
            <a:extLst>
              <a:ext uri="{FF2B5EF4-FFF2-40B4-BE49-F238E27FC236}">
                <a16:creationId xmlns:a16="http://schemas.microsoft.com/office/drawing/2014/main" id="{9B75F3BC-24C7-2F44-4021-62D819CDE1D0}"/>
              </a:ext>
            </a:extLst>
          </p:cNvPr>
          <p:cNvPicPr>
            <a:picLocks noGrp="1" noChangeAspect="1" noChangeArrowheads="1"/>
          </p:cNvPicPr>
          <p:nvPr>
            <p:ph sz="quarter" idx="14"/>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a:off x="6629400" y="2853895"/>
            <a:ext cx="4794250" cy="2690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047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2EC7FD-A8EC-24FF-1210-3192613CDEF3}"/>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kumimoji="0" lang="en-US" sz="60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PLAN FOR EMPLOYMENT</a:t>
            </a:r>
          </a:p>
        </p:txBody>
      </p:sp>
      <p:sp>
        <p:nvSpPr>
          <p:cNvPr id="3" name="Content Placeholder 2">
            <a:extLst>
              <a:ext uri="{FF2B5EF4-FFF2-40B4-BE49-F238E27FC236}">
                <a16:creationId xmlns:a16="http://schemas.microsoft.com/office/drawing/2014/main" id="{BA314921-8E46-C3DB-AB6C-8CEC4E9DF522}"/>
              </a:ext>
            </a:extLst>
          </p:cNvPr>
          <p:cNvSpPr>
            <a:spLocks noGrp="1"/>
          </p:cNvSpPr>
          <p:nvPr>
            <p:ph sz="quarter" idx="11"/>
          </p:nvPr>
        </p:nvSpPr>
        <p:spPr>
          <a:xfrm>
            <a:off x="604838" y="2533136"/>
            <a:ext cx="5223431" cy="3669227"/>
          </a:xfrm>
        </p:spPr>
        <p:txBody>
          <a:bodyPr>
            <a:normAutofit/>
          </a:bodyPr>
          <a:lstStyle/>
          <a:p>
            <a:r>
              <a:rPr lang="en-US" sz="3000"/>
              <a:t>Use the activity sheet to plan steps for the next six months</a:t>
            </a:r>
          </a:p>
          <a:p>
            <a:r>
              <a:rPr lang="en-US" sz="3000"/>
              <a:t>What are your steps to employment?</a:t>
            </a:r>
          </a:p>
          <a:p>
            <a:r>
              <a:rPr lang="en-US" sz="3000"/>
              <a:t>What resources will you use to accomplish those steps?</a:t>
            </a:r>
          </a:p>
          <a:p>
            <a:endParaRPr lang="en-US" sz="3000"/>
          </a:p>
        </p:txBody>
      </p:sp>
      <p:sp>
        <p:nvSpPr>
          <p:cNvPr id="4" name="Text Placeholder 3">
            <a:extLst>
              <a:ext uri="{FF2B5EF4-FFF2-40B4-BE49-F238E27FC236}">
                <a16:creationId xmlns:a16="http://schemas.microsoft.com/office/drawing/2014/main" id="{73CB57E0-0E3B-6DE3-0FEB-D083FAAF64CC}"/>
              </a:ext>
            </a:extLst>
          </p:cNvPr>
          <p:cNvSpPr>
            <a:spLocks noGrp="1"/>
          </p:cNvSpPr>
          <p:nvPr>
            <p:ph type="body" sz="quarter" idx="13"/>
          </p:nvPr>
        </p:nvSpPr>
        <p:spPr>
          <a:xfrm>
            <a:off x="604838" y="1593850"/>
            <a:ext cx="5223699" cy="728663"/>
          </a:xfrm>
        </p:spPr>
        <p:txBody>
          <a:bodyPr anchor="ctr">
            <a:normAutofit/>
          </a:bodyPr>
          <a:lstStyle/>
          <a:p>
            <a:r>
              <a:rPr lang="en-US" sz="3300"/>
              <a:t>What is your action plan?</a:t>
            </a:r>
          </a:p>
        </p:txBody>
      </p:sp>
      <p:pic>
        <p:nvPicPr>
          <p:cNvPr id="6" name="Content Placeholder 5" descr="Plan for Employment handout">
            <a:extLst>
              <a:ext uri="{FF2B5EF4-FFF2-40B4-BE49-F238E27FC236}">
                <a16:creationId xmlns:a16="http://schemas.microsoft.com/office/drawing/2014/main" id="{0B340A7F-9F67-E266-9BC2-6BA75D27097B}"/>
              </a:ext>
            </a:extLst>
          </p:cNvPr>
          <p:cNvPicPr>
            <a:picLocks noGrp="1" noChangeAspect="1"/>
          </p:cNvPicPr>
          <p:nvPr>
            <p:ph sz="quarter" idx="14"/>
          </p:nvPr>
        </p:nvPicPr>
        <p:blipFill>
          <a:blip r:embed="rId3"/>
          <a:srcRect t="14181" r="1" b="17002"/>
          <a:stretch>
            <a:fillRect/>
          </a:stretch>
        </p:blipFill>
        <p:spPr>
          <a:xfrm>
            <a:off x="6363730" y="1606979"/>
            <a:ext cx="5223431" cy="4608513"/>
          </a:xfrm>
          <a:prstGeom prst="rect">
            <a:avLst/>
          </a:prstGeom>
          <a:noFill/>
        </p:spPr>
      </p:pic>
    </p:spTree>
    <p:extLst>
      <p:ext uri="{BB962C8B-B14F-4D97-AF65-F5344CB8AC3E}">
        <p14:creationId xmlns:p14="http://schemas.microsoft.com/office/powerpoint/2010/main" val="4182940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AA3677-4C3A-C27A-AA25-E2CA43A6405E}"/>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defRPr/>
            </a:pPr>
            <a:r>
              <a:rPr lang="en-US" sz="5400" cap="none" spc="0">
                <a:latin typeface="Century Gothic"/>
                <a:ea typeface="+mn-ea"/>
                <a:cs typeface="Arial"/>
              </a:rPr>
              <a:t>Help is available</a:t>
            </a:r>
            <a:endParaRPr lang="en-US" sz="5400" b="0" cap="none" spc="0">
              <a:solidFill>
                <a:srgbClr val="000000"/>
              </a:solidFill>
              <a:latin typeface="Century Gothic"/>
              <a:ea typeface="+mn-ea"/>
              <a:cs typeface="Arial"/>
            </a:endParaRPr>
          </a:p>
        </p:txBody>
      </p:sp>
      <p:sp>
        <p:nvSpPr>
          <p:cNvPr id="3" name="Content Placeholder 2">
            <a:extLst>
              <a:ext uri="{FF2B5EF4-FFF2-40B4-BE49-F238E27FC236}">
                <a16:creationId xmlns:a16="http://schemas.microsoft.com/office/drawing/2014/main" id="{B55D5E48-A5B7-F528-7C7F-45E0E0B967BB}"/>
              </a:ext>
            </a:extLst>
          </p:cNvPr>
          <p:cNvSpPr>
            <a:spLocks noGrp="1"/>
          </p:cNvSpPr>
          <p:nvPr>
            <p:ph sz="quarter" idx="11"/>
          </p:nvPr>
        </p:nvSpPr>
        <p:spPr>
          <a:xfrm>
            <a:off x="604838" y="2872594"/>
            <a:ext cx="6042147" cy="3485421"/>
          </a:xfrm>
        </p:spPr>
        <p:txBody>
          <a:bodyPr/>
          <a:lstStyle/>
          <a:p>
            <a:pPr>
              <a:lnSpc>
                <a:spcPct val="150000"/>
              </a:lnSpc>
            </a:pPr>
            <a:r>
              <a:rPr lang="en-US" sz="2800"/>
              <a:t>Providing coaching and being able to answer individual questions</a:t>
            </a:r>
          </a:p>
          <a:p>
            <a:pPr>
              <a:lnSpc>
                <a:spcPct val="150000"/>
              </a:lnSpc>
            </a:pPr>
            <a:r>
              <a:rPr lang="en-US" sz="2800"/>
              <a:t>Ian Armitstead</a:t>
            </a:r>
          </a:p>
          <a:p>
            <a:pPr>
              <a:lnSpc>
                <a:spcPct val="150000"/>
              </a:lnSpc>
            </a:pPr>
            <a:r>
              <a:rPr lang="en-US" sz="2800"/>
              <a:t>Email: </a:t>
            </a:r>
            <a:r>
              <a:rPr lang="en-US" sz="2800" u="sng">
                <a:hlinkClick r:id="rId3"/>
              </a:rPr>
              <a:t>iarmitstead@ric.edu</a:t>
            </a:r>
            <a:endParaRPr lang="en-US" sz="2800"/>
          </a:p>
          <a:p>
            <a:pPr>
              <a:lnSpc>
                <a:spcPct val="150000"/>
              </a:lnSpc>
            </a:pPr>
            <a:r>
              <a:rPr lang="en-US" sz="2800"/>
              <a:t>Call: 401-456-2760</a:t>
            </a:r>
          </a:p>
          <a:p>
            <a:endParaRPr lang="en-US"/>
          </a:p>
        </p:txBody>
      </p:sp>
      <p:sp>
        <p:nvSpPr>
          <p:cNvPr id="4" name="Text Placeholder 3">
            <a:extLst>
              <a:ext uri="{FF2B5EF4-FFF2-40B4-BE49-F238E27FC236}">
                <a16:creationId xmlns:a16="http://schemas.microsoft.com/office/drawing/2014/main" id="{7C17DC83-9BAC-6522-2314-0BF218B85866}"/>
              </a:ext>
            </a:extLst>
          </p:cNvPr>
          <p:cNvSpPr>
            <a:spLocks noGrp="1"/>
          </p:cNvSpPr>
          <p:nvPr>
            <p:ph type="body" sz="quarter" idx="13"/>
          </p:nvPr>
        </p:nvSpPr>
        <p:spPr>
          <a:xfrm>
            <a:off x="604838" y="1572729"/>
            <a:ext cx="5576154" cy="1273408"/>
          </a:xfrm>
        </p:spPr>
        <p:txBody>
          <a:bodyPr/>
          <a:lstStyle/>
          <a:p>
            <a:r>
              <a:rPr lang="en-US" sz="2800"/>
              <a:t>Sherlock Center on Disabilities </a:t>
            </a:r>
          </a:p>
          <a:p>
            <a:r>
              <a:rPr lang="en-US" sz="2800">
                <a:hlinkClick r:id="rId4"/>
              </a:rPr>
              <a:t>www.sherlockcenter.org</a:t>
            </a:r>
            <a:endParaRPr lang="en-US" sz="2800"/>
          </a:p>
        </p:txBody>
      </p:sp>
      <p:sp>
        <p:nvSpPr>
          <p:cNvPr id="5" name="Content Placeholder 4">
            <a:extLst>
              <a:ext uri="{FF2B5EF4-FFF2-40B4-BE49-F238E27FC236}">
                <a16:creationId xmlns:a16="http://schemas.microsoft.com/office/drawing/2014/main" id="{2C96C34A-86A9-7A66-7E70-1820A486F362}"/>
              </a:ext>
            </a:extLst>
          </p:cNvPr>
          <p:cNvSpPr>
            <a:spLocks noGrp="1"/>
          </p:cNvSpPr>
          <p:nvPr>
            <p:ph sz="quarter" idx="14"/>
          </p:nvPr>
        </p:nvSpPr>
        <p:spPr>
          <a:xfrm>
            <a:off x="7127828" y="3001968"/>
            <a:ext cx="4838504" cy="3356047"/>
          </a:xfrm>
        </p:spPr>
        <p:txBody>
          <a:bodyPr/>
          <a:lstStyle/>
          <a:p>
            <a:pPr marL="685800">
              <a:lnSpc>
                <a:spcPct val="150000"/>
              </a:lnSpc>
            </a:pPr>
            <a:r>
              <a:rPr lang="en-US" sz="2800"/>
              <a:t>Can provide information and assistance related to transition IEPs and connecting with DDD.</a:t>
            </a:r>
          </a:p>
          <a:p>
            <a:pPr marL="685800">
              <a:lnSpc>
                <a:spcPct val="150000"/>
              </a:lnSpc>
            </a:pPr>
            <a:r>
              <a:rPr lang="en-US" sz="2800"/>
              <a:t>Call: 401-270-0101</a:t>
            </a:r>
          </a:p>
          <a:p>
            <a:endParaRPr lang="en-US"/>
          </a:p>
        </p:txBody>
      </p:sp>
      <p:sp>
        <p:nvSpPr>
          <p:cNvPr id="6" name="Text Placeholder 3">
            <a:extLst>
              <a:ext uri="{FF2B5EF4-FFF2-40B4-BE49-F238E27FC236}">
                <a16:creationId xmlns:a16="http://schemas.microsoft.com/office/drawing/2014/main" id="{BB2E271D-A233-8182-0E9B-8E4F1F507315}"/>
              </a:ext>
            </a:extLst>
          </p:cNvPr>
          <p:cNvSpPr txBox="1">
            <a:spLocks/>
          </p:cNvSpPr>
          <p:nvPr/>
        </p:nvSpPr>
        <p:spPr>
          <a:xfrm>
            <a:off x="7127827" y="1674783"/>
            <a:ext cx="3894186" cy="1069300"/>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1000"/>
              </a:spcBef>
              <a:buClr>
                <a:schemeClr val="tx1"/>
              </a:buClr>
              <a:buFont typeface="Arial" panose="020B0604020202020204" pitchFamily="34" charset="0"/>
              <a:buNone/>
              <a:defRPr sz="3600" b="1" i="0" kern="1200" cap="none" baseline="0">
                <a:solidFill>
                  <a:schemeClr val="tx1"/>
                </a:solidFill>
                <a:latin typeface="Arial" panose="020B0604020202020204" pitchFamily="34" charset="0"/>
                <a:ea typeface="+mn-ea"/>
                <a:cs typeface="Arial" panose="020B0604020202020204" pitchFamily="34" charset="0"/>
              </a:defRPr>
            </a:lvl1pPr>
            <a:lvl2pPr marL="6858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2pPr>
            <a:lvl3pPr marL="1143000" indent="-457200" algn="l" defTabSz="914400" rtl="0" eaLnBrk="1" latinLnBrk="0" hangingPunct="1">
              <a:lnSpc>
                <a:spcPct val="100000"/>
              </a:lnSpc>
              <a:spcBef>
                <a:spcPts val="500"/>
              </a:spcBef>
              <a:buClr>
                <a:schemeClr val="tx1"/>
              </a:buClr>
              <a:buSzPct val="50000"/>
              <a:buFont typeface="Wingdings" panose="05000000000000000000" pitchFamily="2" charset="2"/>
              <a:buChar char="q"/>
              <a:defRPr sz="3200" b="0" i="0" kern="1200" baseline="0">
                <a:solidFill>
                  <a:schemeClr val="tx1"/>
                </a:solidFill>
                <a:latin typeface="Arial" panose="020B0604020202020204" pitchFamily="34" charset="0"/>
                <a:ea typeface="+mn-ea"/>
                <a:cs typeface="Arial" panose="020B0604020202020204" pitchFamily="34" charset="0"/>
              </a:defRPr>
            </a:lvl3pPr>
            <a:lvl4pPr marL="1600200" indent="-457200" algn="l" defTabSz="914400" rtl="0" eaLnBrk="1" latinLnBrk="0" hangingPunct="1">
              <a:lnSpc>
                <a:spcPct val="100000"/>
              </a:lnSpc>
              <a:spcBef>
                <a:spcPts val="500"/>
              </a:spcBef>
              <a:buClr>
                <a:schemeClr val="tx1"/>
              </a:buClr>
              <a:buSzPct val="50000"/>
              <a:buFont typeface="Wingdings" panose="05000000000000000000" pitchFamily="2" charset="2"/>
              <a:buChar char="v"/>
              <a:defRPr sz="3200" b="0" i="0" kern="1200" baseline="0">
                <a:solidFill>
                  <a:schemeClr val="tx1"/>
                </a:solidFill>
                <a:latin typeface="Arial" panose="020B0604020202020204" pitchFamily="34" charset="0"/>
                <a:ea typeface="+mn-ea"/>
                <a:cs typeface="Arial" panose="020B0604020202020204" pitchFamily="34" charset="0"/>
              </a:defRPr>
            </a:lvl4pPr>
            <a:lvl5pPr marL="20574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1E196A"/>
              </a:buClr>
              <a:buSzTx/>
              <a:buFont typeface="Arial" panose="020B0604020202020204" pitchFamily="34" charset="0"/>
              <a:buNone/>
              <a:tabLst/>
              <a:defRPr/>
            </a:pPr>
            <a:r>
              <a:rPr kumimoji="0" lang="en-US" sz="28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rPr>
              <a:t>RIPIN</a:t>
            </a:r>
          </a:p>
          <a:p>
            <a:pPr marL="0" marR="0" lvl="0" indent="0" algn="l" defTabSz="914400" rtl="0" eaLnBrk="1" fontAlgn="auto" latinLnBrk="0" hangingPunct="1">
              <a:lnSpc>
                <a:spcPct val="100000"/>
              </a:lnSpc>
              <a:spcBef>
                <a:spcPts val="1000"/>
              </a:spcBef>
              <a:spcAft>
                <a:spcPts val="0"/>
              </a:spcAft>
              <a:buClr>
                <a:srgbClr val="1E196A"/>
              </a:buClr>
              <a:buSzTx/>
              <a:buFont typeface="Arial" panose="020B0604020202020204" pitchFamily="34" charset="0"/>
              <a:buNone/>
              <a:tabLst/>
              <a:defRPr/>
            </a:pPr>
            <a:r>
              <a:rPr kumimoji="0" lang="en-US" sz="28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hlinkClick r:id="rId5"/>
              </a:rPr>
              <a:t>http://www.ripin.org/</a:t>
            </a:r>
            <a:endParaRPr kumimoji="0" lang="en-US" sz="28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0802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26A0034-0318-54EA-E95B-A4D1A47E188F}"/>
              </a:ext>
            </a:extLst>
          </p:cNvPr>
          <p:cNvSpPr>
            <a:spLocks noGrp="1"/>
          </p:cNvSpPr>
          <p:nvPr>
            <p:ph type="body" sz="quarter" idx="10"/>
          </p:nvPr>
        </p:nvSpPr>
        <p:spPr>
          <a:xfrm>
            <a:off x="838200" y="2153571"/>
            <a:ext cx="10542588" cy="2027811"/>
          </a:xfrm>
        </p:spPr>
        <p:txBody>
          <a:bodyPr>
            <a:normAutofit fontScale="85000" lnSpcReduction="20000"/>
          </a:bodyPr>
          <a:lstStyle/>
          <a:p>
            <a:r>
              <a:rPr lang="en-US" sz="3600">
                <a:latin typeface="Arial Bold"/>
                <a:cs typeface="Arial Bold"/>
              </a:rPr>
              <a:t>EVALUATION FOR TODAY</a:t>
            </a:r>
          </a:p>
          <a:p>
            <a:r>
              <a:rPr lang="en-US" sz="3600" b="1">
                <a:latin typeface="Arial Bold"/>
                <a:ea typeface="MS PGothic"/>
                <a:cs typeface="Arial Bold"/>
              </a:rPr>
              <a:t>Click on this </a:t>
            </a:r>
            <a:r>
              <a:rPr lang="en-US" sz="3600" b="1">
                <a:solidFill>
                  <a:srgbClr val="0070C0"/>
                </a:solidFill>
                <a:latin typeface="Arial Bold"/>
                <a:ea typeface="MS PGothic"/>
                <a:cs typeface="Arial Bold"/>
                <a:hlinkClick r:id="rId3"/>
              </a:rPr>
              <a:t>link,</a:t>
            </a:r>
            <a:r>
              <a:rPr lang="en-US" sz="3600" b="1">
                <a:solidFill>
                  <a:srgbClr val="0070C0"/>
                </a:solidFill>
                <a:latin typeface="Arial Bold"/>
                <a:ea typeface="MS PGothic"/>
                <a:cs typeface="Arial Bold"/>
              </a:rPr>
              <a:t>  </a:t>
            </a:r>
            <a:r>
              <a:rPr lang="en-US" sz="3600" b="1">
                <a:latin typeface="Arial Bold"/>
                <a:ea typeface="MS PGothic"/>
                <a:cs typeface="Arial Bold"/>
              </a:rPr>
              <a:t>find it in the chat, or use the QR code.</a:t>
            </a:r>
          </a:p>
          <a:p>
            <a:endParaRPr lang="en-US" sz="3600" b="1">
              <a:latin typeface="Arial Bold" panose="020B0704020202020204" pitchFamily="34" charset="0"/>
              <a:cs typeface="Arial Bold" panose="020B0704020202020204" pitchFamily="34" charset="0"/>
            </a:endParaRPr>
          </a:p>
          <a:p>
            <a:r>
              <a:rPr lang="en-US" sz="3600" b="1">
                <a:latin typeface="Arial Bold"/>
                <a:ea typeface="MS PGothic"/>
                <a:cs typeface="Arial Bold"/>
              </a:rPr>
              <a:t>Please complete!</a:t>
            </a:r>
          </a:p>
          <a:p>
            <a:endParaRPr lang="en-US"/>
          </a:p>
        </p:txBody>
      </p:sp>
      <p:sp>
        <p:nvSpPr>
          <p:cNvPr id="3" name="Title 2">
            <a:extLst>
              <a:ext uri="{FF2B5EF4-FFF2-40B4-BE49-F238E27FC236}">
                <a16:creationId xmlns:a16="http://schemas.microsoft.com/office/drawing/2014/main" id="{A78D856A-B53E-197D-48ED-4E582347F52C}"/>
              </a:ext>
            </a:extLst>
          </p:cNvPr>
          <p:cNvSpPr>
            <a:spLocks noGrp="1"/>
          </p:cNvSpPr>
          <p:nvPr>
            <p:ph type="title"/>
          </p:nvPr>
        </p:nvSpPr>
        <p:spPr/>
        <p:txBody>
          <a:bodyPr/>
          <a:lstStyle/>
          <a:p>
            <a:r>
              <a:rPr lang="en-US"/>
              <a:t>Thank You!</a:t>
            </a:r>
          </a:p>
        </p:txBody>
      </p:sp>
      <p:pic>
        <p:nvPicPr>
          <p:cNvPr id="4" name="Picture 3" descr="A qr code on a white background">
            <a:extLst>
              <a:ext uri="{FF2B5EF4-FFF2-40B4-BE49-F238E27FC236}">
                <a16:creationId xmlns:a16="http://schemas.microsoft.com/office/drawing/2014/main" id="{EA571FEA-121E-4860-B114-2A39EA6D5E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9967" y="2891130"/>
            <a:ext cx="2580504" cy="2580504"/>
          </a:xfrm>
          <a:prstGeom prst="rect">
            <a:avLst/>
          </a:prstGeom>
          <a:noFill/>
        </p:spPr>
      </p:pic>
    </p:spTree>
    <p:extLst>
      <p:ext uri="{BB962C8B-B14F-4D97-AF65-F5344CB8AC3E}">
        <p14:creationId xmlns:p14="http://schemas.microsoft.com/office/powerpoint/2010/main" val="2671808613"/>
      </p:ext>
    </p:extLst>
  </p:cSld>
  <p:clrMapOvr>
    <a:masterClrMapping/>
  </p:clrMapOvr>
</p:sld>
</file>

<file path=ppt/theme/theme1.xml><?xml version="1.0" encoding="utf-8"?>
<a:theme xmlns:a="http://schemas.openxmlformats.org/drawingml/2006/main" name="Default Theme">
  <a:themeElements>
    <a:clrScheme name="Custom 1">
      <a:dk1>
        <a:srgbClr val="1E196A"/>
      </a:dk1>
      <a:lt1>
        <a:srgbClr val="F3EFEC"/>
      </a:lt1>
      <a:dk2>
        <a:srgbClr val="369CD6"/>
      </a:dk2>
      <a:lt2>
        <a:srgbClr val="896749"/>
      </a:lt2>
      <a:accent1>
        <a:srgbClr val="1E196A"/>
      </a:accent1>
      <a:accent2>
        <a:srgbClr val="C0504D"/>
      </a:accent2>
      <a:accent3>
        <a:srgbClr val="000000"/>
      </a:accent3>
      <a:accent4>
        <a:srgbClr val="1E196A"/>
      </a:accent4>
      <a:accent5>
        <a:srgbClr val="0F0C35"/>
      </a:accent5>
      <a:accent6>
        <a:srgbClr val="002060"/>
      </a:accent6>
      <a:hlink>
        <a:srgbClr val="0000FF"/>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Theme.potx" id="{1AF1C482-E429-4921-BE21-095428FA3DE3}" vid="{9BF1F556-A08B-41E1-9F9C-962668311887}"/>
    </a:ext>
  </a:extLst>
</a:theme>
</file>

<file path=ppt/theme/theme2.xml><?xml version="1.0" encoding="utf-8"?>
<a:theme xmlns:a="http://schemas.openxmlformats.org/drawingml/2006/main" name="1_Default Theme">
  <a:themeElements>
    <a:clrScheme name="Custom 1">
      <a:dk1>
        <a:srgbClr val="1E196A"/>
      </a:dk1>
      <a:lt1>
        <a:srgbClr val="F3EFEC"/>
      </a:lt1>
      <a:dk2>
        <a:srgbClr val="369CD6"/>
      </a:dk2>
      <a:lt2>
        <a:srgbClr val="896749"/>
      </a:lt2>
      <a:accent1>
        <a:srgbClr val="1E196A"/>
      </a:accent1>
      <a:accent2>
        <a:srgbClr val="C0504D"/>
      </a:accent2>
      <a:accent3>
        <a:srgbClr val="000000"/>
      </a:accent3>
      <a:accent4>
        <a:srgbClr val="1E196A"/>
      </a:accent4>
      <a:accent5>
        <a:srgbClr val="0F0C35"/>
      </a:accent5>
      <a:accent6>
        <a:srgbClr val="002060"/>
      </a:accent6>
      <a:hlink>
        <a:srgbClr val="0000FF"/>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Theme.potx" id="{1AF1C482-E429-4921-BE21-095428FA3DE3}" vid="{9BF1F556-A08B-41E1-9F9C-96266831188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c532a60-26e6-4ba8-ba66-cc12b220fc58" xsi:nil="true"/>
    <lcf76f155ced4ddcb4097134ff3c332f xmlns="9817f423-16b6-4052-95a5-c264e1f3a1cd">
      <Terms xmlns="http://schemas.microsoft.com/office/infopath/2007/PartnerControls"/>
    </lcf76f155ced4ddcb4097134ff3c332f>
    <_Flow_SignoffStatus xmlns="9817f423-16b6-4052-95a5-c264e1f3a1cd">In Process</_Flow_Signoff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CB23711B323F48A64A1BDF4CAC1379" ma:contentTypeVersion="23" ma:contentTypeDescription="Create a new document." ma:contentTypeScope="" ma:versionID="f63a033e5cfc211d31ce750151f644c4">
  <xsd:schema xmlns:xsd="http://www.w3.org/2001/XMLSchema" xmlns:xs="http://www.w3.org/2001/XMLSchema" xmlns:p="http://schemas.microsoft.com/office/2006/metadata/properties" xmlns:ns2="9c532a60-26e6-4ba8-ba66-cc12b220fc58" xmlns:ns3="9817f423-16b6-4052-95a5-c264e1f3a1cd" targetNamespace="http://schemas.microsoft.com/office/2006/metadata/properties" ma:root="true" ma:fieldsID="012b3301ab83fa0f866349f0bfb96e66" ns2:_="" ns3:_="">
    <xsd:import namespace="9c532a60-26e6-4ba8-ba66-cc12b220fc58"/>
    <xsd:import namespace="9817f423-16b6-4052-95a5-c264e1f3a1c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_Flow_SignoffStatus"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532a60-26e6-4ba8-ba66-cc12b220fc58" elementFormDefault="qualified">
    <xsd:import namespace="http://schemas.microsoft.com/office/2006/documentManagement/types"/>
    <xsd:import namespace="http://schemas.microsoft.com/office/infopath/2007/PartnerControls"/>
    <xsd:element name="SharedWithUsers" ma:index="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hidden="true" ma:internalName="SharedWithDetails" ma:readOnly="true">
      <xsd:simpleType>
        <xsd:restriction base="dms:Note"/>
      </xsd:simpleType>
    </xsd:element>
    <xsd:element name="TaxCatchAll" ma:index="23" nillable="true" ma:displayName="Taxonomy Catch All Column" ma:hidden="true" ma:list="{8dc32e96-cc28-4538-9c60-648c8603838b}" ma:internalName="TaxCatchAll" ma:readOnly="false" ma:showField="CatchAllData" ma:web="9c532a60-26e6-4ba8-ba66-cc12b220fc5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7f423-16b6-4052-95a5-c264e1f3a1c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hidden="true" ma:internalName="MediaServiceKeyPoint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hidden="true" ma:internalName="MediaServiceOCR" ma:readOnly="true">
      <xsd:simpleType>
        <xsd:restriction base="dms:Note"/>
      </xsd:simpleType>
    </xsd:element>
    <xsd:element name="MediaServiceLocation" ma:index="18" nillable="true" ma:displayName="Location" ma:hidden="true" ma:internalName="MediaServiceLocation" ma:readOnly="true">
      <xsd:simpleType>
        <xsd:restriction base="dms:Text"/>
      </xsd:simpleType>
    </xsd:element>
    <xsd:element name="_Flow_SignoffStatus" ma:index="19" nillable="true" ma:displayName="Sign-off status" ma:default="In Process" ma:format="RadioButtons" ma:hidden="true" ma:internalName="Sign_x002d_off_x0020_status" ma:readOnly="false">
      <xsd:simpleType>
        <xsd:restriction base="dms:Choice">
          <xsd:enumeration value="In Process"/>
          <xsd:enumeration value="Completed"/>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b084e1b-860c-434d-9c01-ccac0739c27b"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369F73-0BFC-48F7-9EEE-A40B05D7E49F}">
  <ds:schemaRefs>
    <ds:schemaRef ds:uri="http://schemas.microsoft.com/office/2006/documentManagement/types"/>
    <ds:schemaRef ds:uri="http://schemas.microsoft.com/office/2006/metadata/properties"/>
    <ds:schemaRef ds:uri="http://www.w3.org/XML/1998/namespace"/>
    <ds:schemaRef ds:uri="http://purl.org/dc/terms/"/>
    <ds:schemaRef ds:uri="9c532a60-26e6-4ba8-ba66-cc12b220fc58"/>
    <ds:schemaRef ds:uri="http://purl.org/dc/dcmitype/"/>
    <ds:schemaRef ds:uri="http://schemas.microsoft.com/office/infopath/2007/PartnerControls"/>
    <ds:schemaRef ds:uri="9817f423-16b6-4052-95a5-c264e1f3a1cd"/>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88DEB767-B866-41BD-A6F4-8ECD90CAEFCE}">
  <ds:schemaRefs>
    <ds:schemaRef ds:uri="http://schemas.microsoft.com/sharepoint/v3/contenttype/forms"/>
  </ds:schemaRefs>
</ds:datastoreItem>
</file>

<file path=customXml/itemProps3.xml><?xml version="1.0" encoding="utf-8"?>
<ds:datastoreItem xmlns:ds="http://schemas.openxmlformats.org/officeDocument/2006/customXml" ds:itemID="{637BDD24-56B0-4A34-9C43-6943099E61DB}">
  <ds:schemaRefs>
    <ds:schemaRef ds:uri="9817f423-16b6-4052-95a5-c264e1f3a1cd"/>
    <ds:schemaRef ds:uri="9c532a60-26e6-4ba8-ba66-cc12b220fc5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TotalTime>
  <Words>1096</Words>
  <Application>Microsoft Office PowerPoint</Application>
  <PresentationFormat>Widescreen</PresentationFormat>
  <Paragraphs>195</Paragraphs>
  <Slides>29</Slides>
  <Notes>29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MS PGothic</vt:lpstr>
      <vt:lpstr>Aptos</vt:lpstr>
      <vt:lpstr>Arial</vt:lpstr>
      <vt:lpstr>Arial Bold</vt:lpstr>
      <vt:lpstr>Calibri</vt:lpstr>
      <vt:lpstr>Century Gothic</vt:lpstr>
      <vt:lpstr>Courier New</vt:lpstr>
      <vt:lpstr>Wingdings</vt:lpstr>
      <vt:lpstr>Default Theme</vt:lpstr>
      <vt:lpstr>1_Default Theme</vt:lpstr>
      <vt:lpstr>FEAT - Adult</vt:lpstr>
      <vt:lpstr>Housekeeping</vt:lpstr>
      <vt:lpstr>Online Materials and Resources</vt:lpstr>
      <vt:lpstr>Agenda</vt:lpstr>
      <vt:lpstr>Where were YOU in 2013?</vt:lpstr>
      <vt:lpstr>Recognition</vt:lpstr>
      <vt:lpstr>Pathways</vt:lpstr>
      <vt:lpstr>Let’s hear from some Rhode Island Workers</vt:lpstr>
      <vt:lpstr>Major Steps to Employment</vt:lpstr>
      <vt:lpstr>PowerPoint Presentation</vt:lpstr>
      <vt:lpstr>Real Training to Support Real Work</vt:lpstr>
      <vt:lpstr>Meet Corey – Works as a Warehouse Associate</vt:lpstr>
      <vt:lpstr>The Role of Volunteering</vt:lpstr>
      <vt:lpstr>Contributing to Employment Process</vt:lpstr>
      <vt:lpstr>Medicaid – Home and Community Based Services (HCBS)</vt:lpstr>
      <vt:lpstr>www.ors.ri.gov  </vt:lpstr>
      <vt:lpstr>BHDDH Division of Developmental Disabilities (DDD)</vt:lpstr>
      <vt:lpstr>Employment Services and Supports</vt:lpstr>
      <vt:lpstr>Questions?</vt:lpstr>
      <vt:lpstr>Antidiscrimination Laws</vt:lpstr>
      <vt:lpstr>Americans with Disabilities Act (ADA)</vt:lpstr>
      <vt:lpstr>Rhode Island Fair Employment Practices Act (RIGL 28-5-1et seq.)</vt:lpstr>
      <vt:lpstr>Strength-Based Profile Building</vt:lpstr>
      <vt:lpstr>Strength-Based Profile Building</vt:lpstr>
      <vt:lpstr>Let’s Build a little Together!</vt:lpstr>
      <vt:lpstr>Planning for Tomorrow</vt:lpstr>
      <vt:lpstr>PLAN FOR EMPLOYMENT</vt:lpstr>
      <vt:lpstr>Help is available</vt:lpstr>
      <vt:lpstr>Thank You!</vt:lpstr>
    </vt:vector>
  </TitlesOfParts>
  <Company>Rhode Island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dc:title>
  <dc:creator>Kriebel, JoAnn M.</dc:creator>
  <cp:lastModifiedBy>Cerullo, Crystal D.</cp:lastModifiedBy>
  <cp:revision>82</cp:revision>
  <dcterms:created xsi:type="dcterms:W3CDTF">2025-12-18T16:30:15Z</dcterms:created>
  <dcterms:modified xsi:type="dcterms:W3CDTF">2026-10-14T18:10:52Z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0x010100F6CB23711B323F48A64A1BDF4CAC1379</vt:lpwstr>
  </property>
  <property fmtid="{D5CDD505-2E9C-101B-9397-08002B2CF9AE}" pid="3" name="MediaServiceImageTags">
    <vt:lpwstr/>
  </property>
</Properties>
</file>