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78" r:id="rId4"/>
    <p:sldId id="280" r:id="rId5"/>
    <p:sldId id="281" r:id="rId6"/>
    <p:sldId id="282" r:id="rId7"/>
    <p:sldId id="283" r:id="rId8"/>
    <p:sldId id="284" r:id="rId9"/>
    <p:sldId id="286" r:id="rId10"/>
    <p:sldId id="267" r:id="rId11"/>
    <p:sldId id="27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p:normalViewPr>
  <p:slideViewPr>
    <p:cSldViewPr snapToGrid="0">
      <p:cViewPr varScale="1">
        <p:scale>
          <a:sx n="99" d="100"/>
          <a:sy n="99" d="100"/>
        </p:scale>
        <p:origin x="234" y="7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6" d="100"/>
          <a:sy n="56" d="100"/>
        </p:scale>
        <p:origin x="277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F66EFC-1761-48D4-9830-D431CD3357C5}" type="datetimeFigureOut">
              <a:rPr lang="en-US" smtClean="0"/>
              <a:t>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53BCEE-5E26-41B6-A0E6-336F9AB8715D}" type="slidenum">
              <a:rPr lang="en-US" smtClean="0"/>
              <a:t>‹#›</a:t>
            </a:fld>
            <a:endParaRPr lang="en-US"/>
          </a:p>
        </p:txBody>
      </p:sp>
    </p:spTree>
    <p:extLst>
      <p:ext uri="{BB962C8B-B14F-4D97-AF65-F5344CB8AC3E}">
        <p14:creationId xmlns:p14="http://schemas.microsoft.com/office/powerpoint/2010/main" val="3552018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dirty="0">
                <a:solidFill>
                  <a:srgbClr val="FFFF00"/>
                </a:solidFill>
              </a:rPr>
              <a:t>Adapted from the original text, </a:t>
            </a:r>
            <a:r>
              <a:rPr lang="en-US" sz="1200" b="1" i="1" dirty="0">
                <a:solidFill>
                  <a:srgbClr val="FFFF00"/>
                </a:solidFill>
              </a:rPr>
              <a:t> A Chair for My Mother, </a:t>
            </a:r>
          </a:p>
          <a:p>
            <a:pPr algn="ctr"/>
            <a:r>
              <a:rPr lang="en-US" sz="1200" b="1" dirty="0">
                <a:solidFill>
                  <a:srgbClr val="FFFF00"/>
                </a:solidFill>
              </a:rPr>
              <a:t>written by Vera B. Williams</a:t>
            </a:r>
          </a:p>
          <a:p>
            <a:endParaRPr lang="en-US" dirty="0"/>
          </a:p>
        </p:txBody>
      </p:sp>
      <p:sp>
        <p:nvSpPr>
          <p:cNvPr id="4" name="Slide Number Placeholder 3"/>
          <p:cNvSpPr>
            <a:spLocks noGrp="1"/>
          </p:cNvSpPr>
          <p:nvPr>
            <p:ph type="sldNum" sz="quarter" idx="5"/>
          </p:nvPr>
        </p:nvSpPr>
        <p:spPr/>
        <p:txBody>
          <a:bodyPr/>
          <a:lstStyle/>
          <a:p>
            <a:fld id="{5C53BCEE-5E26-41B6-A0E6-336F9AB8715D}" type="slidenum">
              <a:rPr lang="en-US" smtClean="0"/>
              <a:t>1</a:t>
            </a:fld>
            <a:endParaRPr lang="en-US"/>
          </a:p>
        </p:txBody>
      </p:sp>
    </p:spTree>
    <p:extLst>
      <p:ext uri="{BB962C8B-B14F-4D97-AF65-F5344CB8AC3E}">
        <p14:creationId xmlns:p14="http://schemas.microsoft.com/office/powerpoint/2010/main" val="3351364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end.</a:t>
            </a:r>
          </a:p>
        </p:txBody>
      </p:sp>
      <p:sp>
        <p:nvSpPr>
          <p:cNvPr id="4" name="Slide Number Placeholder 3"/>
          <p:cNvSpPr>
            <a:spLocks noGrp="1"/>
          </p:cNvSpPr>
          <p:nvPr>
            <p:ph type="sldNum" sz="quarter" idx="5"/>
          </p:nvPr>
        </p:nvSpPr>
        <p:spPr/>
        <p:txBody>
          <a:bodyPr/>
          <a:lstStyle/>
          <a:p>
            <a:fld id="{5C53BCEE-5E26-41B6-A0E6-336F9AB8715D}" type="slidenum">
              <a:rPr lang="en-US" smtClean="0"/>
              <a:t>10</a:t>
            </a:fld>
            <a:endParaRPr lang="en-US"/>
          </a:p>
        </p:txBody>
      </p:sp>
    </p:spTree>
    <p:extLst>
      <p:ext uri="{BB962C8B-B14F-4D97-AF65-F5344CB8AC3E}">
        <p14:creationId xmlns:p14="http://schemas.microsoft.com/office/powerpoint/2010/main" val="1938725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This Adapted Literature resource is available through the Sherlock Center Resource Library. The text and graphics are adapted from the original source. These resources are provided for teachers to help students with severe disabilities participate in the general curriculum. Please limit the use and distribution of these materials accordingly.</a:t>
            </a:r>
            <a:endParaRPr lang="en-US" dirty="0"/>
          </a:p>
          <a:p>
            <a:endParaRPr lang="en-US" dirty="0"/>
          </a:p>
        </p:txBody>
      </p:sp>
      <p:sp>
        <p:nvSpPr>
          <p:cNvPr id="4" name="Slide Number Placeholder 3"/>
          <p:cNvSpPr>
            <a:spLocks noGrp="1"/>
          </p:cNvSpPr>
          <p:nvPr>
            <p:ph type="sldNum" sz="quarter" idx="5"/>
          </p:nvPr>
        </p:nvSpPr>
        <p:spPr/>
        <p:txBody>
          <a:bodyPr/>
          <a:lstStyle/>
          <a:p>
            <a:fld id="{5C53BCEE-5E26-41B6-A0E6-336F9AB8715D}" type="slidenum">
              <a:rPr lang="en-US" smtClean="0"/>
              <a:t>11</a:t>
            </a:fld>
            <a:endParaRPr lang="en-US"/>
          </a:p>
        </p:txBody>
      </p:sp>
    </p:spTree>
    <p:extLst>
      <p:ext uri="{BB962C8B-B14F-4D97-AF65-F5344CB8AC3E}">
        <p14:creationId xmlns:p14="http://schemas.microsoft.com/office/powerpoint/2010/main" val="591776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mother’s a waitress at the Blue Tile Diner.  After school, I go there and help when I finish.  I get paid.  After I get paid, I put half the money in a jar.</a:t>
            </a:r>
          </a:p>
        </p:txBody>
      </p:sp>
      <p:sp>
        <p:nvSpPr>
          <p:cNvPr id="4" name="Slide Number Placeholder 3"/>
          <p:cNvSpPr>
            <a:spLocks noGrp="1"/>
          </p:cNvSpPr>
          <p:nvPr>
            <p:ph type="sldNum" sz="quarter" idx="5"/>
          </p:nvPr>
        </p:nvSpPr>
        <p:spPr/>
        <p:txBody>
          <a:bodyPr/>
          <a:lstStyle/>
          <a:p>
            <a:fld id="{5C53BCEE-5E26-41B6-A0E6-336F9AB8715D}" type="slidenum">
              <a:rPr lang="en-US" smtClean="0"/>
              <a:t>2</a:t>
            </a:fld>
            <a:endParaRPr lang="en-US"/>
          </a:p>
        </p:txBody>
      </p:sp>
    </p:spTree>
    <p:extLst>
      <p:ext uri="{BB962C8B-B14F-4D97-AF65-F5344CB8AC3E}">
        <p14:creationId xmlns:p14="http://schemas.microsoft.com/office/powerpoint/2010/main" val="397317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takes a long time to fill the jar.  My momma put all of her change in the jar, too. Some days, she gets a lot of tips; and some days, she gets a little. Grandma helps count the money. </a:t>
            </a:r>
          </a:p>
        </p:txBody>
      </p:sp>
      <p:sp>
        <p:nvSpPr>
          <p:cNvPr id="4" name="Slide Number Placeholder 3"/>
          <p:cNvSpPr>
            <a:spLocks noGrp="1"/>
          </p:cNvSpPr>
          <p:nvPr>
            <p:ph type="sldNum" sz="quarter" idx="5"/>
          </p:nvPr>
        </p:nvSpPr>
        <p:spPr/>
        <p:txBody>
          <a:bodyPr/>
          <a:lstStyle/>
          <a:p>
            <a:fld id="{5C53BCEE-5E26-41B6-A0E6-336F9AB8715D}" type="slidenum">
              <a:rPr lang="en-US" smtClean="0"/>
              <a:t>3</a:t>
            </a:fld>
            <a:endParaRPr lang="en-US"/>
          </a:p>
        </p:txBody>
      </p:sp>
    </p:spTree>
    <p:extLst>
      <p:ext uri="{BB962C8B-B14F-4D97-AF65-F5344CB8AC3E}">
        <p14:creationId xmlns:p14="http://schemas.microsoft.com/office/powerpoint/2010/main" val="1400895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fill the jar, we are going to buy a chair; a beautiful chair with flowers on it. Our other chairs burned in a fire in our house.</a:t>
            </a:r>
          </a:p>
        </p:txBody>
      </p:sp>
      <p:sp>
        <p:nvSpPr>
          <p:cNvPr id="4" name="Slide Number Placeholder 3"/>
          <p:cNvSpPr>
            <a:spLocks noGrp="1"/>
          </p:cNvSpPr>
          <p:nvPr>
            <p:ph type="sldNum" sz="quarter" idx="5"/>
          </p:nvPr>
        </p:nvSpPr>
        <p:spPr/>
        <p:txBody>
          <a:bodyPr/>
          <a:lstStyle/>
          <a:p>
            <a:fld id="{5C53BCEE-5E26-41B6-A0E6-336F9AB8715D}" type="slidenum">
              <a:rPr lang="en-US" smtClean="0"/>
              <a:t>4</a:t>
            </a:fld>
            <a:endParaRPr lang="en-US"/>
          </a:p>
        </p:txBody>
      </p:sp>
    </p:spTree>
    <p:extLst>
      <p:ext uri="{BB962C8B-B14F-4D97-AF65-F5344CB8AC3E}">
        <p14:creationId xmlns:p14="http://schemas.microsoft.com/office/powerpoint/2010/main" val="4115333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few years ago, when my mother and I were walking home from the store, fire engines were at our house. The house was full of flames.  Thankfully, everyone was okay, but our chair was burned.</a:t>
            </a:r>
          </a:p>
        </p:txBody>
      </p:sp>
      <p:sp>
        <p:nvSpPr>
          <p:cNvPr id="4" name="Slide Number Placeholder 3"/>
          <p:cNvSpPr>
            <a:spLocks noGrp="1"/>
          </p:cNvSpPr>
          <p:nvPr>
            <p:ph type="sldNum" sz="quarter" idx="5"/>
          </p:nvPr>
        </p:nvSpPr>
        <p:spPr/>
        <p:txBody>
          <a:bodyPr/>
          <a:lstStyle/>
          <a:p>
            <a:fld id="{5C53BCEE-5E26-41B6-A0E6-336F9AB8715D}" type="slidenum">
              <a:rPr lang="en-US" smtClean="0"/>
              <a:t>5</a:t>
            </a:fld>
            <a:endParaRPr lang="en-US"/>
          </a:p>
        </p:txBody>
      </p:sp>
    </p:spTree>
    <p:extLst>
      <p:ext uri="{BB962C8B-B14F-4D97-AF65-F5344CB8AC3E}">
        <p14:creationId xmlns:p14="http://schemas.microsoft.com/office/powerpoint/2010/main" val="3537759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old house was ruined and full of ashes.  We went to stay with my aunt and uncle. We moved into the apartment downstairs.</a:t>
            </a:r>
          </a:p>
        </p:txBody>
      </p:sp>
      <p:sp>
        <p:nvSpPr>
          <p:cNvPr id="4" name="Slide Number Placeholder 3"/>
          <p:cNvSpPr>
            <a:spLocks noGrp="1"/>
          </p:cNvSpPr>
          <p:nvPr>
            <p:ph type="sldNum" sz="quarter" idx="5"/>
          </p:nvPr>
        </p:nvSpPr>
        <p:spPr/>
        <p:txBody>
          <a:bodyPr/>
          <a:lstStyle/>
          <a:p>
            <a:fld id="{5C53BCEE-5E26-41B6-A0E6-336F9AB8715D}" type="slidenum">
              <a:rPr lang="en-US" smtClean="0"/>
              <a:t>6</a:t>
            </a:fld>
            <a:endParaRPr lang="en-US"/>
          </a:p>
        </p:txBody>
      </p:sp>
    </p:spTree>
    <p:extLst>
      <p:ext uri="{BB962C8B-B14F-4D97-AF65-F5344CB8AC3E}">
        <p14:creationId xmlns:p14="http://schemas.microsoft.com/office/powerpoint/2010/main" val="2948610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moved into the apartment, the neighbors brought pizza and ice cream. They also brought over a table, a rug, curtains, and silverware, but momma still had no comfortable chair to sit in.</a:t>
            </a:r>
          </a:p>
        </p:txBody>
      </p:sp>
      <p:sp>
        <p:nvSpPr>
          <p:cNvPr id="4" name="Slide Number Placeholder 3"/>
          <p:cNvSpPr>
            <a:spLocks noGrp="1"/>
          </p:cNvSpPr>
          <p:nvPr>
            <p:ph type="sldNum" sz="quarter" idx="5"/>
          </p:nvPr>
        </p:nvSpPr>
        <p:spPr/>
        <p:txBody>
          <a:bodyPr/>
          <a:lstStyle/>
          <a:p>
            <a:fld id="{5C53BCEE-5E26-41B6-A0E6-336F9AB8715D}" type="slidenum">
              <a:rPr lang="en-US" smtClean="0"/>
              <a:t>7</a:t>
            </a:fld>
            <a:endParaRPr lang="en-US"/>
          </a:p>
        </p:txBody>
      </p:sp>
    </p:spTree>
    <p:extLst>
      <p:ext uri="{BB962C8B-B14F-4D97-AF65-F5344CB8AC3E}">
        <p14:creationId xmlns:p14="http://schemas.microsoft.com/office/powerpoint/2010/main" val="1316277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night, we looked at the money jar, and it was FULL. We took the coins to the bank.</a:t>
            </a:r>
          </a:p>
        </p:txBody>
      </p:sp>
      <p:sp>
        <p:nvSpPr>
          <p:cNvPr id="4" name="Slide Number Placeholder 3"/>
          <p:cNvSpPr>
            <a:spLocks noGrp="1"/>
          </p:cNvSpPr>
          <p:nvPr>
            <p:ph type="sldNum" sz="quarter" idx="5"/>
          </p:nvPr>
        </p:nvSpPr>
        <p:spPr/>
        <p:txBody>
          <a:bodyPr/>
          <a:lstStyle/>
          <a:p>
            <a:fld id="{5C53BCEE-5E26-41B6-A0E6-336F9AB8715D}" type="slidenum">
              <a:rPr lang="en-US" smtClean="0"/>
              <a:t>8</a:t>
            </a:fld>
            <a:endParaRPr lang="en-US"/>
          </a:p>
        </p:txBody>
      </p:sp>
    </p:spTree>
    <p:extLst>
      <p:ext uri="{BB962C8B-B14F-4D97-AF65-F5344CB8AC3E}">
        <p14:creationId xmlns:p14="http://schemas.microsoft.com/office/powerpoint/2010/main" val="1565650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shopped in many stores looking for a chair. Some chairs were big.  Some were small.  Some were soft and some were hard.</a:t>
            </a:r>
          </a:p>
          <a:p>
            <a:r>
              <a:rPr lang="en-US" dirty="0"/>
              <a:t>Finally, we found the chair we were dreaming about.  We brought the chair right home.  My grandma sits in it during the day, momma sits in it after work.  After dinner, I get to sit with momma and fall asleep  on her lap.</a:t>
            </a:r>
          </a:p>
        </p:txBody>
      </p:sp>
      <p:sp>
        <p:nvSpPr>
          <p:cNvPr id="4" name="Slide Number Placeholder 3"/>
          <p:cNvSpPr>
            <a:spLocks noGrp="1"/>
          </p:cNvSpPr>
          <p:nvPr>
            <p:ph type="sldNum" sz="quarter" idx="5"/>
          </p:nvPr>
        </p:nvSpPr>
        <p:spPr/>
        <p:txBody>
          <a:bodyPr/>
          <a:lstStyle/>
          <a:p>
            <a:fld id="{5C53BCEE-5E26-41B6-A0E6-336F9AB8715D}" type="slidenum">
              <a:rPr lang="en-US" smtClean="0"/>
              <a:t>9</a:t>
            </a:fld>
            <a:endParaRPr lang="en-US"/>
          </a:p>
        </p:txBody>
      </p:sp>
    </p:spTree>
    <p:extLst>
      <p:ext uri="{BB962C8B-B14F-4D97-AF65-F5344CB8AC3E}">
        <p14:creationId xmlns:p14="http://schemas.microsoft.com/office/powerpoint/2010/main" val="4047636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BCC323-736A-4D9E-BC95-21BF83DB3A0F}"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4105965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BCC323-736A-4D9E-BC95-21BF83DB3A0F}"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845278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BCC323-736A-4D9E-BC95-21BF83DB3A0F}"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1921455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BCC323-736A-4D9E-BC95-21BF83DB3A0F}"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3193983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BCC323-736A-4D9E-BC95-21BF83DB3A0F}"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4254549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BCC323-736A-4D9E-BC95-21BF83DB3A0F}"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4110138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BCC323-736A-4D9E-BC95-21BF83DB3A0F}" type="datetimeFigureOut">
              <a:rPr lang="en-US" smtClean="0"/>
              <a:t>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2239154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BCC323-736A-4D9E-BC95-21BF83DB3A0F}" type="datetimeFigureOut">
              <a:rPr lang="en-US" smtClean="0"/>
              <a:t>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879934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BCC323-736A-4D9E-BC95-21BF83DB3A0F}" type="datetimeFigureOut">
              <a:rPr lang="en-US" smtClean="0"/>
              <a:t>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2569987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BCC323-736A-4D9E-BC95-21BF83DB3A0F}"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3542869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BCC323-736A-4D9E-BC95-21BF83DB3A0F}"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2011016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BCC323-736A-4D9E-BC95-21BF83DB3A0F}" type="datetimeFigureOut">
              <a:rPr lang="en-US" smtClean="0"/>
              <a:t>1/12/2024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6E7BD6-1368-46F3-9B38-52229EB4B6D4}" type="slidenum">
              <a:rPr lang="en-US" smtClean="0"/>
              <a:t>‹#›</a:t>
            </a:fld>
            <a:endParaRPr lang="en-US"/>
          </a:p>
        </p:txBody>
      </p:sp>
    </p:spTree>
    <p:extLst>
      <p:ext uri="{BB962C8B-B14F-4D97-AF65-F5344CB8AC3E}">
        <p14:creationId xmlns:p14="http://schemas.microsoft.com/office/powerpoint/2010/main" val="131687027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microsoft.com/office/2007/relationships/hdphoto" Target="../media/hdphoto1.wdp"/><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4.m4a"/><Relationship Id="rId1" Type="http://schemas.microsoft.com/office/2007/relationships/media" Target="../media/media4.m4a"/><Relationship Id="rId6" Type="http://schemas.microsoft.com/office/2007/relationships/hdphoto" Target="../media/hdphoto2.wdp"/><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microsoft.com/office/2007/relationships/hdphoto" Target="../media/hdphoto3.wdp"/><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slideLayout" Target="../slideLayouts/slideLayout7.xml"/><Relationship Id="rId7" Type="http://schemas.microsoft.com/office/2007/relationships/hdphoto" Target="../media/hdphoto4.wdp"/><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8.m4a"/><Relationship Id="rId1" Type="http://schemas.microsoft.com/office/2007/relationships/media" Target="../media/media8.m4a"/><Relationship Id="rId6" Type="http://schemas.microsoft.com/office/2007/relationships/hdphoto" Target="../media/hdphoto5.wdp"/><Relationship Id="rId5" Type="http://schemas.openxmlformats.org/officeDocument/2006/relationships/image" Target="../media/image10.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microsoft.com/office/2007/relationships/hdphoto" Target="../media/hdphoto6.wdp"/><Relationship Id="rId3" Type="http://schemas.microsoft.com/office/2007/relationships/media" Target="../media/media10.m4a"/><Relationship Id="rId7" Type="http://schemas.openxmlformats.org/officeDocument/2006/relationships/image" Target="../media/image11.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notesSlide" Target="../notesSlides/notesSlide9.xml"/><Relationship Id="rId5" Type="http://schemas.openxmlformats.org/officeDocument/2006/relationships/slideLayout" Target="../slideLayouts/slideLayout7.xml"/><Relationship Id="rId4" Type="http://schemas.openxmlformats.org/officeDocument/2006/relationships/audio" Target="../media/media10.m4a"/><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A91AC9-66DA-4427-9096-EEACA2AD5829}"/>
              </a:ext>
            </a:extLst>
          </p:cNvPr>
          <p:cNvSpPr txBox="1"/>
          <p:nvPr/>
        </p:nvSpPr>
        <p:spPr>
          <a:xfrm>
            <a:off x="1239865" y="5643708"/>
            <a:ext cx="9934414" cy="1107996"/>
          </a:xfrm>
          <a:prstGeom prst="rect">
            <a:avLst/>
          </a:prstGeom>
          <a:noFill/>
        </p:spPr>
        <p:txBody>
          <a:bodyPr wrap="square" rtlCol="0">
            <a:spAutoFit/>
          </a:bodyPr>
          <a:lstStyle/>
          <a:p>
            <a:pPr algn="ctr"/>
            <a:endParaRPr lang="en-US" dirty="0">
              <a:solidFill>
                <a:srgbClr val="FFFF00"/>
              </a:solidFill>
            </a:endParaRPr>
          </a:p>
          <a:p>
            <a:pPr algn="ctr"/>
            <a:r>
              <a:rPr lang="en-US" sz="2400" b="1" dirty="0">
                <a:solidFill>
                  <a:srgbClr val="FFFF00"/>
                </a:solidFill>
              </a:rPr>
              <a:t>Adapted from the original text, </a:t>
            </a:r>
            <a:r>
              <a:rPr lang="en-US" sz="2400" b="1" i="1" dirty="0">
                <a:solidFill>
                  <a:srgbClr val="FFFF00"/>
                </a:solidFill>
              </a:rPr>
              <a:t> A Chair for My Mother, </a:t>
            </a:r>
          </a:p>
          <a:p>
            <a:pPr algn="ctr"/>
            <a:r>
              <a:rPr lang="en-US" sz="2400" b="1" dirty="0">
                <a:solidFill>
                  <a:srgbClr val="FFFF00"/>
                </a:solidFill>
              </a:rPr>
              <a:t>written by Vera B. Williams</a:t>
            </a:r>
          </a:p>
        </p:txBody>
      </p:sp>
      <p:pic>
        <p:nvPicPr>
          <p:cNvPr id="5" name="Picture 4" descr="Adapted from the original text,  A Chair for My Mother, &#10;written by Vera B. Williams&#10;">
            <a:extLst>
              <a:ext uri="{FF2B5EF4-FFF2-40B4-BE49-F238E27FC236}">
                <a16:creationId xmlns:a16="http://schemas.microsoft.com/office/drawing/2014/main" id="{B1F0E8D3-458A-4F16-A214-21929AF23DFD}"/>
              </a:ext>
            </a:extLst>
          </p:cNvPr>
          <p:cNvPicPr>
            <a:picLocks noChangeAspect="1"/>
          </p:cNvPicPr>
          <p:nvPr/>
        </p:nvPicPr>
        <p:blipFill>
          <a:blip r:embed="rId5"/>
          <a:stretch>
            <a:fillRect/>
          </a:stretch>
        </p:blipFill>
        <p:spPr>
          <a:xfrm>
            <a:off x="2738437" y="233508"/>
            <a:ext cx="6715125" cy="5410200"/>
          </a:xfrm>
          <a:prstGeom prst="rect">
            <a:avLst/>
          </a:prstGeom>
          <a:ln w="76200">
            <a:solidFill>
              <a:srgbClr val="FFFF00"/>
            </a:solidFill>
          </a:ln>
        </p:spPr>
      </p:pic>
      <p:pic>
        <p:nvPicPr>
          <p:cNvPr id="7" name="Recorded Sound" descr="Adapted from the original text,  A Chair for My Mother, &#10;written by Vera B. Williams&#10;">
            <a:hlinkClick r:id="" action="ppaction://media"/>
            <a:extLst>
              <a:ext uri="{FF2B5EF4-FFF2-40B4-BE49-F238E27FC236}">
                <a16:creationId xmlns:a16="http://schemas.microsoft.com/office/drawing/2014/main" id="{820898A8-8BDA-4296-AB5F-A18E5FA1C53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18013" y="6136640"/>
            <a:ext cx="365866" cy="365866"/>
          </a:xfrm>
          <a:prstGeom prst="rect">
            <a:avLst/>
          </a:prstGeom>
        </p:spPr>
      </p:pic>
    </p:spTree>
    <p:extLst>
      <p:ext uri="{BB962C8B-B14F-4D97-AF65-F5344CB8AC3E}">
        <p14:creationId xmlns:p14="http://schemas.microsoft.com/office/powerpoint/2010/main" val="152643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par>
                                <p:cTn id="11" presetID="1" presetClass="mediacall" presetSubtype="0" fill="hold" nodeType="withEffect">
                                  <p:stCondLst>
                                    <p:cond delay="0"/>
                                  </p:stCondLst>
                                  <p:childTnLst>
                                    <p:cmd type="call" cmd="playFrom(0.0)">
                                      <p:cBhvr>
                                        <p:cTn id="12" dur="1078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End">
            <a:extLst>
              <a:ext uri="{FF2B5EF4-FFF2-40B4-BE49-F238E27FC236}">
                <a16:creationId xmlns:a16="http://schemas.microsoft.com/office/drawing/2014/main" id="{F142FC7F-B91A-4BED-BB41-FC3C0A39409D}"/>
              </a:ext>
            </a:extLst>
          </p:cNvPr>
          <p:cNvPicPr>
            <a:picLocks noChangeAspect="1"/>
          </p:cNvPicPr>
          <p:nvPr/>
        </p:nvPicPr>
        <p:blipFill rotWithShape="1">
          <a:blip r:embed="rId5"/>
          <a:srcRect l="22453" t="11453" r="22897" b="14372"/>
          <a:stretch/>
        </p:blipFill>
        <p:spPr>
          <a:xfrm>
            <a:off x="4494507" y="1689315"/>
            <a:ext cx="3177153" cy="3347634"/>
          </a:xfrm>
          <a:prstGeom prst="rect">
            <a:avLst/>
          </a:prstGeom>
          <a:ln w="130175">
            <a:solidFill>
              <a:srgbClr val="FFFF00"/>
            </a:solidFill>
          </a:ln>
        </p:spPr>
      </p:pic>
      <p:pic>
        <p:nvPicPr>
          <p:cNvPr id="2" name="Recorded Sound" descr="The End">
            <a:hlinkClick r:id="" action="ppaction://media"/>
            <a:extLst>
              <a:ext uri="{FF2B5EF4-FFF2-40B4-BE49-F238E27FC236}">
                <a16:creationId xmlns:a16="http://schemas.microsoft.com/office/drawing/2014/main" id="{AC7EBF90-DDC9-46FA-B2B6-7706DA652ED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21440" y="6248400"/>
            <a:ext cx="609600" cy="609600"/>
          </a:xfrm>
          <a:prstGeom prst="rect">
            <a:avLst/>
          </a:prstGeom>
        </p:spPr>
      </p:pic>
    </p:spTree>
    <p:extLst>
      <p:ext uri="{BB962C8B-B14F-4D97-AF65-F5344CB8AC3E}">
        <p14:creationId xmlns:p14="http://schemas.microsoft.com/office/powerpoint/2010/main" val="275769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3000"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1" presetClass="mediacall" presetSubtype="0" fill="hold" nodeType="withEffect">
                                  <p:stCondLst>
                                    <p:cond delay="0"/>
                                  </p:stCondLst>
                                  <p:childTnLst>
                                    <p:cmd type="call" cmd="playFrom(0.0)">
                                      <p:cBhvr>
                                        <p:cTn id="12" dur="277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928C1A-AE49-41A1-84D0-7B6C21DD039C}"/>
              </a:ext>
            </a:extLst>
          </p:cNvPr>
          <p:cNvSpPr txBox="1"/>
          <p:nvPr/>
        </p:nvSpPr>
        <p:spPr>
          <a:xfrm>
            <a:off x="806933" y="858409"/>
            <a:ext cx="10464250" cy="3785652"/>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This Adapted Literature resource is available through the Sherlock Center Resource Library. The text and graphics are adapted from the original source. These resources are provided for teachers to help students with severe disabilities participate in the general curriculum. Please limit the use and distribution of these materials accordingly.</a:t>
            </a:r>
          </a:p>
          <a:p>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Paul V. Sherlock Center on Disabilities / RI College</a:t>
            </a:r>
          </a:p>
          <a:p>
            <a:r>
              <a:rPr lang="en-US" sz="2400" dirty="0">
                <a:latin typeface="Arial" panose="020B0604020202020204" pitchFamily="34" charset="0"/>
                <a:cs typeface="Arial" panose="020B0604020202020204" pitchFamily="34" charset="0"/>
              </a:rPr>
              <a:t>600 Mt. Pleasant Avenue, Providence RI 02908</a:t>
            </a:r>
          </a:p>
          <a:p>
            <a:r>
              <a:rPr lang="en-US" sz="2400" dirty="0">
                <a:latin typeface="Arial" panose="020B0604020202020204" pitchFamily="34" charset="0"/>
                <a:cs typeface="Arial" panose="020B0604020202020204" pitchFamily="34" charset="0"/>
              </a:rPr>
              <a:t>www.sherlockcenter.org</a:t>
            </a:r>
          </a:p>
        </p:txBody>
      </p:sp>
    </p:spTree>
    <p:extLst>
      <p:ext uri="{BB962C8B-B14F-4D97-AF65-F5344CB8AC3E}">
        <p14:creationId xmlns:p14="http://schemas.microsoft.com/office/powerpoint/2010/main" val="1336657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corded Sound" descr="My mother’s a waitress at the Blue Tile Diner.  After school, I go there and help when I finish.  I get paid.  After I get paid, I put half the money in a jar.&#10;">
            <a:hlinkClick r:id="" action="ppaction://media"/>
            <a:extLst>
              <a:ext uri="{FF2B5EF4-FFF2-40B4-BE49-F238E27FC236}">
                <a16:creationId xmlns:a16="http://schemas.microsoft.com/office/drawing/2014/main" id="{6DF5E6B2-705B-4BF2-B800-B415540228A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55680" y="5786120"/>
            <a:ext cx="609600" cy="609600"/>
          </a:xfrm>
          <a:prstGeom prst="rect">
            <a:avLst/>
          </a:prstGeom>
        </p:spPr>
      </p:pic>
      <p:pic>
        <p:nvPicPr>
          <p:cNvPr id="1026" name="Picture 2" descr="Blue Diner">
            <a:extLst>
              <a:ext uri="{FF2B5EF4-FFF2-40B4-BE49-F238E27FC236}">
                <a16:creationId xmlns:a16="http://schemas.microsoft.com/office/drawing/2014/main" id="{577A9A4F-6AA4-43DC-B8DE-43B1F298A8AC}"/>
              </a:ext>
            </a:extLst>
          </p:cNvPr>
          <p:cNvPicPr>
            <a:picLocks noChangeAspect="1" noChangeArrowheads="1"/>
          </p:cNvPicPr>
          <p:nvPr/>
        </p:nvPicPr>
        <p:blipFill>
          <a:blip r:embed="rId6">
            <a:duotone>
              <a:srgbClr val="4472C4">
                <a:shade val="45000"/>
                <a:satMod val="135000"/>
              </a:srgbClr>
              <a:prstClr val="white"/>
            </a:duotone>
            <a:extLst>
              <a:ext uri="{BEBA8EAE-BF5A-486C-A8C5-ECC9F3942E4B}">
                <a14:imgProps xmlns:a14="http://schemas.microsoft.com/office/drawing/2010/main">
                  <a14:imgLayer r:embed="rId7">
                    <a14:imgEffect>
                      <a14:backgroundRemoval t="9434" b="88050" l="3145" r="99057">
                        <a14:foregroundMark x1="24214" y1="25157" x2="19497" y2="57862"/>
                        <a14:foregroundMark x1="6918" y1="25786" x2="5975" y2="45283"/>
                        <a14:foregroundMark x1="5975" y1="45283" x2="8176" y2="59748"/>
                        <a14:foregroundMark x1="8176" y1="59748" x2="8176" y2="60377"/>
                        <a14:foregroundMark x1="32704" y1="56604" x2="3145" y2="61006"/>
                        <a14:foregroundMark x1="94654" y1="25786" x2="93711" y2="79245"/>
                        <a14:foregroundMark x1="90343" y1="84296" x2="88631" y2="86864"/>
                        <a14:foregroundMark x1="93711" y1="79245" x2="92991" y2="80325"/>
                        <a14:foregroundMark x1="81644" y1="82208" x2="79560" y2="79874"/>
                        <a14:foregroundMark x1="79560" y1="79874" x2="70126" y2="57862"/>
                        <a14:foregroundMark x1="5975" y1="62264" x2="11635" y2="72327"/>
                        <a14:foregroundMark x1="11635" y1="72327" x2="22013" y2="80503"/>
                        <a14:foregroundMark x1="22013" y1="80503" x2="31132" y2="81132"/>
                        <a14:foregroundMark x1="31132" y1="81132" x2="38365" y2="80503"/>
                        <a14:foregroundMark x1="38365" y1="80503" x2="60692" y2="61006"/>
                        <a14:foregroundMark x1="74528" y1="86164" x2="65409" y2="81761"/>
                        <a14:foregroundMark x1="65409" y1="81761" x2="56918" y2="66038"/>
                        <a14:foregroundMark x1="48113" y1="86164" x2="31447" y2="85535"/>
                        <a14:foregroundMark x1="31447" y1="85535" x2="25786" y2="72327"/>
                        <a14:foregroundMark x1="25786" y1="72327" x2="23585" y2="62264"/>
                        <a14:foregroundMark x1="56289" y1="16352" x2="36792" y2="43396"/>
                        <a14:foregroundMark x1="36792" y1="43396" x2="34591" y2="48428"/>
                        <a14:foregroundMark x1="40881" y1="15094" x2="63522" y2="43396"/>
                        <a14:foregroundMark x1="46226" y1="18239" x2="41824" y2="35849"/>
                        <a14:foregroundMark x1="41824" y1="35849" x2="44969" y2="49057"/>
                        <a14:foregroundMark x1="44969" y1="49057" x2="46226" y2="50314"/>
                        <a14:foregroundMark x1="99057" y1="34591" x2="86478" y2="61635"/>
                        <a14:foregroundMark x1="42767" y1="24528" x2="38994" y2="36478"/>
                        <a14:foregroundMark x1="38994" y1="36478" x2="38994" y2="37107"/>
                        <a14:backgroundMark x1="88679" y1="89937" x2="91195" y2="89308"/>
                        <a14:backgroundMark x1="87107" y1="87421" x2="87107" y2="87421"/>
                        <a14:backgroundMark x1="87107" y1="87421" x2="87736" y2="96855"/>
                        <a14:backgroundMark x1="89308" y1="88679" x2="83962" y2="91195"/>
                      </a14:backgroundRemoval>
                    </a14:imgEffect>
                  </a14:imgLayer>
                </a14:imgProps>
              </a:ext>
              <a:ext uri="{28A0092B-C50C-407E-A947-70E740481C1C}">
                <a14:useLocalDpi xmlns:a14="http://schemas.microsoft.com/office/drawing/2010/main" val="0"/>
              </a:ext>
            </a:extLst>
          </a:blip>
          <a:srcRect/>
          <a:stretch>
            <a:fillRect/>
          </a:stretch>
        </p:blipFill>
        <p:spPr bwMode="auto">
          <a:xfrm>
            <a:off x="1494305" y="955432"/>
            <a:ext cx="9661375" cy="4830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9549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709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corded Sound">
            <a:hlinkClick r:id="" action="ppaction://media"/>
            <a:extLst>
              <a:ext uri="{FF2B5EF4-FFF2-40B4-BE49-F238E27FC236}">
                <a16:creationId xmlns:a16="http://schemas.microsoft.com/office/drawing/2014/main" id="{281305C6-6B86-4932-8EE9-6776E25E192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2780" y="6054811"/>
            <a:ext cx="326712" cy="326712"/>
          </a:xfrm>
          <a:prstGeom prst="rect">
            <a:avLst/>
          </a:prstGeom>
        </p:spPr>
      </p:pic>
      <p:pic>
        <p:nvPicPr>
          <p:cNvPr id="5" name="Picture 4" descr="Jar with few coins in it">
            <a:extLst>
              <a:ext uri="{FF2B5EF4-FFF2-40B4-BE49-F238E27FC236}">
                <a16:creationId xmlns:a16="http://schemas.microsoft.com/office/drawing/2014/main" id="{29E9B871-1019-4BB1-953C-0D012A82E289}"/>
              </a:ext>
            </a:extLst>
          </p:cNvPr>
          <p:cNvPicPr>
            <a:picLocks noChangeAspect="1"/>
          </p:cNvPicPr>
          <p:nvPr/>
        </p:nvPicPr>
        <p:blipFill>
          <a:blip r:embed="rId6"/>
          <a:stretch>
            <a:fillRect/>
          </a:stretch>
        </p:blipFill>
        <p:spPr>
          <a:xfrm>
            <a:off x="3504270" y="449055"/>
            <a:ext cx="5183459" cy="5221573"/>
          </a:xfrm>
          <a:prstGeom prst="rect">
            <a:avLst/>
          </a:prstGeom>
        </p:spPr>
      </p:pic>
    </p:spTree>
    <p:extLst>
      <p:ext uri="{BB962C8B-B14F-4D97-AF65-F5344CB8AC3E}">
        <p14:creationId xmlns:p14="http://schemas.microsoft.com/office/powerpoint/2010/main" val="16337315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754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d chair.&#10;When we fill the jar, we are going to buy a chair; a beautiful chair with flowers on it. Our other chairs burned in a fire in our house.&#10;">
            <a:extLst>
              <a:ext uri="{FF2B5EF4-FFF2-40B4-BE49-F238E27FC236}">
                <a16:creationId xmlns:a16="http://schemas.microsoft.com/office/drawing/2014/main" id="{4F267749-FC17-46D2-A844-65F40B7B03F6}"/>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8257" b="88991" l="13702" r="89423">
                        <a14:foregroundMark x1="13702" y1="8486" x2="42308" y2="22248"/>
                        <a14:foregroundMark x1="89663" y1="47936" x2="78846" y2="56422"/>
                        <a14:foregroundMark x1="37981" y1="88991" x2="37981" y2="80046"/>
                        <a14:foregroundMark x1="37981" y1="80046" x2="37981" y2="80046"/>
                      </a14:backgroundRemoval>
                    </a14:imgEffect>
                  </a14:imgLayer>
                </a14:imgProps>
              </a:ext>
            </a:extLst>
          </a:blip>
          <a:srcRect l="5605" r="2950" b="4573"/>
          <a:stretch/>
        </p:blipFill>
        <p:spPr>
          <a:xfrm>
            <a:off x="3962400" y="852707"/>
            <a:ext cx="4724400" cy="5167093"/>
          </a:xfrm>
          <a:prstGeom prst="rect">
            <a:avLst/>
          </a:prstGeom>
          <a:ln w="130175">
            <a:noFill/>
          </a:ln>
        </p:spPr>
      </p:pic>
      <p:pic>
        <p:nvPicPr>
          <p:cNvPr id="6" name="Recorded Sound" descr="When we fill the jar, we are going to buy a chair; a beautiful chair with flowers on it. Our other chairs burned in a fire in our house.&#10;">
            <a:hlinkClick r:id="" action="ppaction://media"/>
            <a:extLst>
              <a:ext uri="{FF2B5EF4-FFF2-40B4-BE49-F238E27FC236}">
                <a16:creationId xmlns:a16="http://schemas.microsoft.com/office/drawing/2014/main" id="{E73436B5-BC61-4622-9357-9C1D8DA5BF5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02728" y="6019800"/>
            <a:ext cx="609600" cy="609600"/>
          </a:xfrm>
          <a:prstGeom prst="rect">
            <a:avLst/>
          </a:prstGeom>
        </p:spPr>
      </p:pic>
    </p:spTree>
    <p:extLst>
      <p:ext uri="{BB962C8B-B14F-4D97-AF65-F5344CB8AC3E}">
        <p14:creationId xmlns:p14="http://schemas.microsoft.com/office/powerpoint/2010/main" val="423599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640"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corded Sound" descr="A few years ago, when my mother and I were walking home from the store, fire engines were at our house. The house was full of flames.  Thankfully, everyone was okay, but our chair was burned.&#10;">
            <a:hlinkClick r:id="" action="ppaction://media"/>
            <a:extLst>
              <a:ext uri="{FF2B5EF4-FFF2-40B4-BE49-F238E27FC236}">
                <a16:creationId xmlns:a16="http://schemas.microsoft.com/office/drawing/2014/main" id="{52A5A454-A0B4-4D64-883B-F38D0571E4A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77600" y="5948680"/>
            <a:ext cx="609600" cy="609600"/>
          </a:xfrm>
          <a:prstGeom prst="rect">
            <a:avLst/>
          </a:prstGeom>
        </p:spPr>
      </p:pic>
      <p:pic>
        <p:nvPicPr>
          <p:cNvPr id="2050" name="Picture 2" descr="Fire truck&#10;A few years ago, when my mother and I were walking home from the store, fire engines were at our house. The house was full of flames.  Thankfully, everyone was okay, but our chair was burned.&#10;">
            <a:extLst>
              <a:ext uri="{FF2B5EF4-FFF2-40B4-BE49-F238E27FC236}">
                <a16:creationId xmlns:a16="http://schemas.microsoft.com/office/drawing/2014/main" id="{4AE03895-D202-46CE-869D-C5F8BC8D295A}"/>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778" b="89778" l="6667" r="96444">
                        <a14:foregroundMark x1="9912" y1="38463" x2="6667" y2="66222"/>
                        <a14:foregroundMark x1="10667" y1="32000" x2="10147" y2="36450"/>
                        <a14:foregroundMark x1="96444" y1="65778" x2="89333" y2="50667"/>
                        <a14:foregroundMark x1="89333" y1="50667" x2="79111" y2="50667"/>
                        <a14:foregroundMark x1="15556" y1="30222" x2="27556" y2="48444"/>
                        <a14:foregroundMark x1="37333" y1="30667" x2="36000" y2="45778"/>
                        <a14:foregroundMark x1="65778" y1="35111" x2="65778" y2="45333"/>
                        <a14:foregroundMark x1="90222" y1="38222" x2="50222" y2="37333"/>
                      </a14:backgroundRemoval>
                    </a14:imgEffect>
                  </a14:imgLayer>
                </a14:imgProps>
              </a:ext>
              <a:ext uri="{28A0092B-C50C-407E-A947-70E740481C1C}">
                <a14:useLocalDpi xmlns:a14="http://schemas.microsoft.com/office/drawing/2010/main" val="0"/>
              </a:ext>
            </a:extLst>
          </a:blip>
          <a:srcRect/>
          <a:stretch>
            <a:fillRect/>
          </a:stretch>
        </p:blipFill>
        <p:spPr bwMode="auto">
          <a:xfrm>
            <a:off x="2815432" y="296864"/>
            <a:ext cx="6561136" cy="6561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02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9282"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2050"/>
                                        </p:tgtEl>
                                        <p:attrNameLst>
                                          <p:attrName>r</p:attrName>
                                        </p:attrNameLst>
                                      </p:cBhvr>
                                    </p:animRot>
                                    <p:animRot by="-240000">
                                      <p:cBhvr>
                                        <p:cTn id="11" dur="200" fill="hold">
                                          <p:stCondLst>
                                            <p:cond delay="200"/>
                                          </p:stCondLst>
                                        </p:cTn>
                                        <p:tgtEl>
                                          <p:spTgt spid="2050"/>
                                        </p:tgtEl>
                                        <p:attrNameLst>
                                          <p:attrName>r</p:attrName>
                                        </p:attrNameLst>
                                      </p:cBhvr>
                                    </p:animRot>
                                    <p:animRot by="240000">
                                      <p:cBhvr>
                                        <p:cTn id="12" dur="200" fill="hold">
                                          <p:stCondLst>
                                            <p:cond delay="400"/>
                                          </p:stCondLst>
                                        </p:cTn>
                                        <p:tgtEl>
                                          <p:spTgt spid="2050"/>
                                        </p:tgtEl>
                                        <p:attrNameLst>
                                          <p:attrName>r</p:attrName>
                                        </p:attrNameLst>
                                      </p:cBhvr>
                                    </p:animRot>
                                    <p:animRot by="-240000">
                                      <p:cBhvr>
                                        <p:cTn id="13" dur="200" fill="hold">
                                          <p:stCondLst>
                                            <p:cond delay="600"/>
                                          </p:stCondLst>
                                        </p:cTn>
                                        <p:tgtEl>
                                          <p:spTgt spid="2050"/>
                                        </p:tgtEl>
                                        <p:attrNameLst>
                                          <p:attrName>r</p:attrName>
                                        </p:attrNameLst>
                                      </p:cBhvr>
                                    </p:animRot>
                                    <p:animRot by="120000">
                                      <p:cBhvr>
                                        <p:cTn id="14" dur="200" fill="hold">
                                          <p:stCondLst>
                                            <p:cond delay="800"/>
                                          </p:stCondLst>
                                        </p:cTn>
                                        <p:tgtEl>
                                          <p:spTgt spid="20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ur old house was ruined and full of ashes.  We went to stay with my aunt and uncle. We moved into the apartment downstairs.&#10;">
            <a:extLst>
              <a:ext uri="{FF2B5EF4-FFF2-40B4-BE49-F238E27FC236}">
                <a16:creationId xmlns:a16="http://schemas.microsoft.com/office/drawing/2014/main" id="{CE81AF3C-7FC0-432E-A239-10E50AB6EC82}"/>
              </a:ext>
            </a:extLst>
          </p:cNvPr>
          <p:cNvPicPr>
            <a:picLocks noChangeAspect="1"/>
          </p:cNvPicPr>
          <p:nvPr/>
        </p:nvPicPr>
        <p:blipFill>
          <a:blip r:embed="rId5"/>
          <a:stretch>
            <a:fillRect/>
          </a:stretch>
        </p:blipFill>
        <p:spPr>
          <a:xfrm>
            <a:off x="3539490" y="1090065"/>
            <a:ext cx="5113020" cy="4677869"/>
          </a:xfrm>
          <a:prstGeom prst="rect">
            <a:avLst/>
          </a:prstGeom>
          <a:ln w="149225">
            <a:noFill/>
          </a:ln>
        </p:spPr>
      </p:pic>
      <p:pic>
        <p:nvPicPr>
          <p:cNvPr id="4" name="Recorded Sound" descr="Our old house was ruined and full of ashes.  We went to stay with my aunt and uncle. We moved into the apartment downstairs.&#10;">
            <a:hlinkClick r:id="" action="ppaction://media"/>
            <a:extLst>
              <a:ext uri="{FF2B5EF4-FFF2-40B4-BE49-F238E27FC236}">
                <a16:creationId xmlns:a16="http://schemas.microsoft.com/office/drawing/2014/main" id="{5AD196A1-58C8-4721-8FFA-04AA37EF2DA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40160" y="6050280"/>
            <a:ext cx="609600" cy="609600"/>
          </a:xfrm>
          <a:prstGeom prst="rect">
            <a:avLst/>
          </a:prstGeom>
        </p:spPr>
      </p:pic>
    </p:spTree>
    <p:extLst>
      <p:ext uri="{BB962C8B-B14F-4D97-AF65-F5344CB8AC3E}">
        <p14:creationId xmlns:p14="http://schemas.microsoft.com/office/powerpoint/2010/main" val="255668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1805"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repeatCount="4000" fill="hold" nodeType="clickEffect">
                                  <p:stCondLst>
                                    <p:cond delay="0"/>
                                  </p:stCondLst>
                                  <p:childTnLst>
                                    <p:animRot by="120000">
                                      <p:cBhvr>
                                        <p:cTn id="10" dur="100" fill="hold">
                                          <p:stCondLst>
                                            <p:cond delay="0"/>
                                          </p:stCondLst>
                                        </p:cTn>
                                        <p:tgtEl>
                                          <p:spTgt spid="3"/>
                                        </p:tgtEl>
                                        <p:attrNameLst>
                                          <p:attrName>r</p:attrName>
                                        </p:attrNameLst>
                                      </p:cBhvr>
                                    </p:animRot>
                                    <p:animRot by="-240000">
                                      <p:cBhvr>
                                        <p:cTn id="11" dur="200" fill="hold">
                                          <p:stCondLst>
                                            <p:cond delay="200"/>
                                          </p:stCondLst>
                                        </p:cTn>
                                        <p:tgtEl>
                                          <p:spTgt spid="3"/>
                                        </p:tgtEl>
                                        <p:attrNameLst>
                                          <p:attrName>r</p:attrName>
                                        </p:attrNameLst>
                                      </p:cBhvr>
                                    </p:animRot>
                                    <p:animRot by="240000">
                                      <p:cBhvr>
                                        <p:cTn id="12" dur="200" fill="hold">
                                          <p:stCondLst>
                                            <p:cond delay="400"/>
                                          </p:stCondLst>
                                        </p:cTn>
                                        <p:tgtEl>
                                          <p:spTgt spid="3"/>
                                        </p:tgtEl>
                                        <p:attrNameLst>
                                          <p:attrName>r</p:attrName>
                                        </p:attrNameLst>
                                      </p:cBhvr>
                                    </p:animRot>
                                    <p:animRot by="-240000">
                                      <p:cBhvr>
                                        <p:cTn id="13" dur="200" fill="hold">
                                          <p:stCondLst>
                                            <p:cond delay="600"/>
                                          </p:stCondLst>
                                        </p:cTn>
                                        <p:tgtEl>
                                          <p:spTgt spid="3"/>
                                        </p:tgtEl>
                                        <p:attrNameLst>
                                          <p:attrName>r</p:attrName>
                                        </p:attrNameLst>
                                      </p:cBhvr>
                                    </p:animRot>
                                    <p:animRot by="120000">
                                      <p:cBhvr>
                                        <p:cTn id="14"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corded Sound" descr="When we moved into the apartment, the neighbors brought pizza and ice cream. They also brought over a table, a rug, curtains, and silverware, but momma still had no comfortable chair to sit in.&#10;">
            <a:hlinkClick r:id="" action="ppaction://media"/>
            <a:extLst>
              <a:ext uri="{FF2B5EF4-FFF2-40B4-BE49-F238E27FC236}">
                <a16:creationId xmlns:a16="http://schemas.microsoft.com/office/drawing/2014/main" id="{BCE12BBE-E5D3-460C-868D-70B50018345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77600" y="6145618"/>
            <a:ext cx="609600" cy="609600"/>
          </a:xfrm>
          <a:prstGeom prst="rect">
            <a:avLst/>
          </a:prstGeom>
        </p:spPr>
      </p:pic>
      <p:pic>
        <p:nvPicPr>
          <p:cNvPr id="7" name="Picture 6">
            <a:extLst>
              <a:ext uri="{FF2B5EF4-FFF2-40B4-BE49-F238E27FC236}">
                <a16:creationId xmlns:a16="http://schemas.microsoft.com/office/drawing/2014/main" id="{3A40A47C-3DC9-4F25-8681-E1FC39D3811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5380" r="93354">
                        <a14:foregroundMark x1="5380" y1="26667" x2="8228" y2="40417"/>
                        <a14:foregroundMark x1="92722" y1="23750" x2="93354" y2="49167"/>
                      </a14:backgroundRemoval>
                    </a14:imgEffect>
                  </a14:imgLayer>
                </a14:imgProps>
              </a:ext>
            </a:extLst>
          </a:blip>
          <a:stretch>
            <a:fillRect/>
          </a:stretch>
        </p:blipFill>
        <p:spPr>
          <a:xfrm>
            <a:off x="1025912" y="1156410"/>
            <a:ext cx="4790843" cy="3638615"/>
          </a:xfrm>
          <a:prstGeom prst="rect">
            <a:avLst/>
          </a:prstGeom>
        </p:spPr>
      </p:pic>
      <p:pic>
        <p:nvPicPr>
          <p:cNvPr id="1026" name="Picture 2" descr="Vanilla Ice Cream Cone | Gallery Yopriceville - High-Quality Images and  Transparent PNG Free Clipart">
            <a:extLst>
              <a:ext uri="{FF2B5EF4-FFF2-40B4-BE49-F238E27FC236}">
                <a16:creationId xmlns:a16="http://schemas.microsoft.com/office/drawing/2014/main" id="{3AC4C3DD-3D80-46A5-A601-07E6C85EBB4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07298" y="664310"/>
            <a:ext cx="2305282" cy="5179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12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24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7"/>
                                        </p:tgtEl>
                                        <p:attrNameLst>
                                          <p:attrName>r</p:attrName>
                                        </p:attrNameLst>
                                      </p:cBhvr>
                                    </p:animRot>
                                    <p:animRot by="-240000">
                                      <p:cBhvr>
                                        <p:cTn id="11" dur="200" fill="hold">
                                          <p:stCondLst>
                                            <p:cond delay="200"/>
                                          </p:stCondLst>
                                        </p:cTn>
                                        <p:tgtEl>
                                          <p:spTgt spid="7"/>
                                        </p:tgtEl>
                                        <p:attrNameLst>
                                          <p:attrName>r</p:attrName>
                                        </p:attrNameLst>
                                      </p:cBhvr>
                                    </p:animRot>
                                    <p:animRot by="240000">
                                      <p:cBhvr>
                                        <p:cTn id="12" dur="200" fill="hold">
                                          <p:stCondLst>
                                            <p:cond delay="400"/>
                                          </p:stCondLst>
                                        </p:cTn>
                                        <p:tgtEl>
                                          <p:spTgt spid="7"/>
                                        </p:tgtEl>
                                        <p:attrNameLst>
                                          <p:attrName>r</p:attrName>
                                        </p:attrNameLst>
                                      </p:cBhvr>
                                    </p:animRot>
                                    <p:animRot by="-240000">
                                      <p:cBhvr>
                                        <p:cTn id="13" dur="200" fill="hold">
                                          <p:stCondLst>
                                            <p:cond delay="600"/>
                                          </p:stCondLst>
                                        </p:cTn>
                                        <p:tgtEl>
                                          <p:spTgt spid="7"/>
                                        </p:tgtEl>
                                        <p:attrNameLst>
                                          <p:attrName>r</p:attrName>
                                        </p:attrNameLst>
                                      </p:cBhvr>
                                    </p:animRot>
                                    <p:animRot by="120000">
                                      <p:cBhvr>
                                        <p:cTn id="14" dur="200" fill="hold">
                                          <p:stCondLst>
                                            <p:cond delay="800"/>
                                          </p:stCondLst>
                                        </p:cTn>
                                        <p:tgtEl>
                                          <p:spTgt spid="7"/>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32" presetClass="emph" presetSubtype="0" fill="hold" nodeType="clickEffect">
                                  <p:stCondLst>
                                    <p:cond delay="0"/>
                                  </p:stCondLst>
                                  <p:childTnLst>
                                    <p:animRot by="120000">
                                      <p:cBhvr>
                                        <p:cTn id="18" dur="100" fill="hold">
                                          <p:stCondLst>
                                            <p:cond delay="0"/>
                                          </p:stCondLst>
                                        </p:cTn>
                                        <p:tgtEl>
                                          <p:spTgt spid="1026"/>
                                        </p:tgtEl>
                                        <p:attrNameLst>
                                          <p:attrName>r</p:attrName>
                                        </p:attrNameLst>
                                      </p:cBhvr>
                                    </p:animRot>
                                    <p:animRot by="-240000">
                                      <p:cBhvr>
                                        <p:cTn id="19" dur="200" fill="hold">
                                          <p:stCondLst>
                                            <p:cond delay="200"/>
                                          </p:stCondLst>
                                        </p:cTn>
                                        <p:tgtEl>
                                          <p:spTgt spid="1026"/>
                                        </p:tgtEl>
                                        <p:attrNameLst>
                                          <p:attrName>r</p:attrName>
                                        </p:attrNameLst>
                                      </p:cBhvr>
                                    </p:animRot>
                                    <p:animRot by="240000">
                                      <p:cBhvr>
                                        <p:cTn id="20" dur="200" fill="hold">
                                          <p:stCondLst>
                                            <p:cond delay="400"/>
                                          </p:stCondLst>
                                        </p:cTn>
                                        <p:tgtEl>
                                          <p:spTgt spid="1026"/>
                                        </p:tgtEl>
                                        <p:attrNameLst>
                                          <p:attrName>r</p:attrName>
                                        </p:attrNameLst>
                                      </p:cBhvr>
                                    </p:animRot>
                                    <p:animRot by="-240000">
                                      <p:cBhvr>
                                        <p:cTn id="21" dur="200" fill="hold">
                                          <p:stCondLst>
                                            <p:cond delay="600"/>
                                          </p:stCondLst>
                                        </p:cTn>
                                        <p:tgtEl>
                                          <p:spTgt spid="1026"/>
                                        </p:tgtEl>
                                        <p:attrNameLst>
                                          <p:attrName>r</p:attrName>
                                        </p:attrNameLst>
                                      </p:cBhvr>
                                    </p:animRot>
                                    <p:animRot by="120000">
                                      <p:cBhvr>
                                        <p:cTn id="22" dur="200" fill="hold">
                                          <p:stCondLst>
                                            <p:cond delay="800"/>
                                          </p:stCondLst>
                                        </p:cTn>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ne night, we looked at the money jar, and it was FULL. We took the coins to the bank.&#10;">
            <a:extLst>
              <a:ext uri="{FF2B5EF4-FFF2-40B4-BE49-F238E27FC236}">
                <a16:creationId xmlns:a16="http://schemas.microsoft.com/office/drawing/2014/main" id="{BC5A8976-C325-4FE1-A3D8-F09D06F1818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511" b="96474" l="9910" r="89790">
                        <a14:foregroundMark x1="51652" y1="11083" x2="51652" y2="11083"/>
                        <a14:foregroundMark x1="48649" y1="12594" x2="48649" y2="12594"/>
                        <a14:foregroundMark x1="66066" y1="9572" x2="66066" y2="9572"/>
                        <a14:foregroundMark x1="58559" y1="4786" x2="58559" y2="4786"/>
                        <a14:foregroundMark x1="33033" y1="2771" x2="33033" y2="2015"/>
                        <a14:foregroundMark x1="33033" y1="3275" x2="33033" y2="2771"/>
                        <a14:foregroundMark x1="33033" y1="4282" x2="33033" y2="3275"/>
                        <a14:foregroundMark x1="36036" y1="5542" x2="36036" y2="5542"/>
                        <a14:foregroundMark x1="32132" y1="5542" x2="32132" y2="5542"/>
                        <a14:foregroundMark x1="51652" y1="93451" x2="51652" y2="93451"/>
                        <a14:foregroundMark x1="54955" y1="96474" x2="54955" y2="96474"/>
                        <a14:foregroundMark x1="50751" y1="2771" x2="50751" y2="2771"/>
                        <a14:backgroundMark x1="34835" y1="252" x2="34835" y2="252"/>
                        <a14:backgroundMark x1="33333" y1="3275" x2="33333" y2="3275"/>
                        <a14:backgroundMark x1="33333" y1="3275" x2="33333" y2="3275"/>
                        <a14:backgroundMark x1="33033" y1="3275" x2="33033" y2="3275"/>
                        <a14:backgroundMark x1="32432" y1="2015" x2="32432" y2="2015"/>
                        <a14:backgroundMark x1="33033" y1="2771" x2="33033" y2="2771"/>
                      </a14:backgroundRemoval>
                    </a14:imgEffect>
                  </a14:imgLayer>
                </a14:imgProps>
              </a:ext>
            </a:extLst>
          </a:blip>
          <a:stretch>
            <a:fillRect/>
          </a:stretch>
        </p:blipFill>
        <p:spPr>
          <a:xfrm>
            <a:off x="3941221" y="496709"/>
            <a:ext cx="4919157" cy="5864581"/>
          </a:xfrm>
          <a:prstGeom prst="rect">
            <a:avLst/>
          </a:prstGeom>
          <a:ln w="127000">
            <a:noFill/>
          </a:ln>
        </p:spPr>
      </p:pic>
      <p:pic>
        <p:nvPicPr>
          <p:cNvPr id="3" name="Full Jar Audio" descr="One night, we looked at the money jar, and it was FULL. We took the coins to the bank.&#10;">
            <a:hlinkClick r:id="" action="ppaction://media"/>
            <a:extLst>
              <a:ext uri="{FF2B5EF4-FFF2-40B4-BE49-F238E27FC236}">
                <a16:creationId xmlns:a16="http://schemas.microsoft.com/office/drawing/2014/main" id="{140C5445-9F14-4EE1-9C50-6F933118729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42846" y="5896276"/>
            <a:ext cx="609600" cy="609600"/>
          </a:xfrm>
          <a:prstGeom prst="rect">
            <a:avLst/>
          </a:prstGeom>
        </p:spPr>
      </p:pic>
    </p:spTree>
    <p:extLst>
      <p:ext uri="{BB962C8B-B14F-4D97-AF65-F5344CB8AC3E}">
        <p14:creationId xmlns:p14="http://schemas.microsoft.com/office/powerpoint/2010/main" val="381474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392"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repeatCount="3000" fill="hold" nodeType="clickEffect">
                                  <p:stCondLst>
                                    <p:cond delay="0"/>
                                  </p:stCondLst>
                                  <p:childTnLst>
                                    <p:animRot by="120000">
                                      <p:cBhvr>
                                        <p:cTn id="10" dur="100" fill="hold">
                                          <p:stCondLst>
                                            <p:cond delay="0"/>
                                          </p:stCondLst>
                                        </p:cTn>
                                        <p:tgtEl>
                                          <p:spTgt spid="4"/>
                                        </p:tgtEl>
                                        <p:attrNameLst>
                                          <p:attrName>r</p:attrName>
                                        </p:attrNameLst>
                                      </p:cBhvr>
                                    </p:animRot>
                                    <p:animRot by="-240000">
                                      <p:cBhvr>
                                        <p:cTn id="11" dur="200" fill="hold">
                                          <p:stCondLst>
                                            <p:cond delay="200"/>
                                          </p:stCondLst>
                                        </p:cTn>
                                        <p:tgtEl>
                                          <p:spTgt spid="4"/>
                                        </p:tgtEl>
                                        <p:attrNameLst>
                                          <p:attrName>r</p:attrName>
                                        </p:attrNameLst>
                                      </p:cBhvr>
                                    </p:animRot>
                                    <p:animRot by="240000">
                                      <p:cBhvr>
                                        <p:cTn id="12" dur="200" fill="hold">
                                          <p:stCondLst>
                                            <p:cond delay="400"/>
                                          </p:stCondLst>
                                        </p:cTn>
                                        <p:tgtEl>
                                          <p:spTgt spid="4"/>
                                        </p:tgtEl>
                                        <p:attrNameLst>
                                          <p:attrName>r</p:attrName>
                                        </p:attrNameLst>
                                      </p:cBhvr>
                                    </p:animRot>
                                    <p:animRot by="-240000">
                                      <p:cBhvr>
                                        <p:cTn id="13" dur="200" fill="hold">
                                          <p:stCondLst>
                                            <p:cond delay="600"/>
                                          </p:stCondLst>
                                        </p:cTn>
                                        <p:tgtEl>
                                          <p:spTgt spid="4"/>
                                        </p:tgtEl>
                                        <p:attrNameLst>
                                          <p:attrName>r</p:attrName>
                                        </p:attrNameLst>
                                      </p:cBhvr>
                                    </p:animRot>
                                    <p:animRot by="120000">
                                      <p:cBhvr>
                                        <p:cTn id="14"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nally, we found the chair we were dreaming about.  We brought the chair right home.  My grandma sits in it during the day, momma sits in it after work.  After dinner, I get to sit with momma and fall asleep  on her lap.&#10;">
            <a:extLst>
              <a:ext uri="{FF2B5EF4-FFF2-40B4-BE49-F238E27FC236}">
                <a16:creationId xmlns:a16="http://schemas.microsoft.com/office/drawing/2014/main" id="{D6A19803-D475-4E5A-92E8-36F01CB6D000}"/>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0" b="99745" l="5774" r="93764">
                        <a14:foregroundMark x1="17552" y1="10204" x2="17552" y2="10204"/>
                        <a14:foregroundMark x1="23572" y1="4232" x2="12471" y2="9439"/>
                        <a14:foregroundMark x1="12471" y1="9439" x2="5774" y2="16327"/>
                        <a14:foregroundMark x1="5774" y1="16327" x2="2540" y2="25000"/>
                        <a14:foregroundMark x1="2540" y1="25000" x2="3233" y2="44643"/>
                        <a14:foregroundMark x1="3233" y1="44643" x2="8545" y2="62245"/>
                        <a14:foregroundMark x1="8545" y1="62245" x2="9700" y2="82908"/>
                        <a14:foregroundMark x1="9700" y1="82908" x2="14781" y2="90306"/>
                        <a14:foregroundMark x1="14781" y1="90306" x2="22402" y2="95153"/>
                        <a14:foregroundMark x1="22402" y1="95153" x2="49885" y2="98980"/>
                        <a14:foregroundMark x1="49885" y1="98980" x2="59122" y2="97959"/>
                        <a14:foregroundMark x1="59122" y1="97959" x2="76212" y2="99745"/>
                        <a14:foregroundMark x1="76212" y1="99745" x2="85645" y2="95943"/>
                        <a14:foregroundMark x1="94268" y1="90370" x2="96767" y2="83929"/>
                        <a14:foregroundMark x1="96767" y1="83929" x2="95636" y2="45706"/>
                        <a14:foregroundMark x1="69570" y1="34949" x2="64665" y2="35459"/>
                        <a14:foregroundMark x1="74051" y1="34483" x2="69570" y2="34949"/>
                        <a14:foregroundMark x1="64665" y1="33929" x2="64665" y2="25765"/>
                        <a14:foregroundMark x1="64665" y1="35459" x2="64665" y2="33929"/>
                        <a14:foregroundMark x1="64665" y1="25765" x2="58891" y2="8163"/>
                        <a14:foregroundMark x1="23252" y1="4862" x2="23095" y2="4847"/>
                        <a14:foregroundMark x1="58891" y1="8163" x2="24451" y2="4973"/>
                        <a14:foregroundMark x1="23095" y1="4847" x2="15935" y2="6122"/>
                        <a14:foregroundMark x1="19400" y1="45918" x2="19400" y2="45918"/>
                        <a14:foregroundMark x1="16166" y1="55612" x2="16166" y2="55612"/>
                        <a14:foregroundMark x1="16166" y1="55612" x2="16166" y2="55612"/>
                        <a14:foregroundMark x1="13857" y1="9439" x2="6928" y2="14286"/>
                        <a14:foregroundMark x1="6928" y1="14286" x2="2079" y2="32653"/>
                        <a14:foregroundMark x1="2079" y1="32653" x2="5081" y2="41837"/>
                        <a14:foregroundMark x1="5081" y1="41837" x2="12933" y2="45663"/>
                        <a14:foregroundMark x1="12933" y1="45663" x2="18938" y2="36990"/>
                        <a14:foregroundMark x1="18938" y1="36990" x2="24249" y2="18112"/>
                        <a14:foregroundMark x1="24249" y1="18112" x2="32333" y2="14286"/>
                        <a14:foregroundMark x1="32333" y1="14286" x2="35104" y2="765"/>
                        <a14:foregroundMark x1="22633" y1="16582" x2="15704" y2="11480"/>
                        <a14:foregroundMark x1="15704" y1="11480" x2="8083" y2="15051"/>
                        <a14:foregroundMark x1="8083" y1="15051" x2="3002" y2="32653"/>
                        <a14:foregroundMark x1="3002" y1="32653" x2="5774" y2="41837"/>
                        <a14:foregroundMark x1="5774" y1="41837" x2="15012" y2="41582"/>
                        <a14:foregroundMark x1="15012" y1="41582" x2="22633" y2="23724"/>
                        <a14:foregroundMark x1="22633" y1="23724" x2="23788" y2="14286"/>
                        <a14:foregroundMark x1="23788" y1="14286" x2="23326" y2="16327"/>
                        <a14:foregroundMark x1="9700" y1="67092" x2="15242" y2="94133"/>
                        <a14:foregroundMark x1="15242" y1="94133" x2="40878" y2="99745"/>
                        <a14:foregroundMark x1="40878" y1="99745" x2="43418" y2="89031"/>
                        <a14:foregroundMark x1="43418" y1="89031" x2="41339" y2="60204"/>
                        <a14:foregroundMark x1="41339" y1="60204" x2="32794" y2="54847"/>
                        <a14:foregroundMark x1="32794" y1="54847" x2="13857" y2="61224"/>
                        <a14:foregroundMark x1="13857" y1="61224" x2="9700" y2="66327"/>
                        <a14:foregroundMark x1="90300" y1="67857" x2="90300" y2="67857"/>
                        <a14:foregroundMark x1="90300" y1="67857" x2="90300" y2="67857"/>
                        <a14:foregroundMark x1="90300" y1="67857" x2="90300" y2="67857"/>
                        <a14:foregroundMark x1="85681" y1="63010" x2="86836" y2="62500"/>
                        <a14:foregroundMark x1="87529" y1="62500" x2="94226" y2="68622"/>
                        <a14:foregroundMark x1="94226" y1="68622" x2="93867" y2="90236"/>
                        <a14:foregroundMark x1="90390" y1="97525" x2="85912" y2="98980"/>
                        <a14:foregroundMark x1="85912" y1="98980" x2="82448" y2="90051"/>
                        <a14:foregroundMark x1="82448" y1="90051" x2="83603" y2="71429"/>
                        <a14:foregroundMark x1="83603" y1="71429" x2="86605" y2="63010"/>
                        <a14:foregroundMark x1="86605" y1="63010" x2="88222" y2="63010"/>
                        <a14:foregroundMark x1="29330" y1="27551" x2="29330" y2="27551"/>
                        <a14:foregroundMark x1="31178" y1="32908" x2="31178" y2="32908"/>
                        <a14:foregroundMark x1="42956" y1="31633" x2="31640" y2="15051"/>
                        <a14:foregroundMark x1="31640" y1="15051" x2="23326" y2="13520"/>
                        <a14:foregroundMark x1="23326" y1="13520" x2="20323" y2="24745"/>
                        <a14:foregroundMark x1="20323" y1="24745" x2="21247" y2="43878"/>
                        <a14:foregroundMark x1="21247" y1="43878" x2="28868" y2="50510"/>
                        <a14:foregroundMark x1="28868" y1="50510" x2="37644" y2="47194"/>
                        <a14:foregroundMark x1="37644" y1="47194" x2="41801" y2="29847"/>
                        <a14:foregroundMark x1="36028" y1="23469" x2="28406" y2="17602"/>
                        <a14:foregroundMark x1="28406" y1="17602" x2="21016" y2="22704"/>
                        <a14:foregroundMark x1="21016" y1="22704" x2="19630" y2="35969"/>
                        <a14:foregroundMark x1="19630" y1="35969" x2="22864" y2="45153"/>
                        <a14:foregroundMark x1="22864" y1="45153" x2="29561" y2="51531"/>
                        <a14:foregroundMark x1="29561" y1="51531" x2="36952" y2="46939"/>
                        <a14:foregroundMark x1="36952" y1="46939" x2="37413" y2="27551"/>
                        <a14:foregroundMark x1="37413" y1="27551" x2="35104" y2="23724"/>
                        <a14:foregroundMark x1="33025" y1="30102" x2="33025" y2="30102"/>
                        <a14:foregroundMark x1="26790" y1="30612" x2="26790" y2="30612"/>
                        <a14:foregroundMark x1="18707" y1="18878" x2="56351" y2="56633"/>
                        <a14:foregroundMark x1="34873" y1="45918" x2="45958" y2="47704"/>
                        <a14:foregroundMark x1="54734" y1="40561" x2="38799" y2="50510"/>
                        <a14:foregroundMark x1="38799" y1="50510" x2="34411" y2="56122"/>
                        <a14:backgroundMark x1="71363" y1="4082" x2="71363" y2="4082"/>
                        <a14:backgroundMark x1="66744" y1="33929" x2="66744" y2="33929"/>
                        <a14:backgroundMark x1="64665" y1="35459" x2="64665" y2="35459"/>
                        <a14:backgroundMark x1="75982" y1="35714" x2="75982" y2="35714"/>
                        <a14:backgroundMark x1="74596" y1="35459" x2="74596" y2="35459"/>
                        <a14:backgroundMark x1="70670" y1="34949" x2="70670" y2="34949"/>
                        <a14:backgroundMark x1="81293" y1="35969" x2="90993" y2="35969"/>
                        <a14:backgroundMark x1="90993" y1="35969" x2="95381" y2="35459"/>
                        <a14:backgroundMark x1="91917" y1="37755" x2="97691" y2="43878"/>
                        <a14:backgroundMark x1="97691" y1="43878" x2="97691" y2="44133"/>
                        <a14:backgroundMark x1="74596" y1="33673" x2="85681" y2="36480"/>
                        <a14:backgroundMark x1="87529" y1="92347" x2="99769" y2="96429"/>
                        <a14:backgroundMark x1="24942" y1="1531" x2="24942" y2="1531"/>
                        <a14:backgroundMark x1="24942" y1="1531" x2="30254" y2="255"/>
                      </a14:backgroundRemoval>
                    </a14:imgEffect>
                  </a14:imgLayer>
                </a14:imgProps>
              </a:ext>
            </a:extLst>
          </a:blip>
          <a:stretch>
            <a:fillRect/>
          </a:stretch>
        </p:blipFill>
        <p:spPr>
          <a:xfrm>
            <a:off x="3114199" y="729540"/>
            <a:ext cx="5963602" cy="5398919"/>
          </a:xfrm>
          <a:prstGeom prst="rect">
            <a:avLst/>
          </a:prstGeom>
        </p:spPr>
      </p:pic>
      <p:pic>
        <p:nvPicPr>
          <p:cNvPr id="4" name="Recorded Sound" descr="Finally, we found the chair we were dreaming about.  We brought the chair right home.  My grandma sits in it during the day, momma sits in it after work.  After dinner, I get to sit with momma and fall asleep  on her lap.&#10;">
            <a:hlinkClick r:id="" action="ppaction://media"/>
            <a:extLst>
              <a:ext uri="{FF2B5EF4-FFF2-40B4-BE49-F238E27FC236}">
                <a16:creationId xmlns:a16="http://schemas.microsoft.com/office/drawing/2014/main" id="{DDDE8349-751B-440E-8B23-E8D14BE349F6}"/>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318240" y="5969000"/>
            <a:ext cx="609600" cy="609600"/>
          </a:xfrm>
          <a:prstGeom prst="rect">
            <a:avLst/>
          </a:prstGeom>
        </p:spPr>
      </p:pic>
      <p:pic>
        <p:nvPicPr>
          <p:cNvPr id="5" name="Recorded Sound" descr="We shopped in many stores looking for a chair. Some chairs were big.  Some were small.  Some were soft and some were hard.&#10;">
            <a:hlinkClick r:id="" action="ppaction://media"/>
            <a:extLst>
              <a:ext uri="{FF2B5EF4-FFF2-40B4-BE49-F238E27FC236}">
                <a16:creationId xmlns:a16="http://schemas.microsoft.com/office/drawing/2014/main" id="{7D3217AF-E03D-46DD-88FE-4C59F8701F80}"/>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1318240" y="5982043"/>
            <a:ext cx="609600" cy="609600"/>
          </a:xfrm>
          <a:prstGeom prst="rect">
            <a:avLst/>
          </a:prstGeom>
        </p:spPr>
      </p:pic>
    </p:spTree>
    <p:extLst>
      <p:ext uri="{BB962C8B-B14F-4D97-AF65-F5344CB8AC3E}">
        <p14:creationId xmlns:p14="http://schemas.microsoft.com/office/powerpoint/2010/main" val="43774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129" fill="hold"/>
                                        <p:tgtEl>
                                          <p:spTgt spid="5"/>
                                        </p:tgtEl>
                                      </p:cBhvr>
                                    </p:cmd>
                                  </p:childTnLst>
                                </p:cTn>
                              </p:par>
                            </p:childTnLst>
                          </p:cTn>
                        </p:par>
                        <p:par>
                          <p:cTn id="7" fill="hold">
                            <p:stCondLst>
                              <p:cond delay="13129"/>
                            </p:stCondLst>
                            <p:childTnLst>
                              <p:par>
                                <p:cTn id="8" presetID="1" presetClass="mediacall" presetSubtype="0" fill="hold" nodeType="afterEffect">
                                  <p:stCondLst>
                                    <p:cond delay="0"/>
                                  </p:stCondLst>
                                  <p:childTnLst>
                                    <p:cmd type="call" cmd="playFrom(0.0)">
                                      <p:cBhvr>
                                        <p:cTn id="9" dur="19119" fill="hold"/>
                                        <p:tgtEl>
                                          <p:spTgt spid="4"/>
                                        </p:tgtEl>
                                      </p:cBhvr>
                                    </p:cmd>
                                  </p:childTnLst>
                                </p:cTn>
                              </p:par>
                            </p:childTnLst>
                          </p:cTn>
                        </p:par>
                      </p:childTnLst>
                    </p:cTn>
                  </p:par>
                  <p:par>
                    <p:cTn id="10" fill="hold">
                      <p:stCondLst>
                        <p:cond delay="indefinite"/>
                      </p:stCondLst>
                      <p:childTnLst>
                        <p:par>
                          <p:cTn id="11" fill="hold">
                            <p:stCondLst>
                              <p:cond delay="0"/>
                            </p:stCondLst>
                            <p:childTnLst>
                              <p:par>
                                <p:cTn id="12" presetID="32" presetClass="emph" presetSubtype="0" repeatCount="3000" fill="hold" nodeType="clickEffect">
                                  <p:stCondLst>
                                    <p:cond delay="0"/>
                                  </p:stCondLst>
                                  <p:childTnLst>
                                    <p:animRot by="120000">
                                      <p:cBhvr>
                                        <p:cTn id="13" dur="100" fill="hold">
                                          <p:stCondLst>
                                            <p:cond delay="0"/>
                                          </p:stCondLst>
                                        </p:cTn>
                                        <p:tgtEl>
                                          <p:spTgt spid="3"/>
                                        </p:tgtEl>
                                        <p:attrNameLst>
                                          <p:attrName>r</p:attrName>
                                        </p:attrNameLst>
                                      </p:cBhvr>
                                    </p:animRot>
                                    <p:animRot by="-240000">
                                      <p:cBhvr>
                                        <p:cTn id="14" dur="200" fill="hold">
                                          <p:stCondLst>
                                            <p:cond delay="200"/>
                                          </p:stCondLst>
                                        </p:cTn>
                                        <p:tgtEl>
                                          <p:spTgt spid="3"/>
                                        </p:tgtEl>
                                        <p:attrNameLst>
                                          <p:attrName>r</p:attrName>
                                        </p:attrNameLst>
                                      </p:cBhvr>
                                    </p:animRot>
                                    <p:animRot by="240000">
                                      <p:cBhvr>
                                        <p:cTn id="15" dur="200" fill="hold">
                                          <p:stCondLst>
                                            <p:cond delay="400"/>
                                          </p:stCondLst>
                                        </p:cTn>
                                        <p:tgtEl>
                                          <p:spTgt spid="3"/>
                                        </p:tgtEl>
                                        <p:attrNameLst>
                                          <p:attrName>r</p:attrName>
                                        </p:attrNameLst>
                                      </p:cBhvr>
                                    </p:animRot>
                                    <p:animRot by="-240000">
                                      <p:cBhvr>
                                        <p:cTn id="16" dur="200" fill="hold">
                                          <p:stCondLst>
                                            <p:cond delay="600"/>
                                          </p:stCondLst>
                                        </p:cTn>
                                        <p:tgtEl>
                                          <p:spTgt spid="3"/>
                                        </p:tgtEl>
                                        <p:attrNameLst>
                                          <p:attrName>r</p:attrName>
                                        </p:attrNameLst>
                                      </p:cBhvr>
                                    </p:animRot>
                                    <p:animRot by="120000">
                                      <p:cBhvr>
                                        <p:cTn id="17"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4"/>
                </p:tgtEl>
              </p:cMediaNode>
            </p:audio>
            <p:audio>
              <p:cMediaNode vol="80000">
                <p:cTn id="19"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805</TotalTime>
  <Words>488</Words>
  <Application>Microsoft Office PowerPoint</Application>
  <PresentationFormat>Widescreen</PresentationFormat>
  <Paragraphs>33</Paragraphs>
  <Slides>11</Slides>
  <Notes>11</Notes>
  <HiddenSlides>0</HiddenSlides>
  <MMClips>11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 Dell</dc:creator>
  <cp:lastModifiedBy>Hollands, Vanessa</cp:lastModifiedBy>
  <cp:revision>102</cp:revision>
  <dcterms:created xsi:type="dcterms:W3CDTF">2021-01-19T13:33:40Z</dcterms:created>
  <dcterms:modified xsi:type="dcterms:W3CDTF">2024-01-12T20:22:06Z</dcterms:modified>
</cp:coreProperties>
</file>