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78" r:id="rId4"/>
    <p:sldId id="280" r:id="rId5"/>
    <p:sldId id="281" r:id="rId6"/>
    <p:sldId id="282" r:id="rId7"/>
    <p:sldId id="283" r:id="rId8"/>
    <p:sldId id="284" r:id="rId9"/>
    <p:sldId id="286" r:id="rId10"/>
    <p:sldId id="267" r:id="rId11"/>
    <p:sldId id="27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snapToGrid="0">
      <p:cViewPr varScale="1">
        <p:scale>
          <a:sx n="99" d="100"/>
          <a:sy n="99" d="100"/>
        </p:scale>
        <p:origin x="234"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77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66EFC-1761-48D4-9830-D431CD3357C5}"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3BCEE-5E26-41B6-A0E6-336F9AB8715D}" type="slidenum">
              <a:rPr lang="en-US" smtClean="0"/>
              <a:t>‹#›</a:t>
            </a:fld>
            <a:endParaRPr lang="en-US"/>
          </a:p>
        </p:txBody>
      </p:sp>
    </p:spTree>
    <p:extLst>
      <p:ext uri="{BB962C8B-B14F-4D97-AF65-F5344CB8AC3E}">
        <p14:creationId xmlns:p14="http://schemas.microsoft.com/office/powerpoint/2010/main" val="355201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solidFill>
                  <a:srgbClr val="FFFF00"/>
                </a:solidFill>
              </a:rPr>
              <a:t>Adapted from the original text, </a:t>
            </a:r>
            <a:r>
              <a:rPr lang="en-US" sz="1200" b="1" i="1" dirty="0">
                <a:solidFill>
                  <a:srgbClr val="FFFF00"/>
                </a:solidFill>
              </a:rPr>
              <a:t> A Chair for My Mother, </a:t>
            </a:r>
          </a:p>
          <a:p>
            <a:pPr algn="ctr"/>
            <a:r>
              <a:rPr lang="en-US" sz="1200" b="1" dirty="0">
                <a:solidFill>
                  <a:srgbClr val="FFFF00"/>
                </a:solidFill>
              </a:rPr>
              <a:t>written by Vera B. Williams</a:t>
            </a:r>
          </a:p>
          <a:p>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1</a:t>
            </a:fld>
            <a:endParaRPr lang="en-US"/>
          </a:p>
        </p:txBody>
      </p:sp>
    </p:spTree>
    <p:extLst>
      <p:ext uri="{BB962C8B-B14F-4D97-AF65-F5344CB8AC3E}">
        <p14:creationId xmlns:p14="http://schemas.microsoft.com/office/powerpoint/2010/main" val="3351364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a:t>
            </a:r>
          </a:p>
        </p:txBody>
      </p:sp>
      <p:sp>
        <p:nvSpPr>
          <p:cNvPr id="4" name="Slide Number Placeholder 3"/>
          <p:cNvSpPr>
            <a:spLocks noGrp="1"/>
          </p:cNvSpPr>
          <p:nvPr>
            <p:ph type="sldNum" sz="quarter" idx="5"/>
          </p:nvPr>
        </p:nvSpPr>
        <p:spPr/>
        <p:txBody>
          <a:bodyPr/>
          <a:lstStyle/>
          <a:p>
            <a:fld id="{5C53BCEE-5E26-41B6-A0E6-336F9AB8715D}" type="slidenum">
              <a:rPr lang="en-US" smtClean="0"/>
              <a:t>10</a:t>
            </a:fld>
            <a:endParaRPr lang="en-US"/>
          </a:p>
        </p:txBody>
      </p:sp>
    </p:spTree>
    <p:extLst>
      <p:ext uri="{BB962C8B-B14F-4D97-AF65-F5344CB8AC3E}">
        <p14:creationId xmlns:p14="http://schemas.microsoft.com/office/powerpoint/2010/main" val="1938725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endParaRPr lang="en-US" dirty="0"/>
          </a:p>
          <a:p>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11</a:t>
            </a:fld>
            <a:endParaRPr lang="en-US"/>
          </a:p>
        </p:txBody>
      </p:sp>
    </p:spTree>
    <p:extLst>
      <p:ext uri="{BB962C8B-B14F-4D97-AF65-F5344CB8AC3E}">
        <p14:creationId xmlns:p14="http://schemas.microsoft.com/office/powerpoint/2010/main" val="59177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mother’s a waitress at the Blue Tile Diner.  After school, I go there and help when I finish.  I get paid.  After I get paid, I put half the money in a jar.</a:t>
            </a:r>
          </a:p>
        </p:txBody>
      </p:sp>
      <p:sp>
        <p:nvSpPr>
          <p:cNvPr id="4" name="Slide Number Placeholder 3"/>
          <p:cNvSpPr>
            <a:spLocks noGrp="1"/>
          </p:cNvSpPr>
          <p:nvPr>
            <p:ph type="sldNum" sz="quarter" idx="5"/>
          </p:nvPr>
        </p:nvSpPr>
        <p:spPr/>
        <p:txBody>
          <a:bodyPr/>
          <a:lstStyle/>
          <a:p>
            <a:fld id="{5C53BCEE-5E26-41B6-A0E6-336F9AB8715D}" type="slidenum">
              <a:rPr lang="en-US" smtClean="0"/>
              <a:t>2</a:t>
            </a:fld>
            <a:endParaRPr lang="en-US"/>
          </a:p>
        </p:txBody>
      </p:sp>
    </p:spTree>
    <p:extLst>
      <p:ext uri="{BB962C8B-B14F-4D97-AF65-F5344CB8AC3E}">
        <p14:creationId xmlns:p14="http://schemas.microsoft.com/office/powerpoint/2010/main" val="397317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takes a long time to fill the jar.  My momma put all of her change in the jar, too. Some days, she gets a lot of tips; and some days, she gets a little. Grandma helps count the money. </a:t>
            </a:r>
          </a:p>
        </p:txBody>
      </p:sp>
      <p:sp>
        <p:nvSpPr>
          <p:cNvPr id="4" name="Slide Number Placeholder 3"/>
          <p:cNvSpPr>
            <a:spLocks noGrp="1"/>
          </p:cNvSpPr>
          <p:nvPr>
            <p:ph type="sldNum" sz="quarter" idx="5"/>
          </p:nvPr>
        </p:nvSpPr>
        <p:spPr/>
        <p:txBody>
          <a:bodyPr/>
          <a:lstStyle/>
          <a:p>
            <a:fld id="{5C53BCEE-5E26-41B6-A0E6-336F9AB8715D}" type="slidenum">
              <a:rPr lang="en-US" smtClean="0"/>
              <a:t>3</a:t>
            </a:fld>
            <a:endParaRPr lang="en-US"/>
          </a:p>
        </p:txBody>
      </p:sp>
    </p:spTree>
    <p:extLst>
      <p:ext uri="{BB962C8B-B14F-4D97-AF65-F5344CB8AC3E}">
        <p14:creationId xmlns:p14="http://schemas.microsoft.com/office/powerpoint/2010/main" val="140089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fill the jar, we are going to buy a chair; a beautiful chair with flowers on it. Our other chairs burned in a fire in our house.</a:t>
            </a:r>
          </a:p>
        </p:txBody>
      </p:sp>
      <p:sp>
        <p:nvSpPr>
          <p:cNvPr id="4" name="Slide Number Placeholder 3"/>
          <p:cNvSpPr>
            <a:spLocks noGrp="1"/>
          </p:cNvSpPr>
          <p:nvPr>
            <p:ph type="sldNum" sz="quarter" idx="5"/>
          </p:nvPr>
        </p:nvSpPr>
        <p:spPr/>
        <p:txBody>
          <a:bodyPr/>
          <a:lstStyle/>
          <a:p>
            <a:fld id="{5C53BCEE-5E26-41B6-A0E6-336F9AB8715D}" type="slidenum">
              <a:rPr lang="en-US" smtClean="0"/>
              <a:t>4</a:t>
            </a:fld>
            <a:endParaRPr lang="en-US"/>
          </a:p>
        </p:txBody>
      </p:sp>
    </p:spTree>
    <p:extLst>
      <p:ext uri="{BB962C8B-B14F-4D97-AF65-F5344CB8AC3E}">
        <p14:creationId xmlns:p14="http://schemas.microsoft.com/office/powerpoint/2010/main" val="411533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years ago, when my mother and I were walking home from the store, fire engines were at our house. The house was full of flames.  Thankfully, everyone was okay, but our chair was burned.</a:t>
            </a:r>
          </a:p>
        </p:txBody>
      </p:sp>
      <p:sp>
        <p:nvSpPr>
          <p:cNvPr id="4" name="Slide Number Placeholder 3"/>
          <p:cNvSpPr>
            <a:spLocks noGrp="1"/>
          </p:cNvSpPr>
          <p:nvPr>
            <p:ph type="sldNum" sz="quarter" idx="5"/>
          </p:nvPr>
        </p:nvSpPr>
        <p:spPr/>
        <p:txBody>
          <a:bodyPr/>
          <a:lstStyle/>
          <a:p>
            <a:fld id="{5C53BCEE-5E26-41B6-A0E6-336F9AB8715D}" type="slidenum">
              <a:rPr lang="en-US" smtClean="0"/>
              <a:t>5</a:t>
            </a:fld>
            <a:endParaRPr lang="en-US"/>
          </a:p>
        </p:txBody>
      </p:sp>
    </p:spTree>
    <p:extLst>
      <p:ext uri="{BB962C8B-B14F-4D97-AF65-F5344CB8AC3E}">
        <p14:creationId xmlns:p14="http://schemas.microsoft.com/office/powerpoint/2010/main" val="353775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old house was ruined and full of ashes.  We went to stay with my aunt and uncle. We moved into the apartment downstairs.</a:t>
            </a:r>
          </a:p>
        </p:txBody>
      </p:sp>
      <p:sp>
        <p:nvSpPr>
          <p:cNvPr id="4" name="Slide Number Placeholder 3"/>
          <p:cNvSpPr>
            <a:spLocks noGrp="1"/>
          </p:cNvSpPr>
          <p:nvPr>
            <p:ph type="sldNum" sz="quarter" idx="5"/>
          </p:nvPr>
        </p:nvSpPr>
        <p:spPr/>
        <p:txBody>
          <a:bodyPr/>
          <a:lstStyle/>
          <a:p>
            <a:fld id="{5C53BCEE-5E26-41B6-A0E6-336F9AB8715D}" type="slidenum">
              <a:rPr lang="en-US" smtClean="0"/>
              <a:t>6</a:t>
            </a:fld>
            <a:endParaRPr lang="en-US"/>
          </a:p>
        </p:txBody>
      </p:sp>
    </p:spTree>
    <p:extLst>
      <p:ext uri="{BB962C8B-B14F-4D97-AF65-F5344CB8AC3E}">
        <p14:creationId xmlns:p14="http://schemas.microsoft.com/office/powerpoint/2010/main" val="294861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moved into the apartment, the neighbors brought pizza and ice cream. They also brought over a table, a rug, curtains, and silverware, but momma still had no comfortable chair to sit in.</a:t>
            </a:r>
          </a:p>
        </p:txBody>
      </p:sp>
      <p:sp>
        <p:nvSpPr>
          <p:cNvPr id="4" name="Slide Number Placeholder 3"/>
          <p:cNvSpPr>
            <a:spLocks noGrp="1"/>
          </p:cNvSpPr>
          <p:nvPr>
            <p:ph type="sldNum" sz="quarter" idx="5"/>
          </p:nvPr>
        </p:nvSpPr>
        <p:spPr/>
        <p:txBody>
          <a:bodyPr/>
          <a:lstStyle/>
          <a:p>
            <a:fld id="{5C53BCEE-5E26-41B6-A0E6-336F9AB8715D}" type="slidenum">
              <a:rPr lang="en-US" smtClean="0"/>
              <a:t>7</a:t>
            </a:fld>
            <a:endParaRPr lang="en-US"/>
          </a:p>
        </p:txBody>
      </p:sp>
    </p:spTree>
    <p:extLst>
      <p:ext uri="{BB962C8B-B14F-4D97-AF65-F5344CB8AC3E}">
        <p14:creationId xmlns:p14="http://schemas.microsoft.com/office/powerpoint/2010/main" val="1316277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night, we looked at the money jar, and it was FULL. We took the coins to the bank.</a:t>
            </a:r>
          </a:p>
        </p:txBody>
      </p:sp>
      <p:sp>
        <p:nvSpPr>
          <p:cNvPr id="4" name="Slide Number Placeholder 3"/>
          <p:cNvSpPr>
            <a:spLocks noGrp="1"/>
          </p:cNvSpPr>
          <p:nvPr>
            <p:ph type="sldNum" sz="quarter" idx="5"/>
          </p:nvPr>
        </p:nvSpPr>
        <p:spPr/>
        <p:txBody>
          <a:bodyPr/>
          <a:lstStyle/>
          <a:p>
            <a:fld id="{5C53BCEE-5E26-41B6-A0E6-336F9AB8715D}" type="slidenum">
              <a:rPr lang="en-US" smtClean="0"/>
              <a:t>8</a:t>
            </a:fld>
            <a:endParaRPr lang="en-US"/>
          </a:p>
        </p:txBody>
      </p:sp>
    </p:spTree>
    <p:extLst>
      <p:ext uri="{BB962C8B-B14F-4D97-AF65-F5344CB8AC3E}">
        <p14:creationId xmlns:p14="http://schemas.microsoft.com/office/powerpoint/2010/main" val="1565650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shopped in many stores looking for a chair. Some chairs were big.  Some were small.  Some were soft and some were hard.</a:t>
            </a:r>
          </a:p>
          <a:p>
            <a:r>
              <a:rPr lang="en-US" dirty="0"/>
              <a:t>Finally, we found the chair we were dreaming about.  We brought the chair right home.  My grandma sits in it during the day, momma sits in it after work.  After dinner, I get to sit with momma and fall asleep  on her lap.</a:t>
            </a:r>
          </a:p>
        </p:txBody>
      </p:sp>
      <p:sp>
        <p:nvSpPr>
          <p:cNvPr id="4" name="Slide Number Placeholder 3"/>
          <p:cNvSpPr>
            <a:spLocks noGrp="1"/>
          </p:cNvSpPr>
          <p:nvPr>
            <p:ph type="sldNum" sz="quarter" idx="5"/>
          </p:nvPr>
        </p:nvSpPr>
        <p:spPr/>
        <p:txBody>
          <a:bodyPr/>
          <a:lstStyle/>
          <a:p>
            <a:fld id="{5C53BCEE-5E26-41B6-A0E6-336F9AB8715D}" type="slidenum">
              <a:rPr lang="en-US" smtClean="0"/>
              <a:t>9</a:t>
            </a:fld>
            <a:endParaRPr lang="en-US"/>
          </a:p>
        </p:txBody>
      </p:sp>
    </p:spTree>
    <p:extLst>
      <p:ext uri="{BB962C8B-B14F-4D97-AF65-F5344CB8AC3E}">
        <p14:creationId xmlns:p14="http://schemas.microsoft.com/office/powerpoint/2010/main" val="404763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0596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4527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192145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19398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25454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1013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CC323-736A-4D9E-BC95-21BF83DB3A0F}"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23915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CC323-736A-4D9E-BC95-21BF83DB3A0F}"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7993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CC323-736A-4D9E-BC95-21BF83DB3A0F}"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56998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54286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01101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CC323-736A-4D9E-BC95-21BF83DB3A0F}"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E7BD6-1368-46F3-9B38-52229EB4B6D4}" type="slidenum">
              <a:rPr lang="en-US" smtClean="0"/>
              <a:t>‹#›</a:t>
            </a:fld>
            <a:endParaRPr lang="en-US"/>
          </a:p>
        </p:txBody>
      </p:sp>
    </p:spTree>
    <p:extLst>
      <p:ext uri="{BB962C8B-B14F-4D97-AF65-F5344CB8AC3E}">
        <p14:creationId xmlns:p14="http://schemas.microsoft.com/office/powerpoint/2010/main" val="13168702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3.wdp"/><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7.xml"/><Relationship Id="rId7" Type="http://schemas.microsoft.com/office/2007/relationships/hdphoto" Target="../media/hdphoto4.wdp"/><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5.wdp"/><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media" Target="../media/media10.m4a"/><Relationship Id="rId7" Type="http://schemas.openxmlformats.org/officeDocument/2006/relationships/image" Target="../media/image11.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audio" Target="../media/media10.m4a"/><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91AC9-66DA-4427-9096-EEACA2AD5829}"/>
              </a:ext>
            </a:extLst>
          </p:cNvPr>
          <p:cNvSpPr txBox="1"/>
          <p:nvPr/>
        </p:nvSpPr>
        <p:spPr>
          <a:xfrm>
            <a:off x="1239865" y="5643708"/>
            <a:ext cx="9934414" cy="1107996"/>
          </a:xfrm>
          <a:prstGeom prst="rect">
            <a:avLst/>
          </a:prstGeom>
          <a:noFill/>
        </p:spPr>
        <p:txBody>
          <a:bodyPr wrap="square" rtlCol="0">
            <a:spAutoFit/>
          </a:bodyPr>
          <a:lstStyle/>
          <a:p>
            <a:pPr algn="ctr"/>
            <a:endParaRPr lang="en-US" dirty="0">
              <a:solidFill>
                <a:srgbClr val="FFFF00"/>
              </a:solidFill>
            </a:endParaRPr>
          </a:p>
          <a:p>
            <a:pPr algn="ctr"/>
            <a:r>
              <a:rPr lang="en-US" sz="2400" b="1" dirty="0">
                <a:solidFill>
                  <a:srgbClr val="FFFF00"/>
                </a:solidFill>
              </a:rPr>
              <a:t>Adapted from the original text, </a:t>
            </a:r>
            <a:r>
              <a:rPr lang="en-US" sz="2400" b="1" i="1" dirty="0">
                <a:solidFill>
                  <a:srgbClr val="FFFF00"/>
                </a:solidFill>
              </a:rPr>
              <a:t> A Chair for My Mother, </a:t>
            </a:r>
          </a:p>
          <a:p>
            <a:pPr algn="ctr"/>
            <a:r>
              <a:rPr lang="en-US" sz="2400" b="1" dirty="0">
                <a:solidFill>
                  <a:srgbClr val="FFFF00"/>
                </a:solidFill>
              </a:rPr>
              <a:t>written by Vera B. Williams</a:t>
            </a:r>
          </a:p>
        </p:txBody>
      </p:sp>
      <p:pic>
        <p:nvPicPr>
          <p:cNvPr id="5" name="Picture 4" descr="Adapted from the original text,  A Chair for My Mother, &#10;written by Vera B. Williams&#10;">
            <a:extLst>
              <a:ext uri="{FF2B5EF4-FFF2-40B4-BE49-F238E27FC236}">
                <a16:creationId xmlns:a16="http://schemas.microsoft.com/office/drawing/2014/main" id="{B1F0E8D3-458A-4F16-A214-21929AF23DFD}"/>
              </a:ext>
            </a:extLst>
          </p:cNvPr>
          <p:cNvPicPr>
            <a:picLocks noChangeAspect="1"/>
          </p:cNvPicPr>
          <p:nvPr/>
        </p:nvPicPr>
        <p:blipFill>
          <a:blip r:embed="rId5"/>
          <a:stretch>
            <a:fillRect/>
          </a:stretch>
        </p:blipFill>
        <p:spPr>
          <a:xfrm>
            <a:off x="2738437" y="233508"/>
            <a:ext cx="6715125" cy="5410200"/>
          </a:xfrm>
          <a:prstGeom prst="rect">
            <a:avLst/>
          </a:prstGeom>
          <a:ln w="76200">
            <a:solidFill>
              <a:srgbClr val="FFFF00"/>
            </a:solidFill>
          </a:ln>
        </p:spPr>
      </p:pic>
      <p:pic>
        <p:nvPicPr>
          <p:cNvPr id="7" name="Recorded Sound" descr="Adapted from the original text,  A Chair for My Mother, &#10;written by Vera B. Williams&#10;">
            <a:hlinkClick r:id="" action="ppaction://media"/>
            <a:extLst>
              <a:ext uri="{FF2B5EF4-FFF2-40B4-BE49-F238E27FC236}">
                <a16:creationId xmlns:a16="http://schemas.microsoft.com/office/drawing/2014/main" id="{820898A8-8BDA-4296-AB5F-A18E5FA1C5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18013" y="6136640"/>
            <a:ext cx="365866" cy="365866"/>
          </a:xfrm>
          <a:prstGeom prst="rect">
            <a:avLst/>
          </a:prstGeom>
        </p:spPr>
      </p:pic>
    </p:spTree>
    <p:extLst>
      <p:ext uri="{BB962C8B-B14F-4D97-AF65-F5344CB8AC3E}">
        <p14:creationId xmlns:p14="http://schemas.microsoft.com/office/powerpoint/2010/main" val="152643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1" presetClass="mediacall" presetSubtype="0" fill="hold" nodeType="withEffect">
                                  <p:stCondLst>
                                    <p:cond delay="0"/>
                                  </p:stCondLst>
                                  <p:childTnLst>
                                    <p:cmd type="call" cmd="playFrom(0.0)">
                                      <p:cBhvr>
                                        <p:cTn id="12" dur="1078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End">
            <a:extLst>
              <a:ext uri="{FF2B5EF4-FFF2-40B4-BE49-F238E27FC236}">
                <a16:creationId xmlns:a16="http://schemas.microsoft.com/office/drawing/2014/main" id="{F142FC7F-B91A-4BED-BB41-FC3C0A39409D}"/>
              </a:ext>
            </a:extLst>
          </p:cNvPr>
          <p:cNvPicPr>
            <a:picLocks noChangeAspect="1"/>
          </p:cNvPicPr>
          <p:nvPr/>
        </p:nvPicPr>
        <p:blipFill rotWithShape="1">
          <a:blip r:embed="rId5"/>
          <a:srcRect l="22453" t="11453" r="22897" b="14372"/>
          <a:stretch/>
        </p:blipFill>
        <p:spPr>
          <a:xfrm>
            <a:off x="4494507" y="1689315"/>
            <a:ext cx="3177153" cy="3347634"/>
          </a:xfrm>
          <a:prstGeom prst="rect">
            <a:avLst/>
          </a:prstGeom>
          <a:ln w="130175">
            <a:solidFill>
              <a:srgbClr val="FFFF00"/>
            </a:solidFill>
          </a:ln>
        </p:spPr>
      </p:pic>
      <p:pic>
        <p:nvPicPr>
          <p:cNvPr id="2" name="Recorded Sound" descr="The End">
            <a:hlinkClick r:id="" action="ppaction://media"/>
            <a:extLst>
              <a:ext uri="{FF2B5EF4-FFF2-40B4-BE49-F238E27FC236}">
                <a16:creationId xmlns:a16="http://schemas.microsoft.com/office/drawing/2014/main" id="{AC7EBF90-DDC9-46FA-B2B6-7706DA652E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21440" y="6248400"/>
            <a:ext cx="609600" cy="609600"/>
          </a:xfrm>
          <a:prstGeom prst="rect">
            <a:avLst/>
          </a:prstGeom>
        </p:spPr>
      </p:pic>
    </p:spTree>
    <p:extLst>
      <p:ext uri="{BB962C8B-B14F-4D97-AF65-F5344CB8AC3E}">
        <p14:creationId xmlns:p14="http://schemas.microsoft.com/office/powerpoint/2010/main" val="27576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1" presetClass="mediacall" presetSubtype="0" fill="hold" nodeType="withEffect">
                                  <p:stCondLst>
                                    <p:cond delay="0"/>
                                  </p:stCondLst>
                                  <p:childTnLst>
                                    <p:cmd type="call" cmd="playFrom(0.0)">
                                      <p:cBhvr>
                                        <p:cTn id="12" dur="27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28C1A-AE49-41A1-84D0-7B6C21DD039C}"/>
              </a:ext>
            </a:extLst>
          </p:cNvPr>
          <p:cNvSpPr txBox="1"/>
          <p:nvPr/>
        </p:nvSpPr>
        <p:spPr>
          <a:xfrm>
            <a:off x="775146" y="1246326"/>
            <a:ext cx="9774141" cy="378565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Paul V. Sherlock Center on Disabilities / RI College</a:t>
            </a:r>
          </a:p>
          <a:p>
            <a:r>
              <a:rPr lang="en-US" sz="2400" dirty="0">
                <a:latin typeface="Arial" panose="020B0604020202020204" pitchFamily="34" charset="0"/>
                <a:cs typeface="Arial" panose="020B0604020202020204" pitchFamily="34" charset="0"/>
              </a:rPr>
              <a:t>600 Mt. Pleasant Avenue, Providence RI 02908</a:t>
            </a:r>
          </a:p>
          <a:p>
            <a:r>
              <a:rPr lang="en-US" sz="2400" dirty="0">
                <a:latin typeface="Arial" panose="020B0604020202020204" pitchFamily="34" charset="0"/>
                <a:cs typeface="Arial" panose="020B0604020202020204" pitchFamily="34" charset="0"/>
              </a:rPr>
              <a:t>www.sherlockcenter.org</a:t>
            </a:r>
          </a:p>
        </p:txBody>
      </p:sp>
    </p:spTree>
    <p:extLst>
      <p:ext uri="{BB962C8B-B14F-4D97-AF65-F5344CB8AC3E}">
        <p14:creationId xmlns:p14="http://schemas.microsoft.com/office/powerpoint/2010/main" val="133665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corded Sound" descr="My mother’s a waitress at the Blue Tile Diner.  After school, I go there and help when I finish.  I get paid.  After I get paid, I put half the money in a jar.&#10;">
            <a:hlinkClick r:id="" action="ppaction://media"/>
            <a:extLst>
              <a:ext uri="{FF2B5EF4-FFF2-40B4-BE49-F238E27FC236}">
                <a16:creationId xmlns:a16="http://schemas.microsoft.com/office/drawing/2014/main" id="{6DF5E6B2-705B-4BF2-B800-B415540228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55680" y="5786120"/>
            <a:ext cx="609600" cy="609600"/>
          </a:xfrm>
          <a:prstGeom prst="rect">
            <a:avLst/>
          </a:prstGeom>
        </p:spPr>
      </p:pic>
      <p:pic>
        <p:nvPicPr>
          <p:cNvPr id="1026" name="Picture 2" descr="Blue Diner">
            <a:extLst>
              <a:ext uri="{FF2B5EF4-FFF2-40B4-BE49-F238E27FC236}">
                <a16:creationId xmlns:a16="http://schemas.microsoft.com/office/drawing/2014/main" id="{577A9A4F-6AA4-43DC-B8DE-43B1F298A8AC}"/>
              </a:ext>
            </a:extLst>
          </p:cNvPr>
          <p:cNvPicPr>
            <a:picLocks noChangeAspect="1" noChangeArrowheads="1"/>
          </p:cNvPicPr>
          <p:nvPr/>
        </p:nvPicPr>
        <p:blipFill>
          <a:blip r:embed="rId6">
            <a:duotone>
              <a:srgbClr val="4472C4">
                <a:shade val="45000"/>
                <a:satMod val="135000"/>
              </a:srgbClr>
              <a:prstClr val="white"/>
            </a:duotone>
            <a:extLst>
              <a:ext uri="{BEBA8EAE-BF5A-486C-A8C5-ECC9F3942E4B}">
                <a14:imgProps xmlns:a14="http://schemas.microsoft.com/office/drawing/2010/main">
                  <a14:imgLayer r:embed="rId7">
                    <a14:imgEffect>
                      <a14:backgroundRemoval t="9434" b="88050" l="3145" r="99057">
                        <a14:foregroundMark x1="24214" y1="25157" x2="19497" y2="57862"/>
                        <a14:foregroundMark x1="6918" y1="25786" x2="5975" y2="45283"/>
                        <a14:foregroundMark x1="5975" y1="45283" x2="8176" y2="59748"/>
                        <a14:foregroundMark x1="8176" y1="59748" x2="8176" y2="60377"/>
                        <a14:foregroundMark x1="32704" y1="56604" x2="3145" y2="61006"/>
                        <a14:foregroundMark x1="94654" y1="25786" x2="93711" y2="79245"/>
                        <a14:foregroundMark x1="90343" y1="84296" x2="88631" y2="86864"/>
                        <a14:foregroundMark x1="93711" y1="79245" x2="92991" y2="80325"/>
                        <a14:foregroundMark x1="81644" y1="82208" x2="79560" y2="79874"/>
                        <a14:foregroundMark x1="79560" y1="79874" x2="70126" y2="57862"/>
                        <a14:foregroundMark x1="5975" y1="62264" x2="11635" y2="72327"/>
                        <a14:foregroundMark x1="11635" y1="72327" x2="22013" y2="80503"/>
                        <a14:foregroundMark x1="22013" y1="80503" x2="31132" y2="81132"/>
                        <a14:foregroundMark x1="31132" y1="81132" x2="38365" y2="80503"/>
                        <a14:foregroundMark x1="38365" y1="80503" x2="60692" y2="61006"/>
                        <a14:foregroundMark x1="74528" y1="86164" x2="65409" y2="81761"/>
                        <a14:foregroundMark x1="65409" y1="81761" x2="56918" y2="66038"/>
                        <a14:foregroundMark x1="48113" y1="86164" x2="31447" y2="85535"/>
                        <a14:foregroundMark x1="31447" y1="85535" x2="25786" y2="72327"/>
                        <a14:foregroundMark x1="25786" y1="72327" x2="23585" y2="62264"/>
                        <a14:foregroundMark x1="56289" y1="16352" x2="36792" y2="43396"/>
                        <a14:foregroundMark x1="36792" y1="43396" x2="34591" y2="48428"/>
                        <a14:foregroundMark x1="40881" y1="15094" x2="63522" y2="43396"/>
                        <a14:foregroundMark x1="46226" y1="18239" x2="41824" y2="35849"/>
                        <a14:foregroundMark x1="41824" y1="35849" x2="44969" y2="49057"/>
                        <a14:foregroundMark x1="44969" y1="49057" x2="46226" y2="50314"/>
                        <a14:foregroundMark x1="99057" y1="34591" x2="86478" y2="61635"/>
                        <a14:foregroundMark x1="42767" y1="24528" x2="38994" y2="36478"/>
                        <a14:foregroundMark x1="38994" y1="36478" x2="38994" y2="37107"/>
                        <a14:backgroundMark x1="88679" y1="89937" x2="91195" y2="89308"/>
                        <a14:backgroundMark x1="87107" y1="87421" x2="87107" y2="87421"/>
                        <a14:backgroundMark x1="87107" y1="87421" x2="87736" y2="96855"/>
                        <a14:backgroundMark x1="89308" y1="88679" x2="83962" y2="91195"/>
                      </a14:backgroundRemoval>
                    </a14:imgEffect>
                  </a14:imgLayer>
                </a14:imgProps>
              </a:ext>
              <a:ext uri="{28A0092B-C50C-407E-A947-70E740481C1C}">
                <a14:useLocalDpi xmlns:a14="http://schemas.microsoft.com/office/drawing/2010/main" val="0"/>
              </a:ext>
            </a:extLst>
          </a:blip>
          <a:srcRect/>
          <a:stretch>
            <a:fillRect/>
          </a:stretch>
        </p:blipFill>
        <p:spPr bwMode="auto">
          <a:xfrm>
            <a:off x="1494305" y="955432"/>
            <a:ext cx="9661375" cy="483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954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09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corded Sound">
            <a:hlinkClick r:id="" action="ppaction://media"/>
            <a:extLst>
              <a:ext uri="{FF2B5EF4-FFF2-40B4-BE49-F238E27FC236}">
                <a16:creationId xmlns:a16="http://schemas.microsoft.com/office/drawing/2014/main" id="{281305C6-6B86-4932-8EE9-6776E25E19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2780" y="6054811"/>
            <a:ext cx="326712" cy="326712"/>
          </a:xfrm>
          <a:prstGeom prst="rect">
            <a:avLst/>
          </a:prstGeom>
        </p:spPr>
      </p:pic>
      <p:pic>
        <p:nvPicPr>
          <p:cNvPr id="5" name="Picture 4" descr="Jar with few coins in it">
            <a:extLst>
              <a:ext uri="{FF2B5EF4-FFF2-40B4-BE49-F238E27FC236}">
                <a16:creationId xmlns:a16="http://schemas.microsoft.com/office/drawing/2014/main" id="{29E9B871-1019-4BB1-953C-0D012A82E289}"/>
              </a:ext>
            </a:extLst>
          </p:cNvPr>
          <p:cNvPicPr>
            <a:picLocks noChangeAspect="1"/>
          </p:cNvPicPr>
          <p:nvPr/>
        </p:nvPicPr>
        <p:blipFill>
          <a:blip r:embed="rId6"/>
          <a:stretch>
            <a:fillRect/>
          </a:stretch>
        </p:blipFill>
        <p:spPr>
          <a:xfrm>
            <a:off x="3504270" y="449055"/>
            <a:ext cx="5183459" cy="5221573"/>
          </a:xfrm>
          <a:prstGeom prst="rect">
            <a:avLst/>
          </a:prstGeom>
        </p:spPr>
      </p:pic>
    </p:spTree>
    <p:extLst>
      <p:ext uri="{BB962C8B-B14F-4D97-AF65-F5344CB8AC3E}">
        <p14:creationId xmlns:p14="http://schemas.microsoft.com/office/powerpoint/2010/main" val="1633731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54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d chair.&#10;When we fill the jar, we are going to buy a chair; a beautiful chair with flowers on it. Our other chairs burned in a fire in our house.&#10;">
            <a:extLst>
              <a:ext uri="{FF2B5EF4-FFF2-40B4-BE49-F238E27FC236}">
                <a16:creationId xmlns:a16="http://schemas.microsoft.com/office/drawing/2014/main" id="{4F267749-FC17-46D2-A844-65F40B7B03F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8257" b="88991" l="13702" r="89423">
                        <a14:foregroundMark x1="13702" y1="8486" x2="42308" y2="22248"/>
                        <a14:foregroundMark x1="89663" y1="47936" x2="78846" y2="56422"/>
                        <a14:foregroundMark x1="37981" y1="88991" x2="37981" y2="80046"/>
                        <a14:foregroundMark x1="37981" y1="80046" x2="37981" y2="80046"/>
                      </a14:backgroundRemoval>
                    </a14:imgEffect>
                  </a14:imgLayer>
                </a14:imgProps>
              </a:ext>
            </a:extLst>
          </a:blip>
          <a:srcRect l="5605" r="2950" b="4573"/>
          <a:stretch/>
        </p:blipFill>
        <p:spPr>
          <a:xfrm>
            <a:off x="3962400" y="852707"/>
            <a:ext cx="4724400" cy="5167093"/>
          </a:xfrm>
          <a:prstGeom prst="rect">
            <a:avLst/>
          </a:prstGeom>
          <a:ln w="130175">
            <a:noFill/>
          </a:ln>
        </p:spPr>
      </p:pic>
      <p:pic>
        <p:nvPicPr>
          <p:cNvPr id="6" name="Recorded Sound" descr="When we fill the jar, we are going to buy a chair; a beautiful chair with flowers on it. Our other chairs burned in a fire in our house.&#10;">
            <a:hlinkClick r:id="" action="ppaction://media"/>
            <a:extLst>
              <a:ext uri="{FF2B5EF4-FFF2-40B4-BE49-F238E27FC236}">
                <a16:creationId xmlns:a16="http://schemas.microsoft.com/office/drawing/2014/main" id="{E73436B5-BC61-4622-9357-9C1D8DA5BF5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02728" y="6019800"/>
            <a:ext cx="609600" cy="609600"/>
          </a:xfrm>
          <a:prstGeom prst="rect">
            <a:avLst/>
          </a:prstGeom>
        </p:spPr>
      </p:pic>
    </p:spTree>
    <p:extLst>
      <p:ext uri="{BB962C8B-B14F-4D97-AF65-F5344CB8AC3E}">
        <p14:creationId xmlns:p14="http://schemas.microsoft.com/office/powerpoint/2010/main" val="423599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64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orded Sound" descr="A few years ago, when my mother and I were walking home from the store, fire engines were at our house. The house was full of flames.  Thankfully, everyone was okay, but our chair was burned.&#10;">
            <a:hlinkClick r:id="" action="ppaction://media"/>
            <a:extLst>
              <a:ext uri="{FF2B5EF4-FFF2-40B4-BE49-F238E27FC236}">
                <a16:creationId xmlns:a16="http://schemas.microsoft.com/office/drawing/2014/main" id="{52A5A454-A0B4-4D64-883B-F38D0571E4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77600" y="5948680"/>
            <a:ext cx="609600" cy="609600"/>
          </a:xfrm>
          <a:prstGeom prst="rect">
            <a:avLst/>
          </a:prstGeom>
        </p:spPr>
      </p:pic>
      <p:pic>
        <p:nvPicPr>
          <p:cNvPr id="2050" name="Picture 2" descr="Fire truck&#10;A few years ago, when my mother and I were walking home from the store, fire engines were at our house. The house was full of flames.  Thankfully, everyone was okay, but our chair was burned.&#10;">
            <a:extLst>
              <a:ext uri="{FF2B5EF4-FFF2-40B4-BE49-F238E27FC236}">
                <a16:creationId xmlns:a16="http://schemas.microsoft.com/office/drawing/2014/main" id="{4AE03895-D202-46CE-869D-C5F8BC8D295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778" b="89778" l="6667" r="96444">
                        <a14:foregroundMark x1="9912" y1="38463" x2="6667" y2="66222"/>
                        <a14:foregroundMark x1="10667" y1="32000" x2="10147" y2="36450"/>
                        <a14:foregroundMark x1="96444" y1="65778" x2="89333" y2="50667"/>
                        <a14:foregroundMark x1="89333" y1="50667" x2="79111" y2="50667"/>
                        <a14:foregroundMark x1="15556" y1="30222" x2="27556" y2="48444"/>
                        <a14:foregroundMark x1="37333" y1="30667" x2="36000" y2="45778"/>
                        <a14:foregroundMark x1="65778" y1="35111" x2="65778" y2="45333"/>
                        <a14:foregroundMark x1="90222" y1="38222" x2="50222" y2="37333"/>
                      </a14:backgroundRemoval>
                    </a14:imgEffect>
                  </a14:imgLayer>
                </a14:imgProps>
              </a:ext>
              <a:ext uri="{28A0092B-C50C-407E-A947-70E740481C1C}">
                <a14:useLocalDpi xmlns:a14="http://schemas.microsoft.com/office/drawing/2010/main" val="0"/>
              </a:ext>
            </a:extLst>
          </a:blip>
          <a:srcRect/>
          <a:stretch>
            <a:fillRect/>
          </a:stretch>
        </p:blipFill>
        <p:spPr bwMode="auto">
          <a:xfrm>
            <a:off x="2815432" y="296864"/>
            <a:ext cx="6561136" cy="656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2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28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2050"/>
                                        </p:tgtEl>
                                        <p:attrNameLst>
                                          <p:attrName>r</p:attrName>
                                        </p:attrNameLst>
                                      </p:cBhvr>
                                    </p:animRot>
                                    <p:animRot by="-240000">
                                      <p:cBhvr>
                                        <p:cTn id="11" dur="200" fill="hold">
                                          <p:stCondLst>
                                            <p:cond delay="200"/>
                                          </p:stCondLst>
                                        </p:cTn>
                                        <p:tgtEl>
                                          <p:spTgt spid="2050"/>
                                        </p:tgtEl>
                                        <p:attrNameLst>
                                          <p:attrName>r</p:attrName>
                                        </p:attrNameLst>
                                      </p:cBhvr>
                                    </p:animRot>
                                    <p:animRot by="240000">
                                      <p:cBhvr>
                                        <p:cTn id="12" dur="200" fill="hold">
                                          <p:stCondLst>
                                            <p:cond delay="400"/>
                                          </p:stCondLst>
                                        </p:cTn>
                                        <p:tgtEl>
                                          <p:spTgt spid="2050"/>
                                        </p:tgtEl>
                                        <p:attrNameLst>
                                          <p:attrName>r</p:attrName>
                                        </p:attrNameLst>
                                      </p:cBhvr>
                                    </p:animRot>
                                    <p:animRot by="-240000">
                                      <p:cBhvr>
                                        <p:cTn id="13" dur="200" fill="hold">
                                          <p:stCondLst>
                                            <p:cond delay="600"/>
                                          </p:stCondLst>
                                        </p:cTn>
                                        <p:tgtEl>
                                          <p:spTgt spid="2050"/>
                                        </p:tgtEl>
                                        <p:attrNameLst>
                                          <p:attrName>r</p:attrName>
                                        </p:attrNameLst>
                                      </p:cBhvr>
                                    </p:animRot>
                                    <p:animRot by="120000">
                                      <p:cBhvr>
                                        <p:cTn id="14"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ur old house was ruined and full of ashes.  We went to stay with my aunt and uncle. We moved into the apartment downstairs.&#10;">
            <a:extLst>
              <a:ext uri="{FF2B5EF4-FFF2-40B4-BE49-F238E27FC236}">
                <a16:creationId xmlns:a16="http://schemas.microsoft.com/office/drawing/2014/main" id="{CE81AF3C-7FC0-432E-A239-10E50AB6EC82}"/>
              </a:ext>
            </a:extLst>
          </p:cNvPr>
          <p:cNvPicPr>
            <a:picLocks noChangeAspect="1"/>
          </p:cNvPicPr>
          <p:nvPr/>
        </p:nvPicPr>
        <p:blipFill>
          <a:blip r:embed="rId5"/>
          <a:stretch>
            <a:fillRect/>
          </a:stretch>
        </p:blipFill>
        <p:spPr>
          <a:xfrm>
            <a:off x="3539490" y="1090065"/>
            <a:ext cx="5113020" cy="4677869"/>
          </a:xfrm>
          <a:prstGeom prst="rect">
            <a:avLst/>
          </a:prstGeom>
          <a:ln w="149225">
            <a:noFill/>
          </a:ln>
        </p:spPr>
      </p:pic>
      <p:pic>
        <p:nvPicPr>
          <p:cNvPr id="4" name="Recorded Sound" descr="Our old house was ruined and full of ashes.  We went to stay with my aunt and uncle. We moved into the apartment downstairs.&#10;">
            <a:hlinkClick r:id="" action="ppaction://media"/>
            <a:extLst>
              <a:ext uri="{FF2B5EF4-FFF2-40B4-BE49-F238E27FC236}">
                <a16:creationId xmlns:a16="http://schemas.microsoft.com/office/drawing/2014/main" id="{5AD196A1-58C8-4721-8FFA-04AA37EF2DA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40160" y="6050280"/>
            <a:ext cx="609600" cy="609600"/>
          </a:xfrm>
          <a:prstGeom prst="rect">
            <a:avLst/>
          </a:prstGeom>
        </p:spPr>
      </p:pic>
    </p:spTree>
    <p:extLst>
      <p:ext uri="{BB962C8B-B14F-4D97-AF65-F5344CB8AC3E}">
        <p14:creationId xmlns:p14="http://schemas.microsoft.com/office/powerpoint/2010/main" val="255668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805"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orded Sound" descr="When we moved into the apartment, the neighbors brought pizza and ice cream. They also brought over a table, a rug, curtains, and silverware, but momma still had no comfortable chair to sit in.&#10;">
            <a:hlinkClick r:id="" action="ppaction://media"/>
            <a:extLst>
              <a:ext uri="{FF2B5EF4-FFF2-40B4-BE49-F238E27FC236}">
                <a16:creationId xmlns:a16="http://schemas.microsoft.com/office/drawing/2014/main" id="{BCE12BBE-E5D3-460C-868D-70B5001834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77600" y="6145618"/>
            <a:ext cx="609600" cy="609600"/>
          </a:xfrm>
          <a:prstGeom prst="rect">
            <a:avLst/>
          </a:prstGeom>
        </p:spPr>
      </p:pic>
      <p:pic>
        <p:nvPicPr>
          <p:cNvPr id="7" name="Picture 6">
            <a:extLst>
              <a:ext uri="{FF2B5EF4-FFF2-40B4-BE49-F238E27FC236}">
                <a16:creationId xmlns:a16="http://schemas.microsoft.com/office/drawing/2014/main" id="{3A40A47C-3DC9-4F25-8681-E1FC39D3811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5380" r="93354">
                        <a14:foregroundMark x1="5380" y1="26667" x2="8228" y2="40417"/>
                        <a14:foregroundMark x1="92722" y1="23750" x2="93354" y2="49167"/>
                      </a14:backgroundRemoval>
                    </a14:imgEffect>
                  </a14:imgLayer>
                </a14:imgProps>
              </a:ext>
            </a:extLst>
          </a:blip>
          <a:stretch>
            <a:fillRect/>
          </a:stretch>
        </p:blipFill>
        <p:spPr>
          <a:xfrm>
            <a:off x="1025912" y="1156410"/>
            <a:ext cx="4790843" cy="3638615"/>
          </a:xfrm>
          <a:prstGeom prst="rect">
            <a:avLst/>
          </a:prstGeom>
        </p:spPr>
      </p:pic>
      <p:pic>
        <p:nvPicPr>
          <p:cNvPr id="1026" name="Picture 2" descr="Vanilla Ice Cream Cone | Gallery Yopriceville - High-Quality Images and  Transparent PNG Free Clipart">
            <a:extLst>
              <a:ext uri="{FF2B5EF4-FFF2-40B4-BE49-F238E27FC236}">
                <a16:creationId xmlns:a16="http://schemas.microsoft.com/office/drawing/2014/main" id="{3AC4C3DD-3D80-46A5-A601-07E6C85EBB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7298" y="664310"/>
            <a:ext cx="2305282" cy="517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12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24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1026"/>
                                        </p:tgtEl>
                                        <p:attrNameLst>
                                          <p:attrName>r</p:attrName>
                                        </p:attrNameLst>
                                      </p:cBhvr>
                                    </p:animRot>
                                    <p:animRot by="-240000">
                                      <p:cBhvr>
                                        <p:cTn id="19" dur="200" fill="hold">
                                          <p:stCondLst>
                                            <p:cond delay="200"/>
                                          </p:stCondLst>
                                        </p:cTn>
                                        <p:tgtEl>
                                          <p:spTgt spid="1026"/>
                                        </p:tgtEl>
                                        <p:attrNameLst>
                                          <p:attrName>r</p:attrName>
                                        </p:attrNameLst>
                                      </p:cBhvr>
                                    </p:animRot>
                                    <p:animRot by="240000">
                                      <p:cBhvr>
                                        <p:cTn id="20" dur="200" fill="hold">
                                          <p:stCondLst>
                                            <p:cond delay="400"/>
                                          </p:stCondLst>
                                        </p:cTn>
                                        <p:tgtEl>
                                          <p:spTgt spid="1026"/>
                                        </p:tgtEl>
                                        <p:attrNameLst>
                                          <p:attrName>r</p:attrName>
                                        </p:attrNameLst>
                                      </p:cBhvr>
                                    </p:animRot>
                                    <p:animRot by="-240000">
                                      <p:cBhvr>
                                        <p:cTn id="21" dur="200" fill="hold">
                                          <p:stCondLst>
                                            <p:cond delay="600"/>
                                          </p:stCondLst>
                                        </p:cTn>
                                        <p:tgtEl>
                                          <p:spTgt spid="1026"/>
                                        </p:tgtEl>
                                        <p:attrNameLst>
                                          <p:attrName>r</p:attrName>
                                        </p:attrNameLst>
                                      </p:cBhvr>
                                    </p:animRot>
                                    <p:animRot by="120000">
                                      <p:cBhvr>
                                        <p:cTn id="22"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ne night, we looked at the money jar, and it was FULL. We took the coins to the bank.&#10;">
            <a:extLst>
              <a:ext uri="{FF2B5EF4-FFF2-40B4-BE49-F238E27FC236}">
                <a16:creationId xmlns:a16="http://schemas.microsoft.com/office/drawing/2014/main" id="{BC5A8976-C325-4FE1-A3D8-F09D06F1818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511" b="96474" l="9910" r="89790">
                        <a14:foregroundMark x1="51652" y1="11083" x2="51652" y2="11083"/>
                        <a14:foregroundMark x1="48649" y1="12594" x2="48649" y2="12594"/>
                        <a14:foregroundMark x1="66066" y1="9572" x2="66066" y2="9572"/>
                        <a14:foregroundMark x1="58559" y1="4786" x2="58559" y2="4786"/>
                        <a14:foregroundMark x1="33033" y1="2771" x2="33033" y2="2015"/>
                        <a14:foregroundMark x1="33033" y1="3275" x2="33033" y2="2771"/>
                        <a14:foregroundMark x1="33033" y1="4282" x2="33033" y2="3275"/>
                        <a14:foregroundMark x1="36036" y1="5542" x2="36036" y2="5542"/>
                        <a14:foregroundMark x1="32132" y1="5542" x2="32132" y2="5542"/>
                        <a14:foregroundMark x1="51652" y1="93451" x2="51652" y2="93451"/>
                        <a14:foregroundMark x1="54955" y1="96474" x2="54955" y2="96474"/>
                        <a14:foregroundMark x1="50751" y1="2771" x2="50751" y2="2771"/>
                        <a14:backgroundMark x1="34835" y1="252" x2="34835" y2="252"/>
                        <a14:backgroundMark x1="33333" y1="3275" x2="33333" y2="3275"/>
                        <a14:backgroundMark x1="33333" y1="3275" x2="33333" y2="3275"/>
                        <a14:backgroundMark x1="33033" y1="3275" x2="33033" y2="3275"/>
                        <a14:backgroundMark x1="32432" y1="2015" x2="32432" y2="2015"/>
                        <a14:backgroundMark x1="33033" y1="2771" x2="33033" y2="2771"/>
                      </a14:backgroundRemoval>
                    </a14:imgEffect>
                  </a14:imgLayer>
                </a14:imgProps>
              </a:ext>
            </a:extLst>
          </a:blip>
          <a:stretch>
            <a:fillRect/>
          </a:stretch>
        </p:blipFill>
        <p:spPr>
          <a:xfrm>
            <a:off x="3941221" y="496709"/>
            <a:ext cx="4919157" cy="5864581"/>
          </a:xfrm>
          <a:prstGeom prst="rect">
            <a:avLst/>
          </a:prstGeom>
          <a:ln w="127000">
            <a:noFill/>
          </a:ln>
        </p:spPr>
      </p:pic>
      <p:pic>
        <p:nvPicPr>
          <p:cNvPr id="3" name="Full Jar Audio" descr="One night, we looked at the money jar, and it was FULL. We took the coins to the bank.&#10;">
            <a:hlinkClick r:id="" action="ppaction://media"/>
            <a:extLst>
              <a:ext uri="{FF2B5EF4-FFF2-40B4-BE49-F238E27FC236}">
                <a16:creationId xmlns:a16="http://schemas.microsoft.com/office/drawing/2014/main" id="{140C5445-9F14-4EE1-9C50-6F933118729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42846" y="5896276"/>
            <a:ext cx="609600" cy="609600"/>
          </a:xfrm>
          <a:prstGeom prst="rect">
            <a:avLst/>
          </a:prstGeom>
        </p:spPr>
      </p:pic>
    </p:spTree>
    <p:extLst>
      <p:ext uri="{BB962C8B-B14F-4D97-AF65-F5344CB8AC3E}">
        <p14:creationId xmlns:p14="http://schemas.microsoft.com/office/powerpoint/2010/main" val="381474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39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300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nally, we found the chair we were dreaming about.  We brought the chair right home.  My grandma sits in it during the day, momma sits in it after work.  After dinner, I get to sit with momma and fall asleep  on her lap.&#10;">
            <a:extLst>
              <a:ext uri="{FF2B5EF4-FFF2-40B4-BE49-F238E27FC236}">
                <a16:creationId xmlns:a16="http://schemas.microsoft.com/office/drawing/2014/main" id="{D6A19803-D475-4E5A-92E8-36F01CB6D00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745" l="5774" r="93764">
                        <a14:foregroundMark x1="17552" y1="10204" x2="17552" y2="10204"/>
                        <a14:foregroundMark x1="23572" y1="4232" x2="12471" y2="9439"/>
                        <a14:foregroundMark x1="12471" y1="9439" x2="5774" y2="16327"/>
                        <a14:foregroundMark x1="5774" y1="16327" x2="2540" y2="25000"/>
                        <a14:foregroundMark x1="2540" y1="25000" x2="3233" y2="44643"/>
                        <a14:foregroundMark x1="3233" y1="44643" x2="8545" y2="62245"/>
                        <a14:foregroundMark x1="8545" y1="62245" x2="9700" y2="82908"/>
                        <a14:foregroundMark x1="9700" y1="82908" x2="14781" y2="90306"/>
                        <a14:foregroundMark x1="14781" y1="90306" x2="22402" y2="95153"/>
                        <a14:foregroundMark x1="22402" y1="95153" x2="49885" y2="98980"/>
                        <a14:foregroundMark x1="49885" y1="98980" x2="59122" y2="97959"/>
                        <a14:foregroundMark x1="59122" y1="97959" x2="76212" y2="99745"/>
                        <a14:foregroundMark x1="76212" y1="99745" x2="85645" y2="95943"/>
                        <a14:foregroundMark x1="94268" y1="90370" x2="96767" y2="83929"/>
                        <a14:foregroundMark x1="96767" y1="83929" x2="95636" y2="45706"/>
                        <a14:foregroundMark x1="69570" y1="34949" x2="64665" y2="35459"/>
                        <a14:foregroundMark x1="74051" y1="34483" x2="69570" y2="34949"/>
                        <a14:foregroundMark x1="64665" y1="33929" x2="64665" y2="25765"/>
                        <a14:foregroundMark x1="64665" y1="35459" x2="64665" y2="33929"/>
                        <a14:foregroundMark x1="64665" y1="25765" x2="58891" y2="8163"/>
                        <a14:foregroundMark x1="23252" y1="4862" x2="23095" y2="4847"/>
                        <a14:foregroundMark x1="58891" y1="8163" x2="24451" y2="4973"/>
                        <a14:foregroundMark x1="23095" y1="4847" x2="15935" y2="6122"/>
                        <a14:foregroundMark x1="19400" y1="45918" x2="19400" y2="45918"/>
                        <a14:foregroundMark x1="16166" y1="55612" x2="16166" y2="55612"/>
                        <a14:foregroundMark x1="16166" y1="55612" x2="16166" y2="55612"/>
                        <a14:foregroundMark x1="13857" y1="9439" x2="6928" y2="14286"/>
                        <a14:foregroundMark x1="6928" y1="14286" x2="2079" y2="32653"/>
                        <a14:foregroundMark x1="2079" y1="32653" x2="5081" y2="41837"/>
                        <a14:foregroundMark x1="5081" y1="41837" x2="12933" y2="45663"/>
                        <a14:foregroundMark x1="12933" y1="45663" x2="18938" y2="36990"/>
                        <a14:foregroundMark x1="18938" y1="36990" x2="24249" y2="18112"/>
                        <a14:foregroundMark x1="24249" y1="18112" x2="32333" y2="14286"/>
                        <a14:foregroundMark x1="32333" y1="14286" x2="35104" y2="765"/>
                        <a14:foregroundMark x1="22633" y1="16582" x2="15704" y2="11480"/>
                        <a14:foregroundMark x1="15704" y1="11480" x2="8083" y2="15051"/>
                        <a14:foregroundMark x1="8083" y1="15051" x2="3002" y2="32653"/>
                        <a14:foregroundMark x1="3002" y1="32653" x2="5774" y2="41837"/>
                        <a14:foregroundMark x1="5774" y1="41837" x2="15012" y2="41582"/>
                        <a14:foregroundMark x1="15012" y1="41582" x2="22633" y2="23724"/>
                        <a14:foregroundMark x1="22633" y1="23724" x2="23788" y2="14286"/>
                        <a14:foregroundMark x1="23788" y1="14286" x2="23326" y2="16327"/>
                        <a14:foregroundMark x1="9700" y1="67092" x2="15242" y2="94133"/>
                        <a14:foregroundMark x1="15242" y1="94133" x2="40878" y2="99745"/>
                        <a14:foregroundMark x1="40878" y1="99745" x2="43418" y2="89031"/>
                        <a14:foregroundMark x1="43418" y1="89031" x2="41339" y2="60204"/>
                        <a14:foregroundMark x1="41339" y1="60204" x2="32794" y2="54847"/>
                        <a14:foregroundMark x1="32794" y1="54847" x2="13857" y2="61224"/>
                        <a14:foregroundMark x1="13857" y1="61224" x2="9700" y2="66327"/>
                        <a14:foregroundMark x1="90300" y1="67857" x2="90300" y2="67857"/>
                        <a14:foregroundMark x1="90300" y1="67857" x2="90300" y2="67857"/>
                        <a14:foregroundMark x1="90300" y1="67857" x2="90300" y2="67857"/>
                        <a14:foregroundMark x1="85681" y1="63010" x2="86836" y2="62500"/>
                        <a14:foregroundMark x1="87529" y1="62500" x2="94226" y2="68622"/>
                        <a14:foregroundMark x1="94226" y1="68622" x2="93867" y2="90236"/>
                        <a14:foregroundMark x1="90390" y1="97525" x2="85912" y2="98980"/>
                        <a14:foregroundMark x1="85912" y1="98980" x2="82448" y2="90051"/>
                        <a14:foregroundMark x1="82448" y1="90051" x2="83603" y2="71429"/>
                        <a14:foregroundMark x1="83603" y1="71429" x2="86605" y2="63010"/>
                        <a14:foregroundMark x1="86605" y1="63010" x2="88222" y2="63010"/>
                        <a14:foregroundMark x1="29330" y1="27551" x2="29330" y2="27551"/>
                        <a14:foregroundMark x1="31178" y1="32908" x2="31178" y2="32908"/>
                        <a14:foregroundMark x1="42956" y1="31633" x2="31640" y2="15051"/>
                        <a14:foregroundMark x1="31640" y1="15051" x2="23326" y2="13520"/>
                        <a14:foregroundMark x1="23326" y1="13520" x2="20323" y2="24745"/>
                        <a14:foregroundMark x1="20323" y1="24745" x2="21247" y2="43878"/>
                        <a14:foregroundMark x1="21247" y1="43878" x2="28868" y2="50510"/>
                        <a14:foregroundMark x1="28868" y1="50510" x2="37644" y2="47194"/>
                        <a14:foregroundMark x1="37644" y1="47194" x2="41801" y2="29847"/>
                        <a14:foregroundMark x1="36028" y1="23469" x2="28406" y2="17602"/>
                        <a14:foregroundMark x1="28406" y1="17602" x2="21016" y2="22704"/>
                        <a14:foregroundMark x1="21016" y1="22704" x2="19630" y2="35969"/>
                        <a14:foregroundMark x1="19630" y1="35969" x2="22864" y2="45153"/>
                        <a14:foregroundMark x1="22864" y1="45153" x2="29561" y2="51531"/>
                        <a14:foregroundMark x1="29561" y1="51531" x2="36952" y2="46939"/>
                        <a14:foregroundMark x1="36952" y1="46939" x2="37413" y2="27551"/>
                        <a14:foregroundMark x1="37413" y1="27551" x2="35104" y2="23724"/>
                        <a14:foregroundMark x1="33025" y1="30102" x2="33025" y2="30102"/>
                        <a14:foregroundMark x1="26790" y1="30612" x2="26790" y2="30612"/>
                        <a14:foregroundMark x1="18707" y1="18878" x2="56351" y2="56633"/>
                        <a14:foregroundMark x1="34873" y1="45918" x2="45958" y2="47704"/>
                        <a14:foregroundMark x1="54734" y1="40561" x2="38799" y2="50510"/>
                        <a14:foregroundMark x1="38799" y1="50510" x2="34411" y2="56122"/>
                        <a14:backgroundMark x1="71363" y1="4082" x2="71363" y2="4082"/>
                        <a14:backgroundMark x1="66744" y1="33929" x2="66744" y2="33929"/>
                        <a14:backgroundMark x1="64665" y1="35459" x2="64665" y2="35459"/>
                        <a14:backgroundMark x1="75982" y1="35714" x2="75982" y2="35714"/>
                        <a14:backgroundMark x1="74596" y1="35459" x2="74596" y2="35459"/>
                        <a14:backgroundMark x1="70670" y1="34949" x2="70670" y2="34949"/>
                        <a14:backgroundMark x1="81293" y1="35969" x2="90993" y2="35969"/>
                        <a14:backgroundMark x1="90993" y1="35969" x2="95381" y2="35459"/>
                        <a14:backgroundMark x1="91917" y1="37755" x2="97691" y2="43878"/>
                        <a14:backgroundMark x1="97691" y1="43878" x2="97691" y2="44133"/>
                        <a14:backgroundMark x1="74596" y1="33673" x2="85681" y2="36480"/>
                        <a14:backgroundMark x1="87529" y1="92347" x2="99769" y2="96429"/>
                        <a14:backgroundMark x1="24942" y1="1531" x2="24942" y2="1531"/>
                        <a14:backgroundMark x1="24942" y1="1531" x2="30254" y2="255"/>
                      </a14:backgroundRemoval>
                    </a14:imgEffect>
                  </a14:imgLayer>
                </a14:imgProps>
              </a:ext>
            </a:extLst>
          </a:blip>
          <a:stretch>
            <a:fillRect/>
          </a:stretch>
        </p:blipFill>
        <p:spPr>
          <a:xfrm>
            <a:off x="3114199" y="729540"/>
            <a:ext cx="5963602" cy="5398919"/>
          </a:xfrm>
          <a:prstGeom prst="rect">
            <a:avLst/>
          </a:prstGeom>
        </p:spPr>
      </p:pic>
      <p:pic>
        <p:nvPicPr>
          <p:cNvPr id="4" name="Recorded Sound" descr="Finally, we found the chair we were dreaming about.  We brought the chair right home.  My grandma sits in it during the day, momma sits in it after work.  After dinner, I get to sit with momma and fall asleep  on her lap.&#10;">
            <a:hlinkClick r:id="" action="ppaction://media"/>
            <a:extLst>
              <a:ext uri="{FF2B5EF4-FFF2-40B4-BE49-F238E27FC236}">
                <a16:creationId xmlns:a16="http://schemas.microsoft.com/office/drawing/2014/main" id="{DDDE8349-751B-440E-8B23-E8D14BE349F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18240" y="5969000"/>
            <a:ext cx="609600" cy="609600"/>
          </a:xfrm>
          <a:prstGeom prst="rect">
            <a:avLst/>
          </a:prstGeom>
        </p:spPr>
      </p:pic>
      <p:pic>
        <p:nvPicPr>
          <p:cNvPr id="5" name="Recorded Sound" descr="We shopped in many stores looking for a chair. Some chairs were big.  Some were small.  Some were soft and some were hard.&#10;">
            <a:hlinkClick r:id="" action="ppaction://media"/>
            <a:extLst>
              <a:ext uri="{FF2B5EF4-FFF2-40B4-BE49-F238E27FC236}">
                <a16:creationId xmlns:a16="http://schemas.microsoft.com/office/drawing/2014/main" id="{7D3217AF-E03D-46DD-88FE-4C59F8701F80}"/>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318240" y="5982043"/>
            <a:ext cx="609600" cy="609600"/>
          </a:xfrm>
          <a:prstGeom prst="rect">
            <a:avLst/>
          </a:prstGeom>
        </p:spPr>
      </p:pic>
    </p:spTree>
    <p:extLst>
      <p:ext uri="{BB962C8B-B14F-4D97-AF65-F5344CB8AC3E}">
        <p14:creationId xmlns:p14="http://schemas.microsoft.com/office/powerpoint/2010/main" val="43774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29" fill="hold"/>
                                        <p:tgtEl>
                                          <p:spTgt spid="5"/>
                                        </p:tgtEl>
                                      </p:cBhvr>
                                    </p:cmd>
                                  </p:childTnLst>
                                </p:cTn>
                              </p:par>
                            </p:childTnLst>
                          </p:cTn>
                        </p:par>
                        <p:par>
                          <p:cTn id="7" fill="hold">
                            <p:stCondLst>
                              <p:cond delay="13129"/>
                            </p:stCondLst>
                            <p:childTnLst>
                              <p:par>
                                <p:cTn id="8" presetID="1" presetClass="mediacall" presetSubtype="0" fill="hold" nodeType="afterEffect">
                                  <p:stCondLst>
                                    <p:cond delay="0"/>
                                  </p:stCondLst>
                                  <p:childTnLst>
                                    <p:cmd type="call" cmd="playFrom(0.0)">
                                      <p:cBhvr>
                                        <p:cTn id="9" dur="19119" fill="hold"/>
                                        <p:tgtEl>
                                          <p:spTgt spid="4"/>
                                        </p:tgtEl>
                                      </p:cBhvr>
                                    </p:cmd>
                                  </p:childTnLst>
                                </p:cTn>
                              </p:par>
                            </p:childTnLst>
                          </p:cTn>
                        </p:par>
                      </p:childTnLst>
                    </p:cTn>
                  </p:par>
                  <p:par>
                    <p:cTn id="10" fill="hold">
                      <p:stCondLst>
                        <p:cond delay="indefinite"/>
                      </p:stCondLst>
                      <p:childTnLst>
                        <p:par>
                          <p:cTn id="11" fill="hold">
                            <p:stCondLst>
                              <p:cond delay="0"/>
                            </p:stCondLst>
                            <p:childTnLst>
                              <p:par>
                                <p:cTn id="12" presetID="32" presetClass="emph" presetSubtype="0" repeatCount="3000" fill="hold" nodeType="clickEffect">
                                  <p:stCondLst>
                                    <p:cond delay="0"/>
                                  </p:stCondLst>
                                  <p:childTnLst>
                                    <p:animRot by="120000">
                                      <p:cBhvr>
                                        <p:cTn id="13" dur="100" fill="hold">
                                          <p:stCondLst>
                                            <p:cond delay="0"/>
                                          </p:stCondLst>
                                        </p:cTn>
                                        <p:tgtEl>
                                          <p:spTgt spid="3"/>
                                        </p:tgtEl>
                                        <p:attrNameLst>
                                          <p:attrName>r</p:attrName>
                                        </p:attrNameLst>
                                      </p:cBhvr>
                                    </p:animRot>
                                    <p:animRot by="-240000">
                                      <p:cBhvr>
                                        <p:cTn id="14" dur="200" fill="hold">
                                          <p:stCondLst>
                                            <p:cond delay="200"/>
                                          </p:stCondLst>
                                        </p:cTn>
                                        <p:tgtEl>
                                          <p:spTgt spid="3"/>
                                        </p:tgtEl>
                                        <p:attrNameLst>
                                          <p:attrName>r</p:attrName>
                                        </p:attrNameLst>
                                      </p:cBhvr>
                                    </p:animRot>
                                    <p:animRot by="240000">
                                      <p:cBhvr>
                                        <p:cTn id="15" dur="200" fill="hold">
                                          <p:stCondLst>
                                            <p:cond delay="400"/>
                                          </p:stCondLst>
                                        </p:cTn>
                                        <p:tgtEl>
                                          <p:spTgt spid="3"/>
                                        </p:tgtEl>
                                        <p:attrNameLst>
                                          <p:attrName>r</p:attrName>
                                        </p:attrNameLst>
                                      </p:cBhvr>
                                    </p:animRot>
                                    <p:animRot by="-240000">
                                      <p:cBhvr>
                                        <p:cTn id="16" dur="200" fill="hold">
                                          <p:stCondLst>
                                            <p:cond delay="600"/>
                                          </p:stCondLst>
                                        </p:cTn>
                                        <p:tgtEl>
                                          <p:spTgt spid="3"/>
                                        </p:tgtEl>
                                        <p:attrNameLst>
                                          <p:attrName>r</p:attrName>
                                        </p:attrNameLst>
                                      </p:cBhvr>
                                    </p:animRot>
                                    <p:animRot by="120000">
                                      <p:cBhvr>
                                        <p:cTn id="17"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4"/>
                </p:tgtEl>
              </p:cMediaNode>
            </p:audio>
            <p:audio>
              <p:cMediaNode vol="80000">
                <p:cTn id="19"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488</Words>
  <Application>Microsoft Office PowerPoint</Application>
  <PresentationFormat>Widescreen</PresentationFormat>
  <Paragraphs>33</Paragraphs>
  <Slides>11</Slides>
  <Notes>11</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Dell</dc:creator>
  <cp:lastModifiedBy>Hollands, Vanessa</cp:lastModifiedBy>
  <cp:revision>102</cp:revision>
  <dcterms:created xsi:type="dcterms:W3CDTF">2021-01-19T13:33:40Z</dcterms:created>
  <dcterms:modified xsi:type="dcterms:W3CDTF">2024-01-12T20:22:41Z</dcterms:modified>
</cp:coreProperties>
</file>