
<file path=[Content_Types].xml><?xml version="1.0" encoding="utf-8"?>
<Types xmlns="http://schemas.openxmlformats.org/package/2006/content-types">
  <Default Extension="png" ContentType="image/png"/>
  <Default Extension="m4a" ContentType="audio/mp4"/>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90" r:id="rId4"/>
    <p:sldId id="284" r:id="rId5"/>
    <p:sldId id="285" r:id="rId6"/>
    <p:sldId id="286" r:id="rId7"/>
    <p:sldId id="287" r:id="rId8"/>
    <p:sldId id="288" r:id="rId9"/>
    <p:sldId id="289" r:id="rId10"/>
    <p:sldId id="276" r:id="rId11"/>
    <p:sldId id="292" r:id="rId12"/>
    <p:sldId id="294" r:id="rId13"/>
    <p:sldId id="295" r:id="rId14"/>
    <p:sldId id="296" r:id="rId15"/>
    <p:sldId id="297" r:id="rId16"/>
    <p:sldId id="298" r:id="rId17"/>
    <p:sldId id="299" r:id="rId18"/>
    <p:sldId id="300" r:id="rId19"/>
    <p:sldId id="301" r:id="rId20"/>
    <p:sldId id="302" r:id="rId21"/>
    <p:sldId id="303" r:id="rId22"/>
    <p:sldId id="267"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4" autoAdjust="0"/>
    <p:restoredTop sz="78777" autoAdjust="0"/>
  </p:normalViewPr>
  <p:slideViewPr>
    <p:cSldViewPr snapToGrid="0">
      <p:cViewPr varScale="1">
        <p:scale>
          <a:sx n="90" d="100"/>
          <a:sy n="90" d="100"/>
        </p:scale>
        <p:origin x="1158" y="90"/>
      </p:cViewPr>
      <p:guideLst/>
    </p:cSldViewPr>
  </p:slideViewPr>
  <p:notesTextViewPr>
    <p:cViewPr>
      <p:scale>
        <a:sx n="1" d="1"/>
        <a:sy n="1" d="1"/>
      </p:scale>
      <p:origin x="0" y="0"/>
    </p:cViewPr>
  </p:notesTextViewPr>
  <p:notesViewPr>
    <p:cSldViewPr snapToGrid="0">
      <p:cViewPr varScale="1">
        <p:scale>
          <a:sx n="63" d="100"/>
          <a:sy n="63" d="100"/>
        </p:scale>
        <p:origin x="235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A8E73-F1B5-44D9-94FB-916E38118ACA}"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ED9FB-EC97-4F98-90F5-94C561B51193}" type="slidenum">
              <a:rPr lang="en-US" smtClean="0"/>
              <a:t>‹#›</a:t>
            </a:fld>
            <a:endParaRPr lang="en-US"/>
          </a:p>
        </p:txBody>
      </p:sp>
    </p:spTree>
    <p:extLst>
      <p:ext uri="{BB962C8B-B14F-4D97-AF65-F5344CB8AC3E}">
        <p14:creationId xmlns:p14="http://schemas.microsoft.com/office/powerpoint/2010/main" val="237138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FFFFFF"/>
                </a:solidFill>
                <a:highlight>
                  <a:srgbClr val="000000"/>
                </a:highlight>
                <a:cs typeface="Calibri"/>
              </a:rPr>
              <a:t>Adapted from the original text, Gingerbread Baby, written by Jan Brett. Illustrated by Jan Brett.</a:t>
            </a:r>
            <a:endParaRPr lang="en-US" sz="1200" b="1" dirty="0">
              <a:solidFill>
                <a:srgbClr val="FFFFFF"/>
              </a:solidFill>
              <a:highlight>
                <a:srgbClr val="000000"/>
              </a:highlight>
              <a:cs typeface="Calibri"/>
            </a:endParaRPr>
          </a:p>
        </p:txBody>
      </p:sp>
      <p:sp>
        <p:nvSpPr>
          <p:cNvPr id="4" name="Slide Number Placeholder 3"/>
          <p:cNvSpPr>
            <a:spLocks noGrp="1"/>
          </p:cNvSpPr>
          <p:nvPr>
            <p:ph type="sldNum" sz="quarter" idx="5"/>
          </p:nvPr>
        </p:nvSpPr>
        <p:spPr/>
        <p:txBody>
          <a:bodyPr/>
          <a:lstStyle/>
          <a:p>
            <a:fld id="{591ED9FB-EC97-4F98-90F5-94C561B51193}" type="slidenum">
              <a:rPr lang="en-US" smtClean="0"/>
              <a:t>1</a:t>
            </a:fld>
            <a:endParaRPr lang="en-US"/>
          </a:p>
        </p:txBody>
      </p:sp>
    </p:spTree>
    <p:extLst>
      <p:ext uri="{BB962C8B-B14F-4D97-AF65-F5344CB8AC3E}">
        <p14:creationId xmlns:p14="http://schemas.microsoft.com/office/powerpoint/2010/main" val="140323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Martha and Madeline were standing by the well when the Gingerbread Baby stopped to take a drink. They looked at each other and winked. Martha started to talk to him while Madeline tiptoed up behind him with the bucket. But they couldn’t fool the Gingerbread Baby. He took a braid from Martha and a braid from Madeline and tied them in a knot and ran down the road.</a:t>
            </a:r>
          </a:p>
        </p:txBody>
      </p:sp>
      <p:sp>
        <p:nvSpPr>
          <p:cNvPr id="4" name="Slide Number Placeholder 3"/>
          <p:cNvSpPr>
            <a:spLocks noGrp="1"/>
          </p:cNvSpPr>
          <p:nvPr>
            <p:ph type="sldNum" sz="quarter" idx="5"/>
          </p:nvPr>
        </p:nvSpPr>
        <p:spPr/>
        <p:txBody>
          <a:bodyPr/>
          <a:lstStyle/>
          <a:p>
            <a:fld id="{591ED9FB-EC97-4F98-90F5-94C561B51193}" type="slidenum">
              <a:rPr lang="en-US" smtClean="0"/>
              <a:t>10</a:t>
            </a:fld>
            <a:endParaRPr lang="en-US"/>
          </a:p>
        </p:txBody>
      </p:sp>
    </p:spTree>
    <p:extLst>
      <p:ext uri="{BB962C8B-B14F-4D97-AF65-F5344CB8AC3E}">
        <p14:creationId xmlns:p14="http://schemas.microsoft.com/office/powerpoint/2010/main" val="300787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the house, Matti stirred, mixed and rolled the dough. He shaped it, put it in a pan and into the oven. Tick, tock, tick. Eight long minutes. This time he didn’t peek. “I will catch him if I can,” Matti said to himself.</a:t>
            </a:r>
          </a:p>
        </p:txBody>
      </p:sp>
      <p:sp>
        <p:nvSpPr>
          <p:cNvPr id="4" name="Slide Number Placeholder 3"/>
          <p:cNvSpPr>
            <a:spLocks noGrp="1"/>
          </p:cNvSpPr>
          <p:nvPr>
            <p:ph type="sldNum" sz="quarter" idx="5"/>
          </p:nvPr>
        </p:nvSpPr>
        <p:spPr/>
        <p:txBody>
          <a:bodyPr/>
          <a:lstStyle/>
          <a:p>
            <a:fld id="{591ED9FB-EC97-4F98-90F5-94C561B51193}" type="slidenum">
              <a:rPr lang="en-US" smtClean="0"/>
              <a:t>11</a:t>
            </a:fld>
            <a:endParaRPr lang="en-US"/>
          </a:p>
        </p:txBody>
      </p:sp>
    </p:spTree>
    <p:extLst>
      <p:ext uri="{BB962C8B-B14F-4D97-AF65-F5344CB8AC3E}">
        <p14:creationId xmlns:p14="http://schemas.microsoft.com/office/powerpoint/2010/main" val="84751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he was bouncing along, the Gingerbread Baby saw a farm wagon just ahead. He jumped in and settled down for a ride next to a mama pig. The smell of gingerbread was too much for her. She tossed him high in the air, closed her eyes and opened her mouth. But the gingerbread baby twisted in the air and came down hard on her porky snout. </a:t>
            </a:r>
          </a:p>
        </p:txBody>
      </p:sp>
      <p:sp>
        <p:nvSpPr>
          <p:cNvPr id="4" name="Slide Number Placeholder 3"/>
          <p:cNvSpPr>
            <a:spLocks noGrp="1"/>
          </p:cNvSpPr>
          <p:nvPr>
            <p:ph type="sldNum" sz="quarter" idx="5"/>
          </p:nvPr>
        </p:nvSpPr>
        <p:spPr/>
        <p:txBody>
          <a:bodyPr/>
          <a:lstStyle/>
          <a:p>
            <a:fld id="{591ED9FB-EC97-4F98-90F5-94C561B51193}" type="slidenum">
              <a:rPr lang="en-US" smtClean="0"/>
              <a:t>12</a:t>
            </a:fld>
            <a:endParaRPr lang="en-US"/>
          </a:p>
        </p:txBody>
      </p:sp>
    </p:spTree>
    <p:extLst>
      <p:ext uri="{BB962C8B-B14F-4D97-AF65-F5344CB8AC3E}">
        <p14:creationId xmlns:p14="http://schemas.microsoft.com/office/powerpoint/2010/main" val="380007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the Gingerbread Baby. Too quick for the mother and the father, too fast for the cat, the dog, the goats, too clever for Martha and Madeline, too smart for the mama pig. Who’s left? Catch me if you can!”</a:t>
            </a:r>
          </a:p>
        </p:txBody>
      </p:sp>
      <p:sp>
        <p:nvSpPr>
          <p:cNvPr id="4" name="Slide Number Placeholder 3"/>
          <p:cNvSpPr>
            <a:spLocks noGrp="1"/>
          </p:cNvSpPr>
          <p:nvPr>
            <p:ph type="sldNum" sz="quarter" idx="5"/>
          </p:nvPr>
        </p:nvSpPr>
        <p:spPr/>
        <p:txBody>
          <a:bodyPr/>
          <a:lstStyle/>
          <a:p>
            <a:fld id="{591ED9FB-EC97-4F98-90F5-94C561B51193}" type="slidenum">
              <a:rPr lang="en-US" smtClean="0"/>
              <a:t>13</a:t>
            </a:fld>
            <a:endParaRPr lang="en-US"/>
          </a:p>
        </p:txBody>
      </p:sp>
    </p:spTree>
    <p:extLst>
      <p:ext uri="{BB962C8B-B14F-4D97-AF65-F5344CB8AC3E}">
        <p14:creationId xmlns:p14="http://schemas.microsoft.com/office/powerpoint/2010/main" val="19179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Feeling smug, the Gingerbread Baby strolled along by himself until he came to a bridge that crossed over to the village. Just as he got to the middle, he heard running feet behind him and saw a crowd of villagers ahead of him. The Gingerbread Baby was trapped. He jumped up onto the railing, backflipped through the air and landed on a chunk of ice floating down the river.</a:t>
            </a:r>
          </a:p>
        </p:txBody>
      </p:sp>
      <p:sp>
        <p:nvSpPr>
          <p:cNvPr id="4" name="Slide Number Placeholder 3"/>
          <p:cNvSpPr>
            <a:spLocks noGrp="1"/>
          </p:cNvSpPr>
          <p:nvPr>
            <p:ph type="sldNum" sz="quarter" idx="5"/>
          </p:nvPr>
        </p:nvSpPr>
        <p:spPr/>
        <p:txBody>
          <a:bodyPr/>
          <a:lstStyle/>
          <a:p>
            <a:fld id="{591ED9FB-EC97-4F98-90F5-94C561B51193}" type="slidenum">
              <a:rPr lang="en-US" smtClean="0"/>
              <a:t>14</a:t>
            </a:fld>
            <a:endParaRPr lang="en-US"/>
          </a:p>
        </p:txBody>
      </p:sp>
    </p:spTree>
    <p:extLst>
      <p:ext uri="{BB962C8B-B14F-4D97-AF65-F5344CB8AC3E}">
        <p14:creationId xmlns:p14="http://schemas.microsoft.com/office/powerpoint/2010/main" val="599303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ice bobbed along with the Gingerbread Baby dancing on top, and singing in a loud voice, “Look at me. And What do you see? The Best Gingerbread Baby ever! Until his fee got cold and he jumped ashore. Who was that watching him from the trees? It was the fox. He crept up behind the Gingerbread Baby, ready to eat him up. But the Fox couldn’t help himself, and he licked his chops. Smack! Smack! The Gingerbread Baby heard him and ran as fast as he could.</a:t>
            </a:r>
          </a:p>
        </p:txBody>
      </p:sp>
      <p:sp>
        <p:nvSpPr>
          <p:cNvPr id="4" name="Slide Number Placeholder 3"/>
          <p:cNvSpPr>
            <a:spLocks noGrp="1"/>
          </p:cNvSpPr>
          <p:nvPr>
            <p:ph type="sldNum" sz="quarter" idx="5"/>
          </p:nvPr>
        </p:nvSpPr>
        <p:spPr/>
        <p:txBody>
          <a:bodyPr/>
          <a:lstStyle/>
          <a:p>
            <a:fld id="{591ED9FB-EC97-4F98-90F5-94C561B51193}" type="slidenum">
              <a:rPr lang="en-US" smtClean="0"/>
              <a:t>15</a:t>
            </a:fld>
            <a:endParaRPr lang="en-US"/>
          </a:p>
        </p:txBody>
      </p:sp>
    </p:spTree>
    <p:extLst>
      <p:ext uri="{BB962C8B-B14F-4D97-AF65-F5344CB8AC3E}">
        <p14:creationId xmlns:p14="http://schemas.microsoft.com/office/powerpoint/2010/main" val="413649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when the fox was catching up, the Gingerbread Baby saw the milk and cheese man with his can of milk. The perfect hiding place, he thought. He lifted the lid and lowered himself inside. He was so please that he sang at the tip of his gingerbread voice, “Ha ha! </a:t>
            </a:r>
            <a:r>
              <a:rPr lang="en-US" dirty="0" err="1"/>
              <a:t>Hee</a:t>
            </a:r>
            <a:r>
              <a:rPr lang="en-US" dirty="0"/>
              <a:t>, </a:t>
            </a:r>
            <a:r>
              <a:rPr lang="en-US" dirty="0" err="1"/>
              <a:t>hee</a:t>
            </a:r>
            <a:r>
              <a:rPr lang="en-US" dirty="0"/>
              <a:t>! You’ll never find me. I’m the Gingerbread baby. Catch me if you can!” The mild and cheese man heard the Gingerbread Baby’s voice. “Who is meddling with my milk!” he shouted and lifted the lid. But the Gingerbread Baby was ready. He jumped up and tweaked his nose.</a:t>
            </a:r>
          </a:p>
        </p:txBody>
      </p:sp>
      <p:sp>
        <p:nvSpPr>
          <p:cNvPr id="4" name="Slide Number Placeholder 3"/>
          <p:cNvSpPr>
            <a:spLocks noGrp="1"/>
          </p:cNvSpPr>
          <p:nvPr>
            <p:ph type="sldNum" sz="quarter" idx="5"/>
          </p:nvPr>
        </p:nvSpPr>
        <p:spPr/>
        <p:txBody>
          <a:bodyPr/>
          <a:lstStyle/>
          <a:p>
            <a:fld id="{591ED9FB-EC97-4F98-90F5-94C561B51193}" type="slidenum">
              <a:rPr lang="en-US" smtClean="0"/>
              <a:t>16</a:t>
            </a:fld>
            <a:endParaRPr lang="en-US"/>
          </a:p>
        </p:txBody>
      </p:sp>
    </p:spTree>
    <p:extLst>
      <p:ext uri="{BB962C8B-B14F-4D97-AF65-F5344CB8AC3E}">
        <p14:creationId xmlns:p14="http://schemas.microsoft.com/office/powerpoint/2010/main" val="289299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milk and cheese man, the fox, the villagers, the mama pig, Martha and Madeline, the bleating goats, the barking dog, the meowing cat, the father and the mother were all after the Gingerbread Baby and getting close. And he knew it. The brash baby was not as peppy and proud as he had been. He sniffed a familiar smell and followed his note into the woods.</a:t>
            </a:r>
          </a:p>
        </p:txBody>
      </p:sp>
      <p:sp>
        <p:nvSpPr>
          <p:cNvPr id="4" name="Slide Number Placeholder 3"/>
          <p:cNvSpPr>
            <a:spLocks noGrp="1"/>
          </p:cNvSpPr>
          <p:nvPr>
            <p:ph type="sldNum" sz="quarter" idx="5"/>
          </p:nvPr>
        </p:nvSpPr>
        <p:spPr/>
        <p:txBody>
          <a:bodyPr/>
          <a:lstStyle/>
          <a:p>
            <a:fld id="{591ED9FB-EC97-4F98-90F5-94C561B51193}" type="slidenum">
              <a:rPr lang="en-US" smtClean="0"/>
              <a:t>17</a:t>
            </a:fld>
            <a:endParaRPr lang="en-US"/>
          </a:p>
        </p:txBody>
      </p:sp>
    </p:spTree>
    <p:extLst>
      <p:ext uri="{BB962C8B-B14F-4D97-AF65-F5344CB8AC3E}">
        <p14:creationId xmlns:p14="http://schemas.microsoft.com/office/powerpoint/2010/main" val="1498897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couldn’t believe what he saw. There in the middle of the clearing was a gingerbread house, frosted with sugar, covered with candy, and doors with peppermint handles wide open. The Gingerbread Baby clapped his hands with glee and ran inside.</a:t>
            </a:r>
          </a:p>
        </p:txBody>
      </p:sp>
      <p:sp>
        <p:nvSpPr>
          <p:cNvPr id="4" name="Slide Number Placeholder 3"/>
          <p:cNvSpPr>
            <a:spLocks noGrp="1"/>
          </p:cNvSpPr>
          <p:nvPr>
            <p:ph type="sldNum" sz="quarter" idx="5"/>
          </p:nvPr>
        </p:nvSpPr>
        <p:spPr/>
        <p:txBody>
          <a:bodyPr/>
          <a:lstStyle/>
          <a:p>
            <a:fld id="{591ED9FB-EC97-4F98-90F5-94C561B51193}" type="slidenum">
              <a:rPr lang="en-US" smtClean="0"/>
              <a:t>18</a:t>
            </a:fld>
            <a:endParaRPr lang="en-US"/>
          </a:p>
        </p:txBody>
      </p:sp>
    </p:spTree>
    <p:extLst>
      <p:ext uri="{BB962C8B-B14F-4D97-AF65-F5344CB8AC3E}">
        <p14:creationId xmlns:p14="http://schemas.microsoft.com/office/powerpoint/2010/main" val="281388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tick tock tick, everyone arrived in the clearing, but all they found were a few bits of frosting, a peppermint candy – and some crumbs. The father exclaimed, “The Gingerbread Baby has finally met his match!” “I wonder who it was? The mother said, “Let’s go home and tell Matti.”</a:t>
            </a:r>
          </a:p>
        </p:txBody>
      </p:sp>
      <p:sp>
        <p:nvSpPr>
          <p:cNvPr id="4" name="Slide Number Placeholder 3"/>
          <p:cNvSpPr>
            <a:spLocks noGrp="1"/>
          </p:cNvSpPr>
          <p:nvPr>
            <p:ph type="sldNum" sz="quarter" idx="5"/>
          </p:nvPr>
        </p:nvSpPr>
        <p:spPr/>
        <p:txBody>
          <a:bodyPr/>
          <a:lstStyle/>
          <a:p>
            <a:fld id="{591ED9FB-EC97-4F98-90F5-94C561B51193}" type="slidenum">
              <a:rPr lang="en-US" smtClean="0"/>
              <a:t>19</a:t>
            </a:fld>
            <a:endParaRPr lang="en-US"/>
          </a:p>
        </p:txBody>
      </p:sp>
    </p:spTree>
    <p:extLst>
      <p:ext uri="{BB962C8B-B14F-4D97-AF65-F5344CB8AC3E}">
        <p14:creationId xmlns:p14="http://schemas.microsoft.com/office/powerpoint/2010/main" val="188732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cold outside. It was warm inside. A fine day for gingerbread, Matti thought. Matti’s mother put the big blue bowl on the table and lit the stove. Matti took down a worn-looking cookbook with old-fashioned writing on the cover. He opened it on the page that said, “Gingerbread boy.”</a:t>
            </a:r>
          </a:p>
        </p:txBody>
      </p:sp>
      <p:sp>
        <p:nvSpPr>
          <p:cNvPr id="4" name="Slide Number Placeholder 3"/>
          <p:cNvSpPr>
            <a:spLocks noGrp="1"/>
          </p:cNvSpPr>
          <p:nvPr>
            <p:ph type="sldNum" sz="quarter" idx="5"/>
          </p:nvPr>
        </p:nvSpPr>
        <p:spPr/>
        <p:txBody>
          <a:bodyPr/>
          <a:lstStyle/>
          <a:p>
            <a:fld id="{591ED9FB-EC97-4F98-90F5-94C561B51193}" type="slidenum">
              <a:rPr lang="en-US" smtClean="0"/>
              <a:t>2</a:t>
            </a:fld>
            <a:endParaRPr lang="en-US"/>
          </a:p>
        </p:txBody>
      </p:sp>
    </p:spTree>
    <p:extLst>
      <p:ext uri="{BB962C8B-B14F-4D97-AF65-F5344CB8AC3E}">
        <p14:creationId xmlns:p14="http://schemas.microsoft.com/office/powerpoint/2010/main" val="177994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Matti,” his father said when they got home. “We never did catch that Gingerbread Baby. All we found were some crumbs in the snow.” “I see you have been busy,” his mother said, looking at the gingerbread house Matti was holding. “Too bad we never caught that Gingerbread Baby.” “Too bad,” said Matti.</a:t>
            </a:r>
          </a:p>
        </p:txBody>
      </p:sp>
      <p:sp>
        <p:nvSpPr>
          <p:cNvPr id="4" name="Slide Number Placeholder 3"/>
          <p:cNvSpPr>
            <a:spLocks noGrp="1"/>
          </p:cNvSpPr>
          <p:nvPr>
            <p:ph type="sldNum" sz="quarter" idx="5"/>
          </p:nvPr>
        </p:nvSpPr>
        <p:spPr/>
        <p:txBody>
          <a:bodyPr/>
          <a:lstStyle/>
          <a:p>
            <a:fld id="{591ED9FB-EC97-4F98-90F5-94C561B51193}" type="slidenum">
              <a:rPr lang="en-US" smtClean="0"/>
              <a:t>20</a:t>
            </a:fld>
            <a:endParaRPr lang="en-US"/>
          </a:p>
        </p:txBody>
      </p:sp>
    </p:spTree>
    <p:extLst>
      <p:ext uri="{BB962C8B-B14F-4D97-AF65-F5344CB8AC3E}">
        <p14:creationId xmlns:p14="http://schemas.microsoft.com/office/powerpoint/2010/main" val="383673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Matti could hear the tiny voice from inside the gingerbread house. “I’m the little Gingerbread Baby, lucky as can be, to be living in the house that Matti made for me!”</a:t>
            </a:r>
          </a:p>
        </p:txBody>
      </p:sp>
      <p:sp>
        <p:nvSpPr>
          <p:cNvPr id="4" name="Slide Number Placeholder 3"/>
          <p:cNvSpPr>
            <a:spLocks noGrp="1"/>
          </p:cNvSpPr>
          <p:nvPr>
            <p:ph type="sldNum" sz="quarter" idx="5"/>
          </p:nvPr>
        </p:nvSpPr>
        <p:spPr/>
        <p:txBody>
          <a:bodyPr/>
          <a:lstStyle/>
          <a:p>
            <a:fld id="{591ED9FB-EC97-4F98-90F5-94C561B51193}" type="slidenum">
              <a:rPr lang="en-US" smtClean="0"/>
              <a:t>21</a:t>
            </a:fld>
            <a:endParaRPr lang="en-US"/>
          </a:p>
        </p:txBody>
      </p:sp>
    </p:spTree>
    <p:extLst>
      <p:ext uri="{BB962C8B-B14F-4D97-AF65-F5344CB8AC3E}">
        <p14:creationId xmlns:p14="http://schemas.microsoft.com/office/powerpoint/2010/main" val="690444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ED9FB-EC97-4F98-90F5-94C561B51193}" type="slidenum">
              <a:rPr lang="en-US" smtClean="0"/>
              <a:t>22</a:t>
            </a:fld>
            <a:endParaRPr lang="en-US"/>
          </a:p>
        </p:txBody>
      </p:sp>
    </p:spTree>
    <p:extLst>
      <p:ext uri="{BB962C8B-B14F-4D97-AF65-F5344CB8AC3E}">
        <p14:creationId xmlns:p14="http://schemas.microsoft.com/office/powerpoint/2010/main" val="133466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measured and mixed. Matti rolled the dough into the shape of a Gingerbread Boy and they popped him in the oven. Bake a full eight minutes. No more. No less. Do not peek, the recipe read. Matti listened to the clock. Tick, tock, tick. One minute, two minutes, three…. four…. five….Matti couldn’t wait any longer. He opened the oven door to take a peek. Instead of a gingerbread boy, out jumped a gingerbread baby!</a:t>
            </a:r>
          </a:p>
        </p:txBody>
      </p:sp>
      <p:sp>
        <p:nvSpPr>
          <p:cNvPr id="4" name="Slide Number Placeholder 3"/>
          <p:cNvSpPr>
            <a:spLocks noGrp="1"/>
          </p:cNvSpPr>
          <p:nvPr>
            <p:ph type="sldNum" sz="quarter" idx="5"/>
          </p:nvPr>
        </p:nvSpPr>
        <p:spPr/>
        <p:txBody>
          <a:bodyPr/>
          <a:lstStyle/>
          <a:p>
            <a:fld id="{591ED9FB-EC97-4F98-90F5-94C561B51193}" type="slidenum">
              <a:rPr lang="en-US" smtClean="0"/>
              <a:t>3</a:t>
            </a:fld>
            <a:endParaRPr lang="en-US"/>
          </a:p>
        </p:txBody>
      </p:sp>
    </p:spTree>
    <p:extLst>
      <p:ext uri="{BB962C8B-B14F-4D97-AF65-F5344CB8AC3E}">
        <p14:creationId xmlns:p14="http://schemas.microsoft.com/office/powerpoint/2010/main" val="244675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pranced around the big blue bowl. “I am the gingerbread Baby, Fresh from the pan. If you want me, Catch me if you can.”</a:t>
            </a:r>
          </a:p>
        </p:txBody>
      </p:sp>
      <p:sp>
        <p:nvSpPr>
          <p:cNvPr id="4" name="Slide Number Placeholder 3"/>
          <p:cNvSpPr>
            <a:spLocks noGrp="1"/>
          </p:cNvSpPr>
          <p:nvPr>
            <p:ph type="sldNum" sz="quarter" idx="5"/>
          </p:nvPr>
        </p:nvSpPr>
        <p:spPr/>
        <p:txBody>
          <a:bodyPr/>
          <a:lstStyle/>
          <a:p>
            <a:fld id="{591ED9FB-EC97-4F98-90F5-94C561B51193}" type="slidenum">
              <a:rPr lang="en-US" smtClean="0"/>
              <a:t>4</a:t>
            </a:fld>
            <a:endParaRPr lang="en-US"/>
          </a:p>
        </p:txBody>
      </p:sp>
    </p:spTree>
    <p:extLst>
      <p:ext uri="{BB962C8B-B14F-4D97-AF65-F5344CB8AC3E}">
        <p14:creationId xmlns:p14="http://schemas.microsoft.com/office/powerpoint/2010/main" val="63819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Matti’s mother reached for the Gingerbread Baby to put him back into the oven. But he ran all around the kitchen. The door opened and in came Matti’s father. “What’s that delicious smell?” he asked as the Gingerbread Baby tumbled through his legs and outside into the yard.</a:t>
            </a:r>
          </a:p>
        </p:txBody>
      </p:sp>
      <p:sp>
        <p:nvSpPr>
          <p:cNvPr id="4" name="Slide Number Placeholder 3"/>
          <p:cNvSpPr>
            <a:spLocks noGrp="1"/>
          </p:cNvSpPr>
          <p:nvPr>
            <p:ph type="sldNum" sz="quarter" idx="5"/>
          </p:nvPr>
        </p:nvSpPr>
        <p:spPr/>
        <p:txBody>
          <a:bodyPr/>
          <a:lstStyle/>
          <a:p>
            <a:fld id="{591ED9FB-EC97-4F98-90F5-94C561B51193}" type="slidenum">
              <a:rPr lang="en-US" smtClean="0"/>
              <a:t>5</a:t>
            </a:fld>
            <a:endParaRPr lang="en-US"/>
          </a:p>
        </p:txBody>
      </p:sp>
    </p:spTree>
    <p:extLst>
      <p:ext uri="{BB962C8B-B14F-4D97-AF65-F5344CB8AC3E}">
        <p14:creationId xmlns:p14="http://schemas.microsoft.com/office/powerpoint/2010/main" val="32247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ran by the Tabby cat. She twitched her tail and sprang at him. They rumbled and tumbled, but the Gingerbread Baby came out on top.</a:t>
            </a:r>
          </a:p>
        </p:txBody>
      </p:sp>
      <p:sp>
        <p:nvSpPr>
          <p:cNvPr id="4" name="Slide Number Placeholder 3"/>
          <p:cNvSpPr>
            <a:spLocks noGrp="1"/>
          </p:cNvSpPr>
          <p:nvPr>
            <p:ph type="sldNum" sz="quarter" idx="5"/>
          </p:nvPr>
        </p:nvSpPr>
        <p:spPr/>
        <p:txBody>
          <a:bodyPr/>
          <a:lstStyle/>
          <a:p>
            <a:fld id="{591ED9FB-EC97-4F98-90F5-94C561B51193}" type="slidenum">
              <a:rPr lang="en-US" smtClean="0"/>
              <a:t>6</a:t>
            </a:fld>
            <a:endParaRPr lang="en-US"/>
          </a:p>
        </p:txBody>
      </p:sp>
    </p:spTree>
    <p:extLst>
      <p:ext uri="{BB962C8B-B14F-4D97-AF65-F5344CB8AC3E}">
        <p14:creationId xmlns:p14="http://schemas.microsoft.com/office/powerpoint/2010/main" val="74427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ran toward the garden wall. The dog caught a whiff of tasty ginger and sniffed along behind him. But the Gingerbread Baby was halfway up when the dog caught up. He barked and barked as the Gingerbread Baby climbed over the wall.</a:t>
            </a:r>
          </a:p>
        </p:txBody>
      </p:sp>
      <p:sp>
        <p:nvSpPr>
          <p:cNvPr id="4" name="Slide Number Placeholder 3"/>
          <p:cNvSpPr>
            <a:spLocks noGrp="1"/>
          </p:cNvSpPr>
          <p:nvPr>
            <p:ph type="sldNum" sz="quarter" idx="5"/>
          </p:nvPr>
        </p:nvSpPr>
        <p:spPr/>
        <p:txBody>
          <a:bodyPr/>
          <a:lstStyle/>
          <a:p>
            <a:fld id="{591ED9FB-EC97-4F98-90F5-94C561B51193}" type="slidenum">
              <a:rPr lang="en-US" smtClean="0"/>
              <a:t>7</a:t>
            </a:fld>
            <a:endParaRPr lang="en-US"/>
          </a:p>
        </p:txBody>
      </p:sp>
    </p:spTree>
    <p:extLst>
      <p:ext uri="{BB962C8B-B14F-4D97-AF65-F5344CB8AC3E}">
        <p14:creationId xmlns:p14="http://schemas.microsoft.com/office/powerpoint/2010/main" val="404598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Matti was still inside. He heard his mother and father yelling. He heard a cat meowing and a dog barking. And he heard the Gingerbread Baby shouting: “Catch me if you can!” Matti opened up the worn-looking cookbook for the second time.</a:t>
            </a:r>
          </a:p>
        </p:txBody>
      </p:sp>
      <p:sp>
        <p:nvSpPr>
          <p:cNvPr id="4" name="Slide Number Placeholder 3"/>
          <p:cNvSpPr>
            <a:spLocks noGrp="1"/>
          </p:cNvSpPr>
          <p:nvPr>
            <p:ph type="sldNum" sz="quarter" idx="5"/>
          </p:nvPr>
        </p:nvSpPr>
        <p:spPr/>
        <p:txBody>
          <a:bodyPr/>
          <a:lstStyle/>
          <a:p>
            <a:fld id="{591ED9FB-EC97-4F98-90F5-94C561B51193}" type="slidenum">
              <a:rPr lang="en-US" smtClean="0"/>
              <a:t>8</a:t>
            </a:fld>
            <a:endParaRPr lang="en-US"/>
          </a:p>
        </p:txBody>
      </p:sp>
    </p:spTree>
    <p:extLst>
      <p:ext uri="{BB962C8B-B14F-4D97-AF65-F5344CB8AC3E}">
        <p14:creationId xmlns:p14="http://schemas.microsoft.com/office/powerpoint/2010/main" val="274536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the Gingerbread Baby wheeled on down the path and into the barn. The goats looked up as he summersaulted across the backs. The last one tried to catch him, but the Gingerbread Baby was too fast.</a:t>
            </a:r>
          </a:p>
        </p:txBody>
      </p:sp>
      <p:sp>
        <p:nvSpPr>
          <p:cNvPr id="4" name="Slide Number Placeholder 3"/>
          <p:cNvSpPr>
            <a:spLocks noGrp="1"/>
          </p:cNvSpPr>
          <p:nvPr>
            <p:ph type="sldNum" sz="quarter" idx="5"/>
          </p:nvPr>
        </p:nvSpPr>
        <p:spPr/>
        <p:txBody>
          <a:bodyPr/>
          <a:lstStyle/>
          <a:p>
            <a:fld id="{591ED9FB-EC97-4F98-90F5-94C561B51193}" type="slidenum">
              <a:rPr lang="en-US" smtClean="0"/>
              <a:t>9</a:t>
            </a:fld>
            <a:endParaRPr lang="en-US"/>
          </a:p>
        </p:txBody>
      </p:sp>
    </p:spTree>
    <p:extLst>
      <p:ext uri="{BB962C8B-B14F-4D97-AF65-F5344CB8AC3E}">
        <p14:creationId xmlns:p14="http://schemas.microsoft.com/office/powerpoint/2010/main" val="320044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8.wdp"/><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9.wdp"/><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4.m4a"/><Relationship Id="rId1" Type="http://schemas.microsoft.com/office/2007/relationships/media" Target="../media/media14.m4a"/><Relationship Id="rId6" Type="http://schemas.microsoft.com/office/2007/relationships/hdphoto" Target="../media/hdphoto10.wdp"/><Relationship Id="rId5" Type="http://schemas.openxmlformats.org/officeDocument/2006/relationships/image" Target="../media/image13.png"/><Relationship Id="rId4" Type="http://schemas.openxmlformats.org/officeDocument/2006/relationships/notesSlide" Target="../notesSlides/notesSlide14.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5.m4a"/><Relationship Id="rId1" Type="http://schemas.microsoft.com/office/2007/relationships/media" Target="../media/media15.m4a"/><Relationship Id="rId6" Type="http://schemas.microsoft.com/office/2007/relationships/hdphoto" Target="../media/hdphoto11.wdp"/><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6.m4a"/><Relationship Id="rId1" Type="http://schemas.microsoft.com/office/2007/relationships/media" Target="../media/media16.m4a"/><Relationship Id="rId6" Type="http://schemas.microsoft.com/office/2007/relationships/hdphoto" Target="../media/hdphoto12.wdp"/><Relationship Id="rId5" Type="http://schemas.openxmlformats.org/officeDocument/2006/relationships/image" Target="../media/image15.png"/><Relationship Id="rId4" Type="http://schemas.openxmlformats.org/officeDocument/2006/relationships/notesSlide" Target="../notesSlides/notesSlide16.xml"/><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microsoft.com/office/2007/relationships/hdphoto" Target="../media/hdphoto13.wdp"/><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notesSlide" Target="../notesSlides/notesSlide21.xml"/><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8.WMF"/><Relationship Id="rId5" Type="http://schemas.openxmlformats.org/officeDocument/2006/relationships/image" Target="../media/image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4.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39865" y="5356108"/>
            <a:ext cx="9934414" cy="1107996"/>
          </a:xfrm>
          <a:prstGeom prst="rect">
            <a:avLst/>
          </a:prstGeom>
          <a:noFill/>
        </p:spPr>
        <p:txBody>
          <a:bodyPr wrap="square" lIns="91440" tIns="45720" rIns="91440" bIns="45720" rtlCol="0" anchor="t">
            <a:spAutoFit/>
          </a:bodyPr>
          <a:lstStyle/>
          <a:p>
            <a:pPr algn="ctr"/>
            <a:endParaRPr lang="en-US" dirty="0"/>
          </a:p>
          <a:p>
            <a:pPr algn="ctr"/>
            <a:r>
              <a:rPr lang="en-US" sz="2400" b="1" dirty="0">
                <a:solidFill>
                  <a:srgbClr val="FFFF00"/>
                </a:solidFill>
              </a:rPr>
              <a:t>Adapted from the original text, </a:t>
            </a:r>
            <a:r>
              <a:rPr lang="en-US" sz="2400" b="1" i="1" dirty="0">
                <a:solidFill>
                  <a:srgbClr val="FFFF00"/>
                </a:solidFill>
              </a:rPr>
              <a:t>Gingerbread Baby</a:t>
            </a:r>
            <a:r>
              <a:rPr lang="en-US" sz="2400" b="1" dirty="0">
                <a:solidFill>
                  <a:srgbClr val="FFFF00"/>
                </a:solidFill>
              </a:rPr>
              <a:t>, written by Jan Brett, illustrated by Jan Brett </a:t>
            </a:r>
            <a:endParaRPr lang="en-US" sz="2400" b="1" dirty="0">
              <a:solidFill>
                <a:srgbClr val="FFFF00"/>
              </a:solidFill>
              <a:cs typeface="Calibri"/>
            </a:endParaRPr>
          </a:p>
        </p:txBody>
      </p:sp>
      <p:pic>
        <p:nvPicPr>
          <p:cNvPr id="3" name="Audio Recording Dec 4, 2021 at 8:22:12 AM" descr="Adapted from the original text, Gingerbread Baby, written by Jan Brett. Illustrated by Jan Brett.">
            <a:hlinkClick r:id="" action="ppaction://media"/>
            <a:extLst>
              <a:ext uri="{FF2B5EF4-FFF2-40B4-BE49-F238E27FC236}">
                <a16:creationId xmlns:a16="http://schemas.microsoft.com/office/drawing/2014/main" id="{829E78BC-9419-B44A-B21E-7052FD0199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2679" y="5799337"/>
            <a:ext cx="812800" cy="812800"/>
          </a:xfrm>
          <a:prstGeom prst="rect">
            <a:avLst/>
          </a:prstGeom>
        </p:spPr>
      </p:pic>
      <p:pic>
        <p:nvPicPr>
          <p:cNvPr id="1026" name="Picture 2" descr="Gingerbread Baby book cover">
            <a:extLst>
              <a:ext uri="{FF2B5EF4-FFF2-40B4-BE49-F238E27FC236}">
                <a16:creationId xmlns:a16="http://schemas.microsoft.com/office/drawing/2014/main" id="{428CC067-3DD5-4374-AC63-A1CE43B534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9703" y="1152611"/>
            <a:ext cx="4592594" cy="382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7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Dec 4, 2021 at 9:58:28 AM" descr="Martha and Madeline were standing by the well when the Gingerbread Baby stopped to take a drink. They looked at each other and winked. Martha started to talk to him while Madeline tiptoed up behind him with the bucket. But they couldn’t fool the Gingerbread Baby. He took a braid from Martha and a braid from Madeline and tied them in a knot and ran down the road.">
            <a:hlinkClick r:id="" action="ppaction://media"/>
            <a:extLst>
              <a:ext uri="{FF2B5EF4-FFF2-40B4-BE49-F238E27FC236}">
                <a16:creationId xmlns:a16="http://schemas.microsoft.com/office/drawing/2014/main" id="{CB198083-597E-E34E-8612-FFD708EDFA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10240" y="321603"/>
            <a:ext cx="812800" cy="812800"/>
          </a:xfrm>
          <a:prstGeom prst="rect">
            <a:avLst/>
          </a:prstGeom>
        </p:spPr>
      </p:pic>
      <p:pic>
        <p:nvPicPr>
          <p:cNvPr id="7" name="Picture 2" descr="The gingerbread baby.">
            <a:extLst>
              <a:ext uri="{FF2B5EF4-FFF2-40B4-BE49-F238E27FC236}">
                <a16:creationId xmlns:a16="http://schemas.microsoft.com/office/drawing/2014/main" id="{A77FFE00-C90D-7B43-867E-F9313B51B38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4263081" y="1306395"/>
            <a:ext cx="2991938" cy="398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Dec 4, 2021 at 10:14:15 AM" descr="Back in the house, Matti stirred, mixed and rolled the dough. He shaped it, put it in a pan and into the oven. Tick, tock, tick. Eight long minutes. This time he didn’t peek. “I will catch him if I can,” Matti said to himself.&#10;">
            <a:hlinkClick r:id="" action="ppaction://media"/>
            <a:extLst>
              <a:ext uri="{FF2B5EF4-FFF2-40B4-BE49-F238E27FC236}">
                <a16:creationId xmlns:a16="http://schemas.microsoft.com/office/drawing/2014/main" id="{BFABB66F-098B-A24E-8E5F-DABD4AC1B2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86683" y="645160"/>
            <a:ext cx="812800" cy="812800"/>
          </a:xfrm>
          <a:prstGeom prst="rect">
            <a:avLst/>
          </a:prstGeom>
        </p:spPr>
      </p:pic>
      <p:pic>
        <p:nvPicPr>
          <p:cNvPr id="3074" name="Picture 2" descr="mixing bowl with a wisk">
            <a:extLst>
              <a:ext uri="{FF2B5EF4-FFF2-40B4-BE49-F238E27FC236}">
                <a16:creationId xmlns:a16="http://schemas.microsoft.com/office/drawing/2014/main" id="{F71F5A02-D7D8-429D-A177-A974A509217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889" b="96000" l="2667" r="98667">
                        <a14:foregroundMark x1="24889" y1="4889" x2="38667" y2="28444"/>
                        <a14:foregroundMark x1="3111" y1="43111" x2="65778" y2="60444"/>
                        <a14:foregroundMark x1="65778" y1="60444" x2="67111" y2="60000"/>
                        <a14:foregroundMark x1="80000" y1="38222" x2="25333" y2="66222"/>
                        <a14:foregroundMark x1="25333" y1="66222" x2="24444" y2="66222"/>
                        <a14:foregroundMark x1="98667" y1="41333" x2="55556" y2="60444"/>
                        <a14:foregroundMark x1="55556" y1="60444" x2="53333" y2="60444"/>
                        <a14:foregroundMark x1="49778" y1="36000" x2="62222" y2="54222"/>
                        <a14:foregroundMark x1="62222" y1="54222" x2="62667" y2="54222"/>
                        <a14:foregroundMark x1="45333" y1="96000" x2="53333" y2="70222"/>
                        <a14:backgroundMark x1="44889" y1="96889" x2="44889" y2="96889"/>
                        <a14:backgroundMark x1="98667" y1="40889" x2="98667" y2="40889"/>
                      </a14:backgroundRemoval>
                    </a14:imgEffect>
                  </a14:imgLayer>
                </a14:imgProps>
              </a:ext>
              <a:ext uri="{28A0092B-C50C-407E-A947-70E740481C1C}">
                <a14:useLocalDpi xmlns:a14="http://schemas.microsoft.com/office/drawing/2010/main" val="0"/>
              </a:ext>
            </a:extLst>
          </a:blip>
          <a:srcRect/>
          <a:stretch>
            <a:fillRect/>
          </a:stretch>
        </p:blipFill>
        <p:spPr bwMode="auto">
          <a:xfrm>
            <a:off x="3109613" y="1040027"/>
            <a:ext cx="4656437" cy="465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9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074"/>
                                        </p:tgtEl>
                                        <p:attrNameLst>
                                          <p:attrName>r</p:attrName>
                                        </p:attrNameLst>
                                      </p:cBhvr>
                                    </p:animRot>
                                    <p:animRot by="-240000">
                                      <p:cBhvr>
                                        <p:cTn id="11" dur="200" fill="hold">
                                          <p:stCondLst>
                                            <p:cond delay="200"/>
                                          </p:stCondLst>
                                        </p:cTn>
                                        <p:tgtEl>
                                          <p:spTgt spid="3074"/>
                                        </p:tgtEl>
                                        <p:attrNameLst>
                                          <p:attrName>r</p:attrName>
                                        </p:attrNameLst>
                                      </p:cBhvr>
                                    </p:animRot>
                                    <p:animRot by="240000">
                                      <p:cBhvr>
                                        <p:cTn id="12" dur="200" fill="hold">
                                          <p:stCondLst>
                                            <p:cond delay="400"/>
                                          </p:stCondLst>
                                        </p:cTn>
                                        <p:tgtEl>
                                          <p:spTgt spid="3074"/>
                                        </p:tgtEl>
                                        <p:attrNameLst>
                                          <p:attrName>r</p:attrName>
                                        </p:attrNameLst>
                                      </p:cBhvr>
                                    </p:animRot>
                                    <p:animRot by="-240000">
                                      <p:cBhvr>
                                        <p:cTn id="13" dur="200" fill="hold">
                                          <p:stCondLst>
                                            <p:cond delay="600"/>
                                          </p:stCondLst>
                                        </p:cTn>
                                        <p:tgtEl>
                                          <p:spTgt spid="3074"/>
                                        </p:tgtEl>
                                        <p:attrNameLst>
                                          <p:attrName>r</p:attrName>
                                        </p:attrNameLst>
                                      </p:cBhvr>
                                    </p:animRot>
                                    <p:animRot by="120000">
                                      <p:cBhvr>
                                        <p:cTn id="14"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Mama pig.">
            <a:extLst>
              <a:ext uri="{FF2B5EF4-FFF2-40B4-BE49-F238E27FC236}">
                <a16:creationId xmlns:a16="http://schemas.microsoft.com/office/drawing/2014/main" id="{A70D46EE-C73E-E848-9403-107EB9998C4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954" b="97214" l="1119" r="97015">
                        <a14:foregroundMark x1="6716" y1="12384" x2="13806" y2="12693"/>
                        <a14:foregroundMark x1="13806" y1="12693" x2="23881" y2="8050"/>
                        <a14:foregroundMark x1="60448" y1="7121" x2="57836" y2="6811"/>
                        <a14:foregroundMark x1="33396" y1="4954" x2="31716" y2="5263"/>
                        <a14:foregroundMark x1="3731" y1="14861" x2="3731" y2="16409"/>
                        <a14:foregroundMark x1="8955" y1="31579" x2="8955" y2="36842"/>
                        <a14:foregroundMark x1="21269" y1="30650" x2="21269" y2="36842"/>
                        <a14:foregroundMark x1="5784" y1="55728" x2="5037" y2="44582"/>
                        <a14:foregroundMark x1="42164" y1="92570" x2="41231" y2="97523"/>
                        <a14:foregroundMark x1="90858" y1="48607" x2="90672" y2="42415"/>
                        <a14:foregroundMark x1="95149" y1="39938" x2="94776" y2="35913"/>
                        <a14:foregroundMark x1="19216" y1="31269" x2="19776" y2="40557"/>
                        <a14:foregroundMark x1="18470" y1="61610" x2="18284" y2="65635"/>
                        <a14:foregroundMark x1="22201" y1="30341" x2="23694" y2="34056"/>
                        <a14:foregroundMark x1="97201" y1="40867" x2="97201" y2="40867"/>
                        <a14:foregroundMark x1="1119" y1="51703" x2="8209" y2="48297"/>
                        <a14:backgroundMark x1="96269" y1="35913" x2="96269" y2="35913"/>
                      </a14:backgroundRemoval>
                    </a14:imgEffect>
                  </a14:imgLayer>
                </a14:imgProps>
              </a:ext>
              <a:ext uri="{28A0092B-C50C-407E-A947-70E740481C1C}">
                <a14:useLocalDpi xmlns:a14="http://schemas.microsoft.com/office/drawing/2010/main" val="0"/>
              </a:ext>
            </a:extLst>
          </a:blip>
          <a:srcRect/>
          <a:stretch>
            <a:fillRect/>
          </a:stretch>
        </p:blipFill>
        <p:spPr bwMode="auto">
          <a:xfrm>
            <a:off x="2692400" y="1377950"/>
            <a:ext cx="6807200" cy="41021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Dec 4, 2021 at 10:22:10 AM" descr="As he was bouncing along, the Gingerbread Baby saw a farm wagon just ahead. He jumped in and settled down for a ride next to a mama pig. The smell of gingerbread was too much for her. She tossed him high in the air, closed her eyes and opened her mouth. But the gingerbread baby twisted in the air and came down hard on her porky snout. &#10;">
            <a:hlinkClick r:id="" action="ppaction://media"/>
            <a:extLst>
              <a:ext uri="{FF2B5EF4-FFF2-40B4-BE49-F238E27FC236}">
                <a16:creationId xmlns:a16="http://schemas.microsoft.com/office/drawing/2014/main" id="{8993C837-243A-B74C-9628-088CF847A5E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50916" y="296985"/>
            <a:ext cx="812800" cy="812800"/>
          </a:xfrm>
          <a:prstGeom prst="rect">
            <a:avLst/>
          </a:prstGeom>
        </p:spPr>
      </p:pic>
    </p:spTree>
    <p:extLst>
      <p:ext uri="{BB962C8B-B14F-4D97-AF65-F5344CB8AC3E}">
        <p14:creationId xmlns:p14="http://schemas.microsoft.com/office/powerpoint/2010/main" val="23507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6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44"/>
                                        </p:tgtEl>
                                        <p:attrNameLst>
                                          <p:attrName>r</p:attrName>
                                        </p:attrNameLst>
                                      </p:cBhvr>
                                    </p:animRot>
                                    <p:animRot by="-240000">
                                      <p:cBhvr>
                                        <p:cTn id="11" dur="200" fill="hold">
                                          <p:stCondLst>
                                            <p:cond delay="200"/>
                                          </p:stCondLst>
                                        </p:cTn>
                                        <p:tgtEl>
                                          <p:spTgt spid="10244"/>
                                        </p:tgtEl>
                                        <p:attrNameLst>
                                          <p:attrName>r</p:attrName>
                                        </p:attrNameLst>
                                      </p:cBhvr>
                                    </p:animRot>
                                    <p:animRot by="240000">
                                      <p:cBhvr>
                                        <p:cTn id="12" dur="200" fill="hold">
                                          <p:stCondLst>
                                            <p:cond delay="400"/>
                                          </p:stCondLst>
                                        </p:cTn>
                                        <p:tgtEl>
                                          <p:spTgt spid="10244"/>
                                        </p:tgtEl>
                                        <p:attrNameLst>
                                          <p:attrName>r</p:attrName>
                                        </p:attrNameLst>
                                      </p:cBhvr>
                                    </p:animRot>
                                    <p:animRot by="-240000">
                                      <p:cBhvr>
                                        <p:cTn id="13" dur="200" fill="hold">
                                          <p:stCondLst>
                                            <p:cond delay="600"/>
                                          </p:stCondLst>
                                        </p:cTn>
                                        <p:tgtEl>
                                          <p:spTgt spid="10244"/>
                                        </p:tgtEl>
                                        <p:attrNameLst>
                                          <p:attrName>r</p:attrName>
                                        </p:attrNameLst>
                                      </p:cBhvr>
                                    </p:animRot>
                                    <p:animRot by="120000">
                                      <p:cBhvr>
                                        <p:cTn id="14" dur="200" fill="hold">
                                          <p:stCondLst>
                                            <p:cond delay="800"/>
                                          </p:stCondLst>
                                        </p:cTn>
                                        <p:tgtEl>
                                          <p:spTgt spid="102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Dec 4, 2021 at 10:26:50 AM" descr="“I am the Gingerbread Baby. Too quick for the mother and the father, too fast for the cat, the dog, the goats, too clever for Martha and Madeline, too smart for the mama pig. Who’s left? Catch me if you can!”&#10;">
            <a:hlinkClick r:id="" action="ppaction://media"/>
            <a:extLst>
              <a:ext uri="{FF2B5EF4-FFF2-40B4-BE49-F238E27FC236}">
                <a16:creationId xmlns:a16="http://schemas.microsoft.com/office/drawing/2014/main" id="{DA9BFBBD-2D69-9E4A-97F4-8F33E6B706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1766" y="617024"/>
            <a:ext cx="812800" cy="812800"/>
          </a:xfrm>
          <a:prstGeom prst="rect">
            <a:avLst/>
          </a:prstGeom>
        </p:spPr>
      </p:pic>
      <p:pic>
        <p:nvPicPr>
          <p:cNvPr id="4" name="Picture 2" descr="The gingerbread baby.">
            <a:extLst>
              <a:ext uri="{FF2B5EF4-FFF2-40B4-BE49-F238E27FC236}">
                <a16:creationId xmlns:a16="http://schemas.microsoft.com/office/drawing/2014/main" id="{3D85A43D-E922-4AD7-A161-6146F4E1B53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5283636" y="2013667"/>
            <a:ext cx="2126848" cy="283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5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4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
            <a:extLst>
              <a:ext uri="{FF2B5EF4-FFF2-40B4-BE49-F238E27FC236}">
                <a16:creationId xmlns:a16="http://schemas.microsoft.com/office/drawing/2014/main" id="{0FE22F68-6EDE-46C4-B291-B7245CE54E4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3438" b="98125" l="6835" r="89695">
                        <a14:foregroundMark x1="6835" y1="83125" x2="34175" y2="78047"/>
                        <a14:foregroundMark x1="15247" y1="92656" x2="62250" y2="75625"/>
                        <a14:foregroundMark x1="62250" y1="75625" x2="62250" y2="75625"/>
                        <a14:foregroundMark x1="62566" y1="94766" x2="55731" y2="73438"/>
                        <a14:foregroundMark x1="55731" y1="73438" x2="55731" y2="73438"/>
                      </a14:backgroundRemoval>
                    </a14:imgEffect>
                  </a14:imgLayer>
                </a14:imgProps>
              </a:ext>
              <a:ext uri="{28A0092B-C50C-407E-A947-70E740481C1C}">
                <a14:useLocalDpi xmlns:a14="http://schemas.microsoft.com/office/drawing/2010/main" val="0"/>
              </a:ext>
            </a:extLst>
          </a:blip>
          <a:srcRect t="81744"/>
          <a:stretch/>
        </p:blipFill>
        <p:spPr>
          <a:xfrm>
            <a:off x="2528364" y="4979962"/>
            <a:ext cx="7135271" cy="1252025"/>
          </a:xfrm>
          <a:prstGeom prst="rect">
            <a:avLst/>
          </a:prstGeom>
        </p:spPr>
      </p:pic>
      <p:pic>
        <p:nvPicPr>
          <p:cNvPr id="2" name="Audio Recording Dec 4, 2021 at 10:46:13 AM" descr="Feeling smug, the Gingerbread Baby strolled along by himself until he came to a bridge that crossed over to the village. Just as he got to the middle, he heard running feet behind him and saw a crowd of villagers ahead of him. The Gingerbread Baby was trapped. He jumped up onto the railing, backflipped through the air and landed on a chunk of ice floating down the river.&#10;">
            <a:hlinkClick r:id="" action="ppaction://media"/>
            <a:extLst>
              <a:ext uri="{FF2B5EF4-FFF2-40B4-BE49-F238E27FC236}">
                <a16:creationId xmlns:a16="http://schemas.microsoft.com/office/drawing/2014/main" id="{B72E7C92-696F-9A43-8000-BF285F66164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83631" y="574821"/>
            <a:ext cx="812800" cy="812800"/>
          </a:xfrm>
          <a:prstGeom prst="rect">
            <a:avLst/>
          </a:prstGeom>
        </p:spPr>
      </p:pic>
      <p:pic>
        <p:nvPicPr>
          <p:cNvPr id="6" name="Picture 2" descr="The gingerbread baby.">
            <a:extLst>
              <a:ext uri="{FF2B5EF4-FFF2-40B4-BE49-F238E27FC236}">
                <a16:creationId xmlns:a16="http://schemas.microsoft.com/office/drawing/2014/main" id="{EB746147-0F8E-46C9-90D5-0D32BA443C87}"/>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5032576" y="2775310"/>
            <a:ext cx="2126848" cy="283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The fox.">
            <a:extLst>
              <a:ext uri="{FF2B5EF4-FFF2-40B4-BE49-F238E27FC236}">
                <a16:creationId xmlns:a16="http://schemas.microsoft.com/office/drawing/2014/main" id="{DBFB0C49-25DF-C041-805F-8A4DC7554F5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5778" r="90000">
                        <a14:foregroundMark x1="7333" y1="18000" x2="7333" y2="18000"/>
                        <a14:foregroundMark x1="5778" y1="14444" x2="5778" y2="14444"/>
                      </a14:backgroundRemoval>
                    </a14:imgEffect>
                  </a14:imgLayer>
                </a14:imgProps>
              </a:ex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Dec 4, 2021 at 10:58:18 AM" descr="The ice bobbed along with the Gingerbread Baby dancing on top, and singing in a loud voice, “Look at me. And What do you see? The Best Gingerbread Baby ever! Until his fee got cold and he jumped ashore. Who was that watching him from the trees? It was the fox. He crept up behind the Gingerbread Baby, ready to eat him up. But the Fox couldn’t help himself, and he licked his chops. Smack! Smack! The Gingerbread Baby heard him and ran as fast as he could.">
            <a:hlinkClick r:id="" action="ppaction://media"/>
            <a:extLst>
              <a:ext uri="{FF2B5EF4-FFF2-40B4-BE49-F238E27FC236}">
                <a16:creationId xmlns:a16="http://schemas.microsoft.com/office/drawing/2014/main" id="{FE69AAC7-A3F7-9C48-9E43-7C714E665DE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55496" y="729566"/>
            <a:ext cx="812800" cy="812800"/>
          </a:xfrm>
          <a:prstGeom prst="rect">
            <a:avLst/>
          </a:prstGeom>
        </p:spPr>
      </p:pic>
    </p:spTree>
    <p:extLst>
      <p:ext uri="{BB962C8B-B14F-4D97-AF65-F5344CB8AC3E}">
        <p14:creationId xmlns:p14="http://schemas.microsoft.com/office/powerpoint/2010/main" val="289342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7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3318"/>
                                        </p:tgtEl>
                                        <p:attrNameLst>
                                          <p:attrName>r</p:attrName>
                                        </p:attrNameLst>
                                      </p:cBhvr>
                                    </p:animRot>
                                    <p:animRot by="-240000">
                                      <p:cBhvr>
                                        <p:cTn id="11" dur="200" fill="hold">
                                          <p:stCondLst>
                                            <p:cond delay="200"/>
                                          </p:stCondLst>
                                        </p:cTn>
                                        <p:tgtEl>
                                          <p:spTgt spid="13318"/>
                                        </p:tgtEl>
                                        <p:attrNameLst>
                                          <p:attrName>r</p:attrName>
                                        </p:attrNameLst>
                                      </p:cBhvr>
                                    </p:animRot>
                                    <p:animRot by="240000">
                                      <p:cBhvr>
                                        <p:cTn id="12" dur="200" fill="hold">
                                          <p:stCondLst>
                                            <p:cond delay="400"/>
                                          </p:stCondLst>
                                        </p:cTn>
                                        <p:tgtEl>
                                          <p:spTgt spid="13318"/>
                                        </p:tgtEl>
                                        <p:attrNameLst>
                                          <p:attrName>r</p:attrName>
                                        </p:attrNameLst>
                                      </p:cBhvr>
                                    </p:animRot>
                                    <p:animRot by="-240000">
                                      <p:cBhvr>
                                        <p:cTn id="13" dur="200" fill="hold">
                                          <p:stCondLst>
                                            <p:cond delay="600"/>
                                          </p:stCondLst>
                                        </p:cTn>
                                        <p:tgtEl>
                                          <p:spTgt spid="13318"/>
                                        </p:tgtEl>
                                        <p:attrNameLst>
                                          <p:attrName>r</p:attrName>
                                        </p:attrNameLst>
                                      </p:cBhvr>
                                    </p:animRot>
                                    <p:animRot by="120000">
                                      <p:cBhvr>
                                        <p:cTn id="14" dur="200" fill="hold">
                                          <p:stCondLst>
                                            <p:cond delay="800"/>
                                          </p:stCondLst>
                                        </p:cTn>
                                        <p:tgtEl>
                                          <p:spTgt spid="133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ilk can.">
            <a:extLst>
              <a:ext uri="{FF2B5EF4-FFF2-40B4-BE49-F238E27FC236}">
                <a16:creationId xmlns:a16="http://schemas.microsoft.com/office/drawing/2014/main" id="{DFFE65AB-4808-6340-8E30-C0A0882C2E0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19" b="91296" l="10000" r="90000">
                        <a14:foregroundMark x1="64772" y1="11236" x2="64662" y2="11767"/>
                        <a14:foregroundMark x1="52143" y1="91296" x2="47429" y2="91296"/>
                        <a14:backgroundMark x1="58286" y1="10185" x2="85143" y2="28981"/>
                        <a14:backgroundMark x1="85143" y1="28981" x2="85286" y2="29352"/>
                        <a14:backgroundMark x1="54571" y1="15278" x2="83571" y2="22500"/>
                        <a14:backgroundMark x1="83571" y1="22500" x2="83857" y2="23519"/>
                        <a14:backgroundMark x1="55714" y1="8519" x2="93571" y2="12407"/>
                        <a14:backgroundMark x1="85714" y1="5648" x2="54286" y2="4630"/>
                        <a14:backgroundMark x1="54286" y1="4630" x2="54286" y2="4630"/>
                        <a14:backgroundMark x1="65143" y1="4167" x2="86000" y2="3889"/>
                        <a14:backgroundMark x1="86000" y1="3889" x2="89714" y2="3889"/>
                        <a14:backgroundMark x1="59143" y1="18241" x2="71571" y2="25000"/>
                        <a14:backgroundMark x1="71571" y1="25000" x2="76000" y2="34167"/>
                        <a14:backgroundMark x1="76000" y1="34167" x2="76714" y2="34722"/>
                        <a14:backgroundMark x1="70714" y1="27222" x2="71429" y2="33519"/>
                        <a14:backgroundMark x1="51286" y1="21389" x2="64571" y2="23241"/>
                        <a14:backgroundMark x1="64571" y1="23241" x2="81857" y2="35926"/>
                      </a14:backgroundRemoval>
                    </a14:imgEffect>
                  </a14:imgLayer>
                </a14:imgProps>
              </a:ext>
              <a:ext uri="{28A0092B-C50C-407E-A947-70E740481C1C}">
                <a14:useLocalDpi xmlns:a14="http://schemas.microsoft.com/office/drawing/2010/main" val="0"/>
              </a:ext>
            </a:extLst>
          </a:blip>
          <a:srcRect b="7077"/>
          <a:stretch/>
        </p:blipFill>
        <p:spPr bwMode="auto">
          <a:xfrm>
            <a:off x="3873500" y="379827"/>
            <a:ext cx="4445000" cy="637266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Dec 4, 2021 at 11:07:54 AM" descr="Just when the fox was catching up, the Gingerbread Baby saw the milk and cheese man with his can of milk. The perfect hiding place, he thought. He lifted the lid and lowered himself inside. He was so please that he sang at the tip of his gingerbread voice, “Ha ha! Hee, hee! You’ll never find me. I’m the Gingerbread baby. Catch me if you can!” The mild and cheese man heard the Gingerbread Baby’s voice. “Who is meddling with my milk!” he shouted and lifted the lid. But the Gingerbread Baby was ready. He jumped up and tweaked his nose.">
            <a:hlinkClick r:id="" action="ppaction://media"/>
            <a:extLst>
              <a:ext uri="{FF2B5EF4-FFF2-40B4-BE49-F238E27FC236}">
                <a16:creationId xmlns:a16="http://schemas.microsoft.com/office/drawing/2014/main" id="{2EB8AAFB-0FD9-C341-817E-1833CA56716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27359" y="516987"/>
            <a:ext cx="812800" cy="812800"/>
          </a:xfrm>
          <a:prstGeom prst="rect">
            <a:avLst/>
          </a:prstGeom>
        </p:spPr>
      </p:pic>
      <p:pic>
        <p:nvPicPr>
          <p:cNvPr id="5" name="Picture 2" descr="The gingerbread baby.">
            <a:extLst>
              <a:ext uri="{FF2B5EF4-FFF2-40B4-BE49-F238E27FC236}">
                <a16:creationId xmlns:a16="http://schemas.microsoft.com/office/drawing/2014/main" id="{A2ECBA4F-253F-4467-9D06-90BF017D49D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5322380" y="516987"/>
            <a:ext cx="1314484" cy="174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32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Recording Dec 4, 2021 at 11:58:25 AM" descr="Audio Recording Dec 4, 2021 at 11:58:25 AM">
            <a:hlinkClick r:id="" action="ppaction://media"/>
            <a:extLst>
              <a:ext uri="{FF2B5EF4-FFF2-40B4-BE49-F238E27FC236}">
                <a16:creationId xmlns:a16="http://schemas.microsoft.com/office/drawing/2014/main" id="{1C30DF82-64C1-684E-B9AA-62FF3B203C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97698" y="476348"/>
            <a:ext cx="812800" cy="812800"/>
          </a:xfrm>
          <a:prstGeom prst="rect">
            <a:avLst/>
          </a:prstGeom>
        </p:spPr>
      </p:pic>
      <p:pic>
        <p:nvPicPr>
          <p:cNvPr id="4" name="Picture 2" descr="The gingerbread baby.">
            <a:extLst>
              <a:ext uri="{FF2B5EF4-FFF2-40B4-BE49-F238E27FC236}">
                <a16:creationId xmlns:a16="http://schemas.microsoft.com/office/drawing/2014/main" id="{B079845C-21BB-4E6A-B0C9-2209E89C300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4501073" y="863974"/>
            <a:ext cx="3189853" cy="424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8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Dec 4, 2021 at 12:04:37 PM" descr="He couldn’t believe what he saw. There in the middle of the clearing was a gingerbread house, frosted with sugar, covered with candy, and doors with peppermint handles wide open. The Gingerbread Baby clapped his hands with glee and ran inside.">
            <a:hlinkClick r:id="" action="ppaction://media"/>
            <a:extLst>
              <a:ext uri="{FF2B5EF4-FFF2-40B4-BE49-F238E27FC236}">
                <a16:creationId xmlns:a16="http://schemas.microsoft.com/office/drawing/2014/main" id="{98481DC2-1667-D649-A07D-03E8596047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27360" y="698500"/>
            <a:ext cx="812800" cy="812800"/>
          </a:xfrm>
          <a:prstGeom prst="rect">
            <a:avLst/>
          </a:prstGeom>
        </p:spPr>
      </p:pic>
      <p:pic>
        <p:nvPicPr>
          <p:cNvPr id="8" name="Picture 7" descr="gingerbread house">
            <a:extLst>
              <a:ext uri="{FF2B5EF4-FFF2-40B4-BE49-F238E27FC236}">
                <a16:creationId xmlns:a16="http://schemas.microsoft.com/office/drawing/2014/main" id="{31D6601A-6288-4A16-BD37-1071C4CBA03F}"/>
              </a:ext>
            </a:extLst>
          </p:cNvPr>
          <p:cNvPicPr>
            <a:picLocks noChangeAspect="1"/>
          </p:cNvPicPr>
          <p:nvPr/>
        </p:nvPicPr>
        <p:blipFill rotWithShape="1">
          <a:blip r:embed="rId6"/>
          <a:srcRect l="14124"/>
          <a:stretch/>
        </p:blipFill>
        <p:spPr>
          <a:xfrm>
            <a:off x="3547676" y="87284"/>
            <a:ext cx="5096647" cy="5824994"/>
          </a:xfrm>
          <a:prstGeom prst="rect">
            <a:avLst/>
          </a:prstGeom>
        </p:spPr>
      </p:pic>
    </p:spTree>
    <p:extLst>
      <p:ext uri="{BB962C8B-B14F-4D97-AF65-F5344CB8AC3E}">
        <p14:creationId xmlns:p14="http://schemas.microsoft.com/office/powerpoint/2010/main" val="24839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Dec 4, 2021 at 12:12:21 PM" descr="In a tick tock tick, everyone arrived in the clearing, but all they found were a few bits of frosting, a peppermint candy – and some crumbs. The father exclaimed, “The Gingerbread Baby has finally met his match!” “I wonder who it was? The mother said, “Let’s go home and tell Matti.”&#10;">
            <a:hlinkClick r:id="" action="ppaction://media"/>
            <a:extLst>
              <a:ext uri="{FF2B5EF4-FFF2-40B4-BE49-F238E27FC236}">
                <a16:creationId xmlns:a16="http://schemas.microsoft.com/office/drawing/2014/main" id="{2E990B63-E2DD-2749-8077-79164E73EF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38376" y="490415"/>
            <a:ext cx="812800" cy="812800"/>
          </a:xfrm>
          <a:prstGeom prst="rect">
            <a:avLst/>
          </a:prstGeom>
        </p:spPr>
      </p:pic>
      <p:pic>
        <p:nvPicPr>
          <p:cNvPr id="4" name="Picture 2" descr="The gingerbread baby.">
            <a:extLst>
              <a:ext uri="{FF2B5EF4-FFF2-40B4-BE49-F238E27FC236}">
                <a16:creationId xmlns:a16="http://schemas.microsoft.com/office/drawing/2014/main" id="{210AF5C1-0AFA-4344-AF60-9297E82A4D6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4315884" y="2602315"/>
            <a:ext cx="2126848" cy="283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9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bowl">
            <a:extLst>
              <a:ext uri="{FF2B5EF4-FFF2-40B4-BE49-F238E27FC236}">
                <a16:creationId xmlns:a16="http://schemas.microsoft.com/office/drawing/2014/main" id="{9A7A32D7-BAE7-4059-A9BD-32975D0B9C1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453" b="90050" l="8765" r="90438">
                        <a14:foregroundMark x1="8765" y1="36816" x2="8765" y2="36816"/>
                        <a14:foregroundMark x1="9163" y1="43284" x2="9163" y2="43284"/>
                        <a14:foregroundMark x1="60159" y1="90050" x2="60159" y2="90050"/>
                        <a14:foregroundMark x1="49004" y1="14428" x2="49004" y2="14428"/>
                        <a14:foregroundMark x1="46614" y1="14428" x2="46614" y2="14428"/>
                        <a14:foregroundMark x1="90438" y1="35323" x2="90438" y2="35323"/>
                      </a14:backgroundRemoval>
                    </a14:imgEffect>
                  </a14:imgLayer>
                </a14:imgProps>
              </a:ext>
            </a:extLst>
          </a:blip>
          <a:stretch>
            <a:fillRect/>
          </a:stretch>
        </p:blipFill>
        <p:spPr>
          <a:xfrm>
            <a:off x="3494599" y="709929"/>
            <a:ext cx="5462588" cy="4374423"/>
          </a:xfrm>
          <a:prstGeom prst="rect">
            <a:avLst/>
          </a:prstGeom>
        </p:spPr>
      </p:pic>
      <p:pic>
        <p:nvPicPr>
          <p:cNvPr id="2" name="Audio Recording Dec 4, 2021 at 8:23:37 AM" descr="It was cold outside. It was warm inside. A fine day for gingerbread, Matti thought. Matti’s mother put the big blue bowl on the table and lit the stove. Matti took down a worn-looking cookbook with old-fashioned writing on the cover. He opened it on the page that said, “Gingerbread boy.”">
            <a:hlinkClick r:id="" action="ppaction://media"/>
            <a:extLst>
              <a:ext uri="{FF2B5EF4-FFF2-40B4-BE49-F238E27FC236}">
                <a16:creationId xmlns:a16="http://schemas.microsoft.com/office/drawing/2014/main" id="{2F25A5AC-E8FE-0047-84F3-AAEC8F66F3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62023" y="5630845"/>
            <a:ext cx="812800" cy="812800"/>
          </a:xfrm>
          <a:prstGeom prst="rect">
            <a:avLst/>
          </a:prstGeom>
        </p:spPr>
      </p:pic>
    </p:spTree>
    <p:extLst>
      <p:ext uri="{BB962C8B-B14F-4D97-AF65-F5344CB8AC3E}">
        <p14:creationId xmlns:p14="http://schemas.microsoft.com/office/powerpoint/2010/main" val="2241954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8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Recording Dec 4, 2021 at 12:21:56 PM" descr="”Hello Matti,” his father said when they got home. “We never did catch that Gingerbread Baby. All we found were some crumbs in the snow.” “I see you have been busy,” his mother said, looking at the gingerbread house Matti was holding. “Too bad we never caught that Gingerbread Baby.” “Too bad,” said Matti.&#10;">
            <a:hlinkClick r:id="" action="ppaction://media"/>
            <a:extLst>
              <a:ext uri="{FF2B5EF4-FFF2-40B4-BE49-F238E27FC236}">
                <a16:creationId xmlns:a16="http://schemas.microsoft.com/office/drawing/2014/main" id="{B6218E7E-3095-6847-B411-FE4D684E0D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4818" y="602957"/>
            <a:ext cx="812800" cy="812800"/>
          </a:xfrm>
          <a:prstGeom prst="rect">
            <a:avLst/>
          </a:prstGeom>
        </p:spPr>
      </p:pic>
      <p:pic>
        <p:nvPicPr>
          <p:cNvPr id="5" name="Picture 4" descr="gingerbread house">
            <a:extLst>
              <a:ext uri="{FF2B5EF4-FFF2-40B4-BE49-F238E27FC236}">
                <a16:creationId xmlns:a16="http://schemas.microsoft.com/office/drawing/2014/main" id="{3AC988F6-6BDB-4208-ADA3-15B70D9B9B51}"/>
              </a:ext>
            </a:extLst>
          </p:cNvPr>
          <p:cNvPicPr>
            <a:picLocks noChangeAspect="1"/>
          </p:cNvPicPr>
          <p:nvPr/>
        </p:nvPicPr>
        <p:blipFill rotWithShape="1">
          <a:blip r:embed="rId6"/>
          <a:srcRect l="14124"/>
          <a:stretch/>
        </p:blipFill>
        <p:spPr>
          <a:xfrm>
            <a:off x="2940909" y="152844"/>
            <a:ext cx="5096647" cy="5824994"/>
          </a:xfrm>
          <a:prstGeom prst="rect">
            <a:avLst/>
          </a:prstGeom>
        </p:spPr>
      </p:pic>
    </p:spTree>
    <p:extLst>
      <p:ext uri="{BB962C8B-B14F-4D97-AF65-F5344CB8AC3E}">
        <p14:creationId xmlns:p14="http://schemas.microsoft.com/office/powerpoint/2010/main" val="6710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8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Recording Dec 4, 2021 at 12:28:46 PM" descr="Only Matti could hear the tiny voice from inside the gingerbread house. “I’m the little Gingerbread Baby, lucky as can be, to be living in the house that Matti made for me!”&#10;">
            <a:hlinkClick r:id="" action="ppaction://media"/>
            <a:extLst>
              <a:ext uri="{FF2B5EF4-FFF2-40B4-BE49-F238E27FC236}">
                <a16:creationId xmlns:a16="http://schemas.microsoft.com/office/drawing/2014/main" id="{22EB5D67-03B5-824C-B286-8BC02EAA51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24308" y="602957"/>
            <a:ext cx="812800" cy="812800"/>
          </a:xfrm>
          <a:prstGeom prst="rect">
            <a:avLst/>
          </a:prstGeom>
        </p:spPr>
      </p:pic>
      <p:pic>
        <p:nvPicPr>
          <p:cNvPr id="5" name="Picture 4" descr="gingerbread house">
            <a:extLst>
              <a:ext uri="{FF2B5EF4-FFF2-40B4-BE49-F238E27FC236}">
                <a16:creationId xmlns:a16="http://schemas.microsoft.com/office/drawing/2014/main" id="{81A4845F-8E6B-4163-BE9D-A10168CCF31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623" b="96038" l="16852" r="98889">
                        <a14:foregroundMark x1="18704" y1="56415" x2="27778" y2="75472"/>
                        <a14:foregroundMark x1="67593" y1="14340" x2="48704" y2="14151"/>
                        <a14:foregroundMark x1="48704" y1="14151" x2="48148" y2="13774"/>
                        <a14:foregroundMark x1="50556" y1="11132" x2="66296" y2="13585"/>
                        <a14:foregroundMark x1="55370" y1="9811" x2="62222" y2="12264"/>
                        <a14:foregroundMark x1="93519" y1="57547" x2="93148" y2="68679"/>
                        <a14:foregroundMark x1="93148" y1="68679" x2="96111" y2="51132"/>
                        <a14:foregroundMark x1="96111" y1="51132" x2="96296" y2="51132"/>
                        <a14:foregroundMark x1="97222" y1="59623" x2="96111" y2="72264"/>
                        <a14:foregroundMark x1="43496" y1="90424" x2="18889" y2="89057"/>
                        <a14:foregroundMark x1="71168" y1="91962" x2="70893" y2="91947"/>
                        <a14:foregroundMark x1="90185" y1="93019" x2="72406" y2="92031"/>
                        <a14:foregroundMark x1="71244" y1="90823" x2="74815" y2="90943"/>
                        <a14:foregroundMark x1="18889" y1="89057" x2="43552" y2="89889"/>
                        <a14:foregroundMark x1="74815" y1="90943" x2="99259" y2="88868"/>
                        <a14:foregroundMark x1="99259" y1="88868" x2="99259" y2="88868"/>
                        <a14:foregroundMark x1="43044" y1="94725" x2="27222" y2="94906"/>
                        <a14:foregroundMark x1="93333" y1="94151" x2="71795" y2="94397"/>
                        <a14:foregroundMark x1="27222" y1="94906" x2="43145" y2="93761"/>
                        <a14:foregroundMark x1="71943" y1="94801" x2="80370" y2="95849"/>
                        <a14:foregroundMark x1="42897" y1="96124" x2="29074" y2="96226"/>
                        <a14:foregroundMark x1="80370" y1="95849" x2="72351" y2="95908"/>
                        <a14:foregroundMark x1="16852" y1="59245" x2="19074" y2="71698"/>
                        <a14:foregroundMark x1="19074" y1="71698" x2="19259" y2="71698"/>
                        <a14:backgroundMark x1="57222" y1="70566" x2="56111" y2="96604"/>
                        <a14:backgroundMark x1="56111" y1="96604" x2="56111" y2="96604"/>
                        <a14:backgroundMark x1="53519" y1="71698" x2="57407" y2="80000"/>
                        <a14:backgroundMark x1="57407" y1="80000" x2="68519" y2="92830"/>
                        <a14:backgroundMark x1="68519" y1="92830" x2="69074" y2="94528"/>
                        <a14:backgroundMark x1="63519" y1="71321" x2="52407" y2="93396"/>
                        <a14:backgroundMark x1="52407" y1="93396" x2="48704" y2="94717"/>
                        <a14:backgroundMark x1="49444" y1="74717" x2="56852" y2="83585"/>
                        <a14:backgroundMark x1="56852" y1="83585" x2="56852" y2="83585"/>
                        <a14:backgroundMark x1="47593" y1="80566" x2="53889" y2="83208"/>
                        <a14:backgroundMark x1="48333" y1="84528" x2="57593" y2="84906"/>
                        <a14:backgroundMark x1="47593" y1="89434" x2="52037" y2="89623"/>
                        <a14:backgroundMark x1="48148" y1="92642" x2="55741" y2="94717"/>
                        <a14:backgroundMark x1="47778" y1="87358" x2="46667" y2="97925"/>
                        <a14:backgroundMark x1="46667" y1="97925" x2="47593" y2="99434"/>
                        <a14:backgroundMark x1="63519" y1="83774" x2="59630" y2="98113"/>
                        <a14:backgroundMark x1="67407" y1="82264" x2="66111" y2="90377"/>
                        <a14:backgroundMark x1="66111" y1="90377" x2="69444" y2="99434"/>
                        <a14:backgroundMark x1="69444" y1="99434" x2="69444" y2="99434"/>
                      </a14:backgroundRemoval>
                    </a14:imgEffect>
                  </a14:imgLayer>
                </a14:imgProps>
              </a:ext>
            </a:extLst>
          </a:blip>
          <a:srcRect l="14124" t="7727"/>
          <a:stretch/>
        </p:blipFill>
        <p:spPr>
          <a:xfrm>
            <a:off x="3991232" y="602956"/>
            <a:ext cx="4046324" cy="4267219"/>
          </a:xfrm>
          <a:prstGeom prst="rect">
            <a:avLst/>
          </a:prstGeom>
        </p:spPr>
      </p:pic>
      <p:pic>
        <p:nvPicPr>
          <p:cNvPr id="6" name="Picture 2" descr="The gingerbread baby.">
            <a:extLst>
              <a:ext uri="{FF2B5EF4-FFF2-40B4-BE49-F238E27FC236}">
                <a16:creationId xmlns:a16="http://schemas.microsoft.com/office/drawing/2014/main" id="{4BB484FF-B68D-48DA-A5AE-859935ABFA7C}"/>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5553532" y="5028304"/>
            <a:ext cx="921723" cy="122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2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udio Recording Dec 4, 2021 at 12:35:21 PM" descr="The end">
            <a:hlinkClick r:id="" action="ppaction://media"/>
            <a:extLst>
              <a:ext uri="{FF2B5EF4-FFF2-40B4-BE49-F238E27FC236}">
                <a16:creationId xmlns:a16="http://schemas.microsoft.com/office/drawing/2014/main" id="{19853EDD-8BFE-884E-B0B4-13DE99EB05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02277" y="870243"/>
            <a:ext cx="812800" cy="812800"/>
          </a:xfrm>
          <a:prstGeom prst="rect">
            <a:avLst/>
          </a:prstGeom>
        </p:spPr>
      </p:pic>
      <p:pic>
        <p:nvPicPr>
          <p:cNvPr id="7" name="Picture 6" descr="book open to The End">
            <a:extLst>
              <a:ext uri="{FF2B5EF4-FFF2-40B4-BE49-F238E27FC236}">
                <a16:creationId xmlns:a16="http://schemas.microsoft.com/office/drawing/2014/main" id="{BA40324E-96EC-4815-AF3A-B341875EAB3E}"/>
              </a:ext>
            </a:extLst>
          </p:cNvPr>
          <p:cNvPicPr>
            <a:picLocks noChangeAspect="1"/>
          </p:cNvPicPr>
          <p:nvPr/>
        </p:nvPicPr>
        <p:blipFill>
          <a:blip r:embed="rId6">
            <a:duotone>
              <a:prstClr val="black"/>
              <a:srgbClr val="FF0000">
                <a:tint val="45000"/>
                <a:satMod val="400000"/>
              </a:srgbClr>
            </a:duotone>
          </a:blip>
          <a:stretch>
            <a:fillRect/>
          </a:stretch>
        </p:blipFill>
        <p:spPr>
          <a:xfrm>
            <a:off x="4016640" y="1819932"/>
            <a:ext cx="3750059" cy="3218136"/>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743380" y="1320631"/>
            <a:ext cx="10097037" cy="3785652"/>
          </a:xfrm>
          <a:prstGeom prst="rect">
            <a:avLst/>
          </a:prstGeom>
          <a:noFill/>
        </p:spPr>
        <p:txBody>
          <a:bodyPr wrap="square">
            <a:spAutoFit/>
          </a:bodyPr>
          <a:lstStyle/>
          <a:p>
            <a:r>
              <a:rPr lang="en-US" sz="2400" dirty="0">
                <a:solidFill>
                  <a:srgbClr val="FFFF00"/>
                </a:solidFill>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Paul V. Sherlock Center on Disabilities / RI College</a:t>
            </a:r>
          </a:p>
          <a:p>
            <a:r>
              <a:rPr lang="en-US" sz="2400" dirty="0">
                <a:solidFill>
                  <a:srgbClr val="FFFF00"/>
                </a:solidFill>
                <a:latin typeface="Arial" panose="020B0604020202020204" pitchFamily="34" charset="0"/>
                <a:cs typeface="Arial" panose="020B0604020202020204" pitchFamily="34" charset="0"/>
              </a:rPr>
              <a:t>600 Mt. Pleasant Avenue, Providence RI 02908</a:t>
            </a:r>
          </a:p>
          <a:p>
            <a:r>
              <a:rPr lang="en-US" sz="2400" dirty="0">
                <a:solidFill>
                  <a:srgbClr val="FFFF00"/>
                </a:solidFill>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Dec 4, 2021 at 8:25:26 AM" descr="They measured and mixed. Matti rolled the dough into the shape of a Gingerbread Boy and they popped him in the oven. Bake a full eight minutes. No more. No less. Do not peek, the recipe read. Matti listened to the clock. Tick, tock, tick. One minute, two minutes, three…. four…. five….Matti couldn’t wait any longer. He opened the oven door to take a peek. Instead of a gingerbread boy, out jumped a gingerbread baby!">
            <a:hlinkClick r:id="" action="ppaction://media"/>
            <a:extLst>
              <a:ext uri="{FF2B5EF4-FFF2-40B4-BE49-F238E27FC236}">
                <a16:creationId xmlns:a16="http://schemas.microsoft.com/office/drawing/2014/main" id="{5003940F-3645-E54F-B4C7-CE9C45E8DF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71089" y="743633"/>
            <a:ext cx="812800" cy="812800"/>
          </a:xfrm>
          <a:prstGeom prst="rect">
            <a:avLst/>
          </a:prstGeom>
        </p:spPr>
      </p:pic>
      <p:pic>
        <p:nvPicPr>
          <p:cNvPr id="4" name="Picture 2" descr="The gingerbread baby.">
            <a:extLst>
              <a:ext uri="{FF2B5EF4-FFF2-40B4-BE49-F238E27FC236}">
                <a16:creationId xmlns:a16="http://schemas.microsoft.com/office/drawing/2014/main" id="{FA902707-B1CB-42D1-837C-D552442FAEA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4286084" y="986069"/>
            <a:ext cx="3414078" cy="454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57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4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ingerbread baby.">
            <a:extLst>
              <a:ext uri="{FF2B5EF4-FFF2-40B4-BE49-F238E27FC236}">
                <a16:creationId xmlns:a16="http://schemas.microsoft.com/office/drawing/2014/main" id="{EF976F40-490F-C24B-BEB1-97861ED6173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2222" r="90000">
                        <a14:foregroundMark x1="8000" y1="32889" x2="8000" y2="32889"/>
                        <a14:foregroundMark x1="6889" y1="49556" x2="6889" y2="49556"/>
                        <a14:foregroundMark x1="10222" y1="52000" x2="10222" y2="52000"/>
                        <a14:foregroundMark x1="10889" y1="49778" x2="10889" y2="49778"/>
                        <a14:foregroundMark x1="44444" y1="48889" x2="44444" y2="48889"/>
                        <a14:foregroundMark x1="38889" y1="76222" x2="38889" y2="76222"/>
                        <a14:foregroundMark x1="12000" y1="76889" x2="12000" y2="76889"/>
                        <a14:foregroundMark x1="2222" y1="73778" x2="2222" y2="73778"/>
                      </a14:backgroundRemoval>
                    </a14:imgEffect>
                  </a14:imgLayer>
                </a14:imgProps>
              </a:ext>
              <a:ext uri="{28A0092B-C50C-407E-A947-70E740481C1C}">
                <a14:useLocalDpi xmlns:a14="http://schemas.microsoft.com/office/drawing/2010/main" val="0"/>
              </a:ext>
            </a:extLst>
          </a:blip>
          <a:srcRect t="14602" r="47630" b="15699"/>
          <a:stretch/>
        </p:blipFill>
        <p:spPr bwMode="auto">
          <a:xfrm>
            <a:off x="4323154" y="182880"/>
            <a:ext cx="3414078" cy="4543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g blue bowl.">
            <a:extLst>
              <a:ext uri="{FF2B5EF4-FFF2-40B4-BE49-F238E27FC236}">
                <a16:creationId xmlns:a16="http://schemas.microsoft.com/office/drawing/2014/main" id="{16144904-2202-B44F-80D4-271DB0F9A7C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05126" y="3972169"/>
            <a:ext cx="53848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Dec 4, 2021 at 8:39:20 AM" descr="He pranced around the big blue bowl. “I am the gingerbread Baby, Fresh from the pan. If you want me, Catch me if you can.”&#10;">
            <a:hlinkClick r:id="" action="ppaction://media"/>
            <a:extLst>
              <a:ext uri="{FF2B5EF4-FFF2-40B4-BE49-F238E27FC236}">
                <a16:creationId xmlns:a16="http://schemas.microsoft.com/office/drawing/2014/main" id="{356D48EA-9DB3-454C-9329-0CB5A0718A0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585157" y="926514"/>
            <a:ext cx="812800" cy="812800"/>
          </a:xfrm>
          <a:prstGeom prst="rect">
            <a:avLst/>
          </a:prstGeom>
        </p:spPr>
      </p:pic>
    </p:spTree>
    <p:extLst>
      <p:ext uri="{BB962C8B-B14F-4D97-AF65-F5344CB8AC3E}">
        <p14:creationId xmlns:p14="http://schemas.microsoft.com/office/powerpoint/2010/main" val="1474158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1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Recording Dec 4, 2021 at 9:52:16 AM" descr="Matti’s mother reached for the Gingerbread Baby to put him back into the oven. But he ran all around the kitchen. The door opened and in came Matti’s father. “What’s that delicious smell?” he asked as the Gingerbread Baby tumbled through his legs and outside into the yard.">
            <a:hlinkClick r:id="" action="ppaction://media"/>
            <a:extLst>
              <a:ext uri="{FF2B5EF4-FFF2-40B4-BE49-F238E27FC236}">
                <a16:creationId xmlns:a16="http://schemas.microsoft.com/office/drawing/2014/main" id="{934B8949-CC88-8348-A05E-9B15BD7EF4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24580" y="454067"/>
            <a:ext cx="812800" cy="812800"/>
          </a:xfrm>
          <a:prstGeom prst="rect">
            <a:avLst/>
          </a:prstGeom>
        </p:spPr>
      </p:pic>
      <p:pic>
        <p:nvPicPr>
          <p:cNvPr id="2050" name="Picture 2" descr="Face Female Comic Character - Free vector graphic on Pixabay">
            <a:extLst>
              <a:ext uri="{FF2B5EF4-FFF2-40B4-BE49-F238E27FC236}">
                <a16:creationId xmlns:a16="http://schemas.microsoft.com/office/drawing/2014/main" id="{901B435D-FC66-416D-80C3-D15CF4B8D1A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136" b="89773" l="524" r="97906">
                        <a14:foregroundMark x1="26702" y1="4167" x2="61780" y2="65152"/>
                        <a14:foregroundMark x1="61780" y1="65152" x2="61780" y2="65152"/>
                        <a14:foregroundMark x1="98429" y1="44697" x2="56545" y2="45455"/>
                        <a14:foregroundMark x1="1047" y1="46591" x2="41885" y2="40152"/>
                        <a14:foregroundMark x1="41885" y1="40152" x2="41885" y2="40152"/>
                        <a14:foregroundMark x1="33508" y1="23864" x2="47644" y2="44318"/>
                        <a14:foregroundMark x1="47644" y1="44318" x2="48691" y2="44318"/>
                        <a14:foregroundMark x1="61780" y1="26136" x2="60209" y2="46591"/>
                        <a14:foregroundMark x1="64921" y1="31439" x2="24607" y2="29924"/>
                        <a14:foregroundMark x1="24607" y1="29924" x2="32461" y2="39394"/>
                        <a14:foregroundMark x1="32461" y1="39394" x2="67016" y2="35606"/>
                        <a14:foregroundMark x1="67016" y1="35606" x2="61257" y2="31818"/>
                        <a14:foregroundMark x1="58115" y1="28788" x2="51309" y2="41288"/>
                        <a14:foregroundMark x1="51309" y1="41288" x2="51309" y2="41288"/>
                        <a14:foregroundMark x1="31937" y1="26136" x2="38220" y2="40530"/>
                        <a14:foregroundMark x1="38220" y1="40530" x2="40838" y2="43561"/>
                        <a14:foregroundMark x1="54974" y1="1136" x2="64398" y2="14015"/>
                        <a14:backgroundMark x1="40838" y1="72348" x2="68063" y2="76515"/>
                        <a14:backgroundMark x1="50262" y1="2273" x2="50262" y2="2273"/>
                        <a14:backgroundMark x1="50785" y1="1894" x2="50785" y2="0"/>
                        <a14:backgroundMark x1="42932" y1="1515" x2="42932" y2="1515"/>
                        <a14:backgroundMark x1="0" y1="46591" x2="0" y2="46591"/>
                      </a14:backgroundRemoval>
                    </a14:imgEffect>
                  </a14:imgLayer>
                </a14:imgProps>
              </a:ext>
              <a:ext uri="{28A0092B-C50C-407E-A947-70E740481C1C}">
                <a14:useLocalDpi xmlns:a14="http://schemas.microsoft.com/office/drawing/2010/main" val="0"/>
              </a:ext>
            </a:extLst>
          </a:blip>
          <a:srcRect b="26889"/>
          <a:stretch/>
        </p:blipFill>
        <p:spPr bwMode="auto">
          <a:xfrm>
            <a:off x="3427446" y="851049"/>
            <a:ext cx="5112813" cy="515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11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9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050"/>
                                        </p:tgtEl>
                                        <p:attrNameLst>
                                          <p:attrName>r</p:attrName>
                                        </p:attrNameLst>
                                      </p:cBhvr>
                                    </p:animRot>
                                    <p:animRot by="-240000">
                                      <p:cBhvr>
                                        <p:cTn id="11" dur="200" fill="hold">
                                          <p:stCondLst>
                                            <p:cond delay="200"/>
                                          </p:stCondLst>
                                        </p:cTn>
                                        <p:tgtEl>
                                          <p:spTgt spid="2050"/>
                                        </p:tgtEl>
                                        <p:attrNameLst>
                                          <p:attrName>r</p:attrName>
                                        </p:attrNameLst>
                                      </p:cBhvr>
                                    </p:animRot>
                                    <p:animRot by="240000">
                                      <p:cBhvr>
                                        <p:cTn id="12" dur="200" fill="hold">
                                          <p:stCondLst>
                                            <p:cond delay="400"/>
                                          </p:stCondLst>
                                        </p:cTn>
                                        <p:tgtEl>
                                          <p:spTgt spid="2050"/>
                                        </p:tgtEl>
                                        <p:attrNameLst>
                                          <p:attrName>r</p:attrName>
                                        </p:attrNameLst>
                                      </p:cBhvr>
                                    </p:animRot>
                                    <p:animRot by="-240000">
                                      <p:cBhvr>
                                        <p:cTn id="13" dur="200" fill="hold">
                                          <p:stCondLst>
                                            <p:cond delay="600"/>
                                          </p:stCondLst>
                                        </p:cTn>
                                        <p:tgtEl>
                                          <p:spTgt spid="2050"/>
                                        </p:tgtEl>
                                        <p:attrNameLst>
                                          <p:attrName>r</p:attrName>
                                        </p:attrNameLst>
                                      </p:cBhvr>
                                    </p:animRot>
                                    <p:animRot by="120000">
                                      <p:cBhvr>
                                        <p:cTn id="14"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tabby cat springing at the Gingerbread Baby.">
            <a:extLst>
              <a:ext uri="{FF2B5EF4-FFF2-40B4-BE49-F238E27FC236}">
                <a16:creationId xmlns:a16="http://schemas.microsoft.com/office/drawing/2014/main" id="{F365E507-ECA2-0D41-A393-80E72229D0D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639" b="89960" l="3324" r="34538">
                        <a14:foregroundMark x1="29624" y1="39759" x2="29624" y2="39759"/>
                        <a14:foregroundMark x1="33382" y1="51004" x2="33382" y2="51004"/>
                        <a14:foregroundMark x1="34538" y1="52610" x2="34538" y2="52610"/>
                      </a14:backgroundRemoval>
                    </a14:imgEffect>
                  </a14:imgLayer>
                </a14:imgProps>
              </a:ext>
              <a:ext uri="{28A0092B-C50C-407E-A947-70E740481C1C}">
                <a14:useLocalDpi xmlns:a14="http://schemas.microsoft.com/office/drawing/2010/main" val="0"/>
              </a:ext>
            </a:extLst>
          </a:blip>
          <a:srcRect l="-235" t="13118" r="63955" b="10783"/>
          <a:stretch/>
        </p:blipFill>
        <p:spPr bwMode="auto">
          <a:xfrm>
            <a:off x="2349535" y="1547446"/>
            <a:ext cx="6374335" cy="4811152"/>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Dec 4, 2021 at 9:52:55 AM" descr="He ran by the Tabby cat. She twitched her tail and sprang at him. They rumbled and tumbled, but the Gingerbread Baby came out on top.">
            <a:hlinkClick r:id="" action="ppaction://media"/>
            <a:extLst>
              <a:ext uri="{FF2B5EF4-FFF2-40B4-BE49-F238E27FC236}">
                <a16:creationId xmlns:a16="http://schemas.microsoft.com/office/drawing/2014/main" id="{F48B0BCE-EE1D-F144-8AF2-5D2C8EA3B4E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42953" y="483045"/>
            <a:ext cx="812800" cy="812800"/>
          </a:xfrm>
          <a:prstGeom prst="rect">
            <a:avLst/>
          </a:prstGeom>
        </p:spPr>
      </p:pic>
    </p:spTree>
    <p:extLst>
      <p:ext uri="{BB962C8B-B14F-4D97-AF65-F5344CB8AC3E}">
        <p14:creationId xmlns:p14="http://schemas.microsoft.com/office/powerpoint/2010/main" val="3685807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2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074"/>
                                        </p:tgtEl>
                                        <p:attrNameLst>
                                          <p:attrName>r</p:attrName>
                                        </p:attrNameLst>
                                      </p:cBhvr>
                                    </p:animRot>
                                    <p:animRot by="-240000">
                                      <p:cBhvr>
                                        <p:cTn id="11" dur="200" fill="hold">
                                          <p:stCondLst>
                                            <p:cond delay="200"/>
                                          </p:stCondLst>
                                        </p:cTn>
                                        <p:tgtEl>
                                          <p:spTgt spid="3074"/>
                                        </p:tgtEl>
                                        <p:attrNameLst>
                                          <p:attrName>r</p:attrName>
                                        </p:attrNameLst>
                                      </p:cBhvr>
                                    </p:animRot>
                                    <p:animRot by="240000">
                                      <p:cBhvr>
                                        <p:cTn id="12" dur="200" fill="hold">
                                          <p:stCondLst>
                                            <p:cond delay="400"/>
                                          </p:stCondLst>
                                        </p:cTn>
                                        <p:tgtEl>
                                          <p:spTgt spid="3074"/>
                                        </p:tgtEl>
                                        <p:attrNameLst>
                                          <p:attrName>r</p:attrName>
                                        </p:attrNameLst>
                                      </p:cBhvr>
                                    </p:animRot>
                                    <p:animRot by="-240000">
                                      <p:cBhvr>
                                        <p:cTn id="13" dur="200" fill="hold">
                                          <p:stCondLst>
                                            <p:cond delay="600"/>
                                          </p:stCondLst>
                                        </p:cTn>
                                        <p:tgtEl>
                                          <p:spTgt spid="3074"/>
                                        </p:tgtEl>
                                        <p:attrNameLst>
                                          <p:attrName>r</p:attrName>
                                        </p:attrNameLst>
                                      </p:cBhvr>
                                    </p:animRot>
                                    <p:animRot by="120000">
                                      <p:cBhvr>
                                        <p:cTn id="14"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dog is chasing the Gingerbread Baby.">
            <a:extLst>
              <a:ext uri="{FF2B5EF4-FFF2-40B4-BE49-F238E27FC236}">
                <a16:creationId xmlns:a16="http://schemas.microsoft.com/office/drawing/2014/main" id="{A43258B8-9504-DB41-988A-F809194666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31" b="91339" l="6757" r="96757">
                        <a14:foregroundMark x1="92973" y1="21654" x2="92973" y2="21654"/>
                        <a14:foregroundMark x1="95946" y1="17323" x2="95946" y2="17323"/>
                        <a14:foregroundMark x1="96486" y1="36614" x2="96486" y2="36614"/>
                        <a14:foregroundMark x1="75135" y1="4724" x2="75135" y2="4724"/>
                        <a14:foregroundMark x1="83784" y1="91732" x2="83784" y2="91732"/>
                        <a14:foregroundMark x1="7027" y1="23622" x2="7027" y2="23622"/>
                        <a14:foregroundMark x1="95946" y1="18110" x2="95946" y2="18110"/>
                        <a14:foregroundMark x1="95135" y1="17323" x2="95135" y2="17323"/>
                        <a14:foregroundMark x1="96757" y1="18110" x2="96757" y2="18110"/>
                        <a14:foregroundMark x1="96757" y1="18110" x2="96757" y2="18110"/>
                        <a14:foregroundMark x1="96757" y1="20079" x2="96757" y2="20079"/>
                      </a14:backgroundRemoval>
                    </a14:imgEffect>
                  </a14:imgLayer>
                </a14:imgProps>
              </a:ext>
              <a:ext uri="{28A0092B-C50C-407E-A947-70E740481C1C}">
                <a14:useLocalDpi xmlns:a14="http://schemas.microsoft.com/office/drawing/2010/main" val="0"/>
              </a:ext>
            </a:extLst>
          </a:blip>
          <a:srcRect/>
          <a:stretch>
            <a:fillRect/>
          </a:stretch>
        </p:blipFill>
        <p:spPr bwMode="auto">
          <a:xfrm>
            <a:off x="1915297" y="1149920"/>
            <a:ext cx="7072920" cy="4855464"/>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Dec 4, 2021 at 9:53:47 AM" descr="He ran toward the garden wall. The dog caught a whiff of tasty ginger and sniffed along behind him. But the Gingerbread Baby was halfway up when the dog caught up. He barked and barked as the Gingerbread Baby climbed over the wall.">
            <a:hlinkClick r:id="" action="ppaction://media"/>
            <a:extLst>
              <a:ext uri="{FF2B5EF4-FFF2-40B4-BE49-F238E27FC236}">
                <a16:creationId xmlns:a16="http://schemas.microsoft.com/office/drawing/2014/main" id="{0D25F7EA-E578-A744-9C47-0982EB0D23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83158" y="490415"/>
            <a:ext cx="812800" cy="812800"/>
          </a:xfrm>
          <a:prstGeom prst="rect">
            <a:avLst/>
          </a:prstGeom>
        </p:spPr>
      </p:pic>
    </p:spTree>
    <p:extLst>
      <p:ext uri="{BB962C8B-B14F-4D97-AF65-F5344CB8AC3E}">
        <p14:creationId xmlns:p14="http://schemas.microsoft.com/office/powerpoint/2010/main" val="2879043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2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098"/>
                                        </p:tgtEl>
                                        <p:attrNameLst>
                                          <p:attrName>r</p:attrName>
                                        </p:attrNameLst>
                                      </p:cBhvr>
                                    </p:animRot>
                                    <p:animRot by="-240000">
                                      <p:cBhvr>
                                        <p:cTn id="11" dur="200" fill="hold">
                                          <p:stCondLst>
                                            <p:cond delay="200"/>
                                          </p:stCondLst>
                                        </p:cTn>
                                        <p:tgtEl>
                                          <p:spTgt spid="4098"/>
                                        </p:tgtEl>
                                        <p:attrNameLst>
                                          <p:attrName>r</p:attrName>
                                        </p:attrNameLst>
                                      </p:cBhvr>
                                    </p:animRot>
                                    <p:animRot by="240000">
                                      <p:cBhvr>
                                        <p:cTn id="12" dur="200" fill="hold">
                                          <p:stCondLst>
                                            <p:cond delay="400"/>
                                          </p:stCondLst>
                                        </p:cTn>
                                        <p:tgtEl>
                                          <p:spTgt spid="4098"/>
                                        </p:tgtEl>
                                        <p:attrNameLst>
                                          <p:attrName>r</p:attrName>
                                        </p:attrNameLst>
                                      </p:cBhvr>
                                    </p:animRot>
                                    <p:animRot by="-240000">
                                      <p:cBhvr>
                                        <p:cTn id="13" dur="200" fill="hold">
                                          <p:stCondLst>
                                            <p:cond delay="600"/>
                                          </p:stCondLst>
                                        </p:cTn>
                                        <p:tgtEl>
                                          <p:spTgt spid="4098"/>
                                        </p:tgtEl>
                                        <p:attrNameLst>
                                          <p:attrName>r</p:attrName>
                                        </p:attrNameLst>
                                      </p:cBhvr>
                                    </p:animRot>
                                    <p:animRot by="120000">
                                      <p:cBhvr>
                                        <p:cTn id="14" dur="200" fill="hold">
                                          <p:stCondLst>
                                            <p:cond delay="80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Recording Dec 4, 2021 at 9:54:42 AM" descr="Matti was still inside. He heard his mother and father yelling. He heard a cat meowing and a dog barking. And he heard the Gingerbread Baby shouting: “Catch me if you can!” Matti opened up the worn-looking cookbook for the second time.&#10;">
            <a:hlinkClick r:id="" action="ppaction://media"/>
            <a:extLst>
              <a:ext uri="{FF2B5EF4-FFF2-40B4-BE49-F238E27FC236}">
                <a16:creationId xmlns:a16="http://schemas.microsoft.com/office/drawing/2014/main" id="{747B22FD-7D06-1A43-8CF2-25D5BBE1C9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74140" y="771769"/>
            <a:ext cx="812800" cy="812800"/>
          </a:xfrm>
          <a:prstGeom prst="rect">
            <a:avLst/>
          </a:prstGeom>
        </p:spPr>
      </p:pic>
      <p:pic>
        <p:nvPicPr>
          <p:cNvPr id="14" name="Picture 13" descr="Cookbook">
            <a:extLst>
              <a:ext uri="{FF2B5EF4-FFF2-40B4-BE49-F238E27FC236}">
                <a16:creationId xmlns:a16="http://schemas.microsoft.com/office/drawing/2014/main" id="{9D40093B-C180-447B-A2D4-FB7E84752F72}"/>
              </a:ext>
            </a:extLst>
          </p:cNvPr>
          <p:cNvPicPr>
            <a:picLocks noChangeAspect="1"/>
          </p:cNvPicPr>
          <p:nvPr/>
        </p:nvPicPr>
        <p:blipFill>
          <a:blip r:embed="rId6"/>
          <a:stretch>
            <a:fillRect/>
          </a:stretch>
        </p:blipFill>
        <p:spPr>
          <a:xfrm>
            <a:off x="4070393" y="771769"/>
            <a:ext cx="4109780" cy="4839161"/>
          </a:xfrm>
          <a:prstGeom prst="rect">
            <a:avLst/>
          </a:prstGeom>
        </p:spPr>
      </p:pic>
    </p:spTree>
    <p:extLst>
      <p:ext uri="{BB962C8B-B14F-4D97-AF65-F5344CB8AC3E}">
        <p14:creationId xmlns:p14="http://schemas.microsoft.com/office/powerpoint/2010/main" val="2968139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7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goats in the barn.">
            <a:extLst>
              <a:ext uri="{FF2B5EF4-FFF2-40B4-BE49-F238E27FC236}">
                <a16:creationId xmlns:a16="http://schemas.microsoft.com/office/drawing/2014/main" id="{416A0A97-636C-8848-864E-FF3E1FE801C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34" b="89751" l="1700" r="97200">
                        <a14:foregroundMark x1="10700" y1="42105" x2="10700" y2="42105"/>
                        <a14:foregroundMark x1="27000" y1="40305" x2="27000" y2="40305"/>
                        <a14:foregroundMark x1="33500" y1="53601" x2="33500" y2="53601"/>
                        <a14:foregroundMark x1="37800" y1="15789" x2="37800" y2="15789"/>
                        <a14:foregroundMark x1="31400" y1="15097" x2="31400" y2="15097"/>
                        <a14:foregroundMark x1="31400" y1="15097" x2="31400" y2="15097"/>
                        <a14:foregroundMark x1="35000" y1="36565" x2="35000" y2="36565"/>
                        <a14:foregroundMark x1="42100" y1="20360" x2="42100" y2="20360"/>
                        <a14:foregroundMark x1="6100" y1="44321" x2="6100" y2="44321"/>
                        <a14:foregroundMark x1="5200" y1="36981" x2="5200" y2="36981"/>
                        <a14:foregroundMark x1="2300" y1="51108" x2="2300" y2="51108"/>
                        <a14:foregroundMark x1="1700" y1="72299" x2="1700" y2="72299"/>
                        <a14:foregroundMark x1="61400" y1="32825" x2="61400" y2="32825"/>
                        <a14:foregroundMark x1="55900" y1="34765" x2="55900" y2="34765"/>
                        <a14:foregroundMark x1="58200" y1="14266" x2="58200" y2="14266"/>
                        <a14:foregroundMark x1="65800" y1="14404" x2="65800" y2="14404"/>
                        <a14:foregroundMark x1="68500" y1="20914" x2="68500" y2="20914"/>
                        <a14:foregroundMark x1="66500" y1="24100" x2="66500" y2="24100"/>
                        <a14:foregroundMark x1="61900" y1="22576" x2="61900" y2="22576"/>
                        <a14:foregroundMark x1="53900" y1="19806" x2="53900" y2="19806"/>
                        <a14:foregroundMark x1="52900" y1="33102" x2="52900" y2="33102"/>
                        <a14:foregroundMark x1="76200" y1="46399" x2="76200" y2="46399"/>
                        <a14:foregroundMark x1="69400" y1="37396" x2="74600" y2="38643"/>
                        <a14:foregroundMark x1="74600" y1="38643" x2="80200" y2="37535"/>
                        <a14:foregroundMark x1="80200" y1="37535" x2="80500" y2="37535"/>
                        <a14:foregroundMark x1="93100" y1="34072" x2="92900" y2="38227"/>
                        <a14:foregroundMark x1="55100" y1="45983" x2="55000" y2="49723"/>
                        <a14:foregroundMark x1="52900" y1="50139" x2="53200" y2="51524"/>
                        <a14:foregroundMark x1="70700" y1="73269" x2="70700" y2="77147"/>
                        <a14:foregroundMark x1="69900" y1="81717" x2="69500" y2="88920"/>
                        <a14:foregroundMark x1="94200" y1="68837" x2="97200" y2="79640"/>
                        <a14:foregroundMark x1="20900" y1="54986" x2="14800" y2="40305"/>
                        <a14:foregroundMark x1="33100" y1="42521" x2="32900" y2="53324"/>
                        <a14:foregroundMark x1="11000" y1="62881" x2="11700" y2="69668"/>
                        <a14:foregroundMark x1="11700" y1="69668" x2="11900" y2="69806"/>
                      </a14:backgroundRemoval>
                    </a14:imgEffect>
                  </a14:imgLayer>
                </a14:imgProps>
              </a:ext>
              <a:ext uri="{28A0092B-C50C-407E-A947-70E740481C1C}">
                <a14:useLocalDpi xmlns:a14="http://schemas.microsoft.com/office/drawing/2010/main" val="0"/>
              </a:ext>
            </a:extLst>
          </a:blip>
          <a:srcRect l="48406"/>
          <a:stretch/>
        </p:blipFill>
        <p:spPr bwMode="auto">
          <a:xfrm>
            <a:off x="3435178" y="-144673"/>
            <a:ext cx="4651800" cy="6510113"/>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Dec 4, 2021 at 9:55:37 AM" descr="Meanwhile the Gingerbread Baby wheeled on down the path and into the barn. The goats looked up as he summersaulted across the backs. The last one tried to catch him, but the Gingerbread Baby was too fast.&#10;">
            <a:hlinkClick r:id="" action="ppaction://media"/>
            <a:extLst>
              <a:ext uri="{FF2B5EF4-FFF2-40B4-BE49-F238E27FC236}">
                <a16:creationId xmlns:a16="http://schemas.microsoft.com/office/drawing/2014/main" id="{1D21049F-45FF-8747-A376-1254EE4EE9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94646" y="695587"/>
            <a:ext cx="812800" cy="812800"/>
          </a:xfrm>
          <a:prstGeom prst="rect">
            <a:avLst/>
          </a:prstGeom>
        </p:spPr>
      </p:pic>
    </p:spTree>
    <p:extLst>
      <p:ext uri="{BB962C8B-B14F-4D97-AF65-F5344CB8AC3E}">
        <p14:creationId xmlns:p14="http://schemas.microsoft.com/office/powerpoint/2010/main" val="1412854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7170"/>
                                        </p:tgtEl>
                                        <p:attrNameLst>
                                          <p:attrName>r</p:attrName>
                                        </p:attrNameLst>
                                      </p:cBhvr>
                                    </p:animRot>
                                    <p:animRot by="-240000">
                                      <p:cBhvr>
                                        <p:cTn id="11" dur="200" fill="hold">
                                          <p:stCondLst>
                                            <p:cond delay="200"/>
                                          </p:stCondLst>
                                        </p:cTn>
                                        <p:tgtEl>
                                          <p:spTgt spid="7170"/>
                                        </p:tgtEl>
                                        <p:attrNameLst>
                                          <p:attrName>r</p:attrName>
                                        </p:attrNameLst>
                                      </p:cBhvr>
                                    </p:animRot>
                                    <p:animRot by="240000">
                                      <p:cBhvr>
                                        <p:cTn id="12" dur="200" fill="hold">
                                          <p:stCondLst>
                                            <p:cond delay="400"/>
                                          </p:stCondLst>
                                        </p:cTn>
                                        <p:tgtEl>
                                          <p:spTgt spid="7170"/>
                                        </p:tgtEl>
                                        <p:attrNameLst>
                                          <p:attrName>r</p:attrName>
                                        </p:attrNameLst>
                                      </p:cBhvr>
                                    </p:animRot>
                                    <p:animRot by="-240000">
                                      <p:cBhvr>
                                        <p:cTn id="13" dur="200" fill="hold">
                                          <p:stCondLst>
                                            <p:cond delay="600"/>
                                          </p:stCondLst>
                                        </p:cTn>
                                        <p:tgtEl>
                                          <p:spTgt spid="7170"/>
                                        </p:tgtEl>
                                        <p:attrNameLst>
                                          <p:attrName>r</p:attrName>
                                        </p:attrNameLst>
                                      </p:cBhvr>
                                    </p:animRot>
                                    <p:animRot by="120000">
                                      <p:cBhvr>
                                        <p:cTn id="14" dur="200" fill="hold">
                                          <p:stCondLst>
                                            <p:cond delay="80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1373</Words>
  <Application>Microsoft Office PowerPoint</Application>
  <PresentationFormat>Widescreen</PresentationFormat>
  <Paragraphs>51</Paragraphs>
  <Slides>23</Slides>
  <Notes>22</Notes>
  <HiddenSlides>0</HiddenSlides>
  <MMClips>22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70</cp:revision>
  <dcterms:created xsi:type="dcterms:W3CDTF">2021-01-19T13:33:40Z</dcterms:created>
  <dcterms:modified xsi:type="dcterms:W3CDTF">2024-01-16T15:12:14Z</dcterms:modified>
</cp:coreProperties>
</file>