
<file path=[Content_Types].xml><?xml version="1.0" encoding="utf-8"?>
<Types xmlns="http://schemas.openxmlformats.org/package/2006/content-types">
  <Default Extension="png" ContentType="image/png"/>
  <Default Extension="m4a" ContentType="audio/mp4"/>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90" r:id="rId14"/>
    <p:sldId id="278" r:id="rId15"/>
    <p:sldId id="27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0601"/>
  </p:normalViewPr>
  <p:slideViewPr>
    <p:cSldViewPr snapToGrid="0" snapToObjects="1">
      <p:cViewPr varScale="1">
        <p:scale>
          <a:sx n="92" d="100"/>
          <a:sy n="92" d="100"/>
        </p:scale>
        <p:origin x="12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A31CBB-5364-214C-AB4C-3F12C656B5A1}"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8BF81B-667E-AD44-871B-B286D3D956A5}" type="slidenum">
              <a:rPr lang="en-US" smtClean="0"/>
              <a:t>‹#›</a:t>
            </a:fld>
            <a:endParaRPr lang="en-US"/>
          </a:p>
        </p:txBody>
      </p:sp>
    </p:spTree>
    <p:extLst>
      <p:ext uri="{BB962C8B-B14F-4D97-AF65-F5344CB8AC3E}">
        <p14:creationId xmlns:p14="http://schemas.microsoft.com/office/powerpoint/2010/main" val="1627219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Hat for Minerva Louise. </a:t>
            </a:r>
            <a:r>
              <a:rPr lang="en-US" dirty="0">
                <a:solidFill>
                  <a:srgbClr val="FFFF00"/>
                </a:solidFill>
              </a:rPr>
              <a:t>Adapted from the original text, </a:t>
            </a:r>
            <a:r>
              <a:rPr lang="en-US" i="1" dirty="0">
                <a:solidFill>
                  <a:srgbClr val="FFFF00"/>
                </a:solidFill>
              </a:rPr>
              <a:t>A Hat for Minerva Louise</a:t>
            </a:r>
            <a:r>
              <a:rPr lang="en-US" dirty="0">
                <a:solidFill>
                  <a:srgbClr val="FFFF00"/>
                </a:solidFill>
              </a:rPr>
              <a:t>, by Janet Morgan </a:t>
            </a:r>
            <a:r>
              <a:rPr lang="en-US" dirty="0" err="1">
                <a:solidFill>
                  <a:srgbClr val="FFFF00"/>
                </a:solidFill>
              </a:rPr>
              <a:t>Stoeke</a:t>
            </a:r>
            <a:r>
              <a:rPr lang="en-US" dirty="0">
                <a:solidFill>
                  <a:srgbClr val="FFFF00"/>
                </a:solidFill>
              </a:rPr>
              <a:t>. </a:t>
            </a:r>
          </a:p>
          <a:p>
            <a:endParaRPr lang="en-US" dirty="0"/>
          </a:p>
        </p:txBody>
      </p:sp>
      <p:sp>
        <p:nvSpPr>
          <p:cNvPr id="4" name="Slide Number Placeholder 3"/>
          <p:cNvSpPr>
            <a:spLocks noGrp="1"/>
          </p:cNvSpPr>
          <p:nvPr>
            <p:ph type="sldNum" sz="quarter" idx="5"/>
          </p:nvPr>
        </p:nvSpPr>
        <p:spPr/>
        <p:txBody>
          <a:bodyPr/>
          <a:lstStyle/>
          <a:p>
            <a:fld id="{B98BF81B-667E-AD44-871B-B286D3D956A5}" type="slidenum">
              <a:rPr lang="en-US" smtClean="0"/>
              <a:t>1</a:t>
            </a:fld>
            <a:endParaRPr lang="en-US"/>
          </a:p>
        </p:txBody>
      </p:sp>
    </p:spTree>
    <p:extLst>
      <p:ext uri="{BB962C8B-B14F-4D97-AF65-F5344CB8AC3E}">
        <p14:creationId xmlns:p14="http://schemas.microsoft.com/office/powerpoint/2010/main" val="2315984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must be a hat around here somewhere.” Minerva Louise looked outside. Everyone had a fluffy white hat!</a:t>
            </a:r>
          </a:p>
        </p:txBody>
      </p:sp>
      <p:sp>
        <p:nvSpPr>
          <p:cNvPr id="4" name="Slide Number Placeholder 3"/>
          <p:cNvSpPr>
            <a:spLocks noGrp="1"/>
          </p:cNvSpPr>
          <p:nvPr>
            <p:ph type="sldNum" sz="quarter" idx="5"/>
          </p:nvPr>
        </p:nvSpPr>
        <p:spPr/>
        <p:txBody>
          <a:bodyPr/>
          <a:lstStyle/>
          <a:p>
            <a:fld id="{B98BF81B-667E-AD44-871B-B286D3D956A5}" type="slidenum">
              <a:rPr lang="en-US" smtClean="0"/>
              <a:t>10</a:t>
            </a:fld>
            <a:endParaRPr lang="en-US"/>
          </a:p>
        </p:txBody>
      </p:sp>
    </p:spTree>
    <p:extLst>
      <p:ext uri="{BB962C8B-B14F-4D97-AF65-F5344CB8AC3E}">
        <p14:creationId xmlns:p14="http://schemas.microsoft.com/office/powerpoint/2010/main" val="42872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 your hat is wonderful,” she said to the snowman. “Where did you get it?"</a:t>
            </a:r>
          </a:p>
        </p:txBody>
      </p:sp>
      <p:sp>
        <p:nvSpPr>
          <p:cNvPr id="4" name="Slide Number Placeholder 3"/>
          <p:cNvSpPr>
            <a:spLocks noGrp="1"/>
          </p:cNvSpPr>
          <p:nvPr>
            <p:ph type="sldNum" sz="quarter" idx="5"/>
          </p:nvPr>
        </p:nvSpPr>
        <p:spPr/>
        <p:txBody>
          <a:bodyPr/>
          <a:lstStyle/>
          <a:p>
            <a:fld id="{B98BF81B-667E-AD44-871B-B286D3D956A5}" type="slidenum">
              <a:rPr lang="en-US" smtClean="0"/>
              <a:t>11</a:t>
            </a:fld>
            <a:endParaRPr lang="en-US"/>
          </a:p>
        </p:txBody>
      </p:sp>
    </p:spTree>
    <p:extLst>
      <p:ext uri="{BB962C8B-B14F-4D97-AF65-F5344CB8AC3E}">
        <p14:creationId xmlns:p14="http://schemas.microsoft.com/office/powerpoint/2010/main" val="50575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 look! What’s over here? A hat. It’s perfect!”</a:t>
            </a:r>
          </a:p>
        </p:txBody>
      </p:sp>
      <p:sp>
        <p:nvSpPr>
          <p:cNvPr id="4" name="Slide Number Placeholder 3"/>
          <p:cNvSpPr>
            <a:spLocks noGrp="1"/>
          </p:cNvSpPr>
          <p:nvPr>
            <p:ph type="sldNum" sz="quarter" idx="5"/>
          </p:nvPr>
        </p:nvSpPr>
        <p:spPr/>
        <p:txBody>
          <a:bodyPr/>
          <a:lstStyle/>
          <a:p>
            <a:fld id="{B98BF81B-667E-AD44-871B-B286D3D956A5}" type="slidenum">
              <a:rPr lang="en-US" smtClean="0"/>
              <a:t>12</a:t>
            </a:fld>
            <a:endParaRPr lang="en-US"/>
          </a:p>
        </p:txBody>
      </p:sp>
    </p:spTree>
    <p:extLst>
      <p:ext uri="{BB962C8B-B14F-4D97-AF65-F5344CB8AC3E}">
        <p14:creationId xmlns:p14="http://schemas.microsoft.com/office/powerpoint/2010/main" val="537061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what’s this? Oh, it’s two hats!” Which was just fine with Minerva Louise.</a:t>
            </a:r>
          </a:p>
        </p:txBody>
      </p:sp>
      <p:sp>
        <p:nvSpPr>
          <p:cNvPr id="4" name="Slide Number Placeholder 3"/>
          <p:cNvSpPr>
            <a:spLocks noGrp="1"/>
          </p:cNvSpPr>
          <p:nvPr>
            <p:ph type="sldNum" sz="quarter" idx="5"/>
          </p:nvPr>
        </p:nvSpPr>
        <p:spPr/>
        <p:txBody>
          <a:bodyPr/>
          <a:lstStyle/>
          <a:p>
            <a:fld id="{B98BF81B-667E-AD44-871B-B286D3D956A5}" type="slidenum">
              <a:rPr lang="en-US" smtClean="0"/>
              <a:t>13</a:t>
            </a:fld>
            <a:endParaRPr lang="en-US"/>
          </a:p>
        </p:txBody>
      </p:sp>
    </p:spTree>
    <p:extLst>
      <p:ext uri="{BB962C8B-B14F-4D97-AF65-F5344CB8AC3E}">
        <p14:creationId xmlns:p14="http://schemas.microsoft.com/office/powerpoint/2010/main" val="1974071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End</a:t>
            </a:r>
          </a:p>
        </p:txBody>
      </p:sp>
      <p:sp>
        <p:nvSpPr>
          <p:cNvPr id="4" name="Slide Number Placeholder 3"/>
          <p:cNvSpPr>
            <a:spLocks noGrp="1"/>
          </p:cNvSpPr>
          <p:nvPr>
            <p:ph type="sldNum" sz="quarter" idx="5"/>
          </p:nvPr>
        </p:nvSpPr>
        <p:spPr/>
        <p:txBody>
          <a:bodyPr/>
          <a:lstStyle/>
          <a:p>
            <a:fld id="{B98BF81B-667E-AD44-871B-B286D3D956A5}" type="slidenum">
              <a:rPr lang="en-US" smtClean="0"/>
              <a:t>14</a:t>
            </a:fld>
            <a:endParaRPr lang="en-US"/>
          </a:p>
        </p:txBody>
      </p:sp>
    </p:spTree>
    <p:extLst>
      <p:ext uri="{BB962C8B-B14F-4D97-AF65-F5344CB8AC3E}">
        <p14:creationId xmlns:p14="http://schemas.microsoft.com/office/powerpoint/2010/main" val="3417420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Minerva Louise loved snowy mornings.</a:t>
            </a:r>
          </a:p>
        </p:txBody>
      </p:sp>
      <p:sp>
        <p:nvSpPr>
          <p:cNvPr id="4" name="Slide Number Placeholder 3"/>
          <p:cNvSpPr>
            <a:spLocks noGrp="1"/>
          </p:cNvSpPr>
          <p:nvPr>
            <p:ph type="sldNum" sz="quarter" idx="5"/>
          </p:nvPr>
        </p:nvSpPr>
        <p:spPr/>
        <p:txBody>
          <a:bodyPr/>
          <a:lstStyle/>
          <a:p>
            <a:fld id="{B98BF81B-667E-AD44-871B-B286D3D956A5}" type="slidenum">
              <a:rPr lang="en-US" smtClean="0"/>
              <a:t>2</a:t>
            </a:fld>
            <a:endParaRPr lang="en-US"/>
          </a:p>
        </p:txBody>
      </p:sp>
    </p:spTree>
    <p:extLst>
      <p:ext uri="{BB962C8B-B14F-4D97-AF65-F5344CB8AC3E}">
        <p14:creationId xmlns:p14="http://schemas.microsoft.com/office/powerpoint/2010/main" val="783480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her friends didn’t like them one bit. They stayed inside all day with their heads tucked under their wings.</a:t>
            </a:r>
          </a:p>
        </p:txBody>
      </p:sp>
      <p:sp>
        <p:nvSpPr>
          <p:cNvPr id="4" name="Slide Number Placeholder 3"/>
          <p:cNvSpPr>
            <a:spLocks noGrp="1"/>
          </p:cNvSpPr>
          <p:nvPr>
            <p:ph type="sldNum" sz="quarter" idx="5"/>
          </p:nvPr>
        </p:nvSpPr>
        <p:spPr/>
        <p:txBody>
          <a:bodyPr/>
          <a:lstStyle/>
          <a:p>
            <a:fld id="{B98BF81B-667E-AD44-871B-B286D3D956A5}" type="slidenum">
              <a:rPr lang="en-US" smtClean="0"/>
              <a:t>3</a:t>
            </a:fld>
            <a:endParaRPr lang="en-US"/>
          </a:p>
        </p:txBody>
      </p:sp>
    </p:spTree>
    <p:extLst>
      <p:ext uri="{BB962C8B-B14F-4D97-AF65-F5344CB8AC3E}">
        <p14:creationId xmlns:p14="http://schemas.microsoft.com/office/powerpoint/2010/main" val="3118540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Minerva Louise. She couldn’t wait to go out exploring. Everything was so beautiful! She wanted to stay out all day. But it was too cold. </a:t>
            </a:r>
          </a:p>
        </p:txBody>
      </p:sp>
      <p:sp>
        <p:nvSpPr>
          <p:cNvPr id="4" name="Slide Number Placeholder 3"/>
          <p:cNvSpPr>
            <a:spLocks noGrp="1"/>
          </p:cNvSpPr>
          <p:nvPr>
            <p:ph type="sldNum" sz="quarter" idx="5"/>
          </p:nvPr>
        </p:nvSpPr>
        <p:spPr/>
        <p:txBody>
          <a:bodyPr/>
          <a:lstStyle/>
          <a:p>
            <a:fld id="{B98BF81B-667E-AD44-871B-B286D3D956A5}" type="slidenum">
              <a:rPr lang="en-US" smtClean="0"/>
              <a:t>4</a:t>
            </a:fld>
            <a:endParaRPr lang="en-US"/>
          </a:p>
        </p:txBody>
      </p:sp>
    </p:spTree>
    <p:extLst>
      <p:ext uri="{BB962C8B-B14F-4D97-AF65-F5344CB8AC3E}">
        <p14:creationId xmlns:p14="http://schemas.microsoft.com/office/powerpoint/2010/main" val="2402209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had some warm things like you,” she said to the scarecrow, “I could stay out and play all day.”</a:t>
            </a:r>
          </a:p>
        </p:txBody>
      </p:sp>
      <p:sp>
        <p:nvSpPr>
          <p:cNvPr id="4" name="Slide Number Placeholder 3"/>
          <p:cNvSpPr>
            <a:spLocks noGrp="1"/>
          </p:cNvSpPr>
          <p:nvPr>
            <p:ph type="sldNum" sz="quarter" idx="5"/>
          </p:nvPr>
        </p:nvSpPr>
        <p:spPr/>
        <p:txBody>
          <a:bodyPr/>
          <a:lstStyle/>
          <a:p>
            <a:fld id="{B98BF81B-667E-AD44-871B-B286D3D956A5}" type="slidenum">
              <a:rPr lang="en-US" smtClean="0"/>
              <a:t>5</a:t>
            </a:fld>
            <a:endParaRPr lang="en-US"/>
          </a:p>
        </p:txBody>
      </p:sp>
    </p:spTree>
    <p:extLst>
      <p:ext uri="{BB962C8B-B14F-4D97-AF65-F5344CB8AC3E}">
        <p14:creationId xmlns:p14="http://schemas.microsoft.com/office/powerpoint/2010/main" val="1563087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scarf might help. But not this one. It’s way too big.”</a:t>
            </a:r>
          </a:p>
        </p:txBody>
      </p:sp>
      <p:sp>
        <p:nvSpPr>
          <p:cNvPr id="4" name="Slide Number Placeholder 3"/>
          <p:cNvSpPr>
            <a:spLocks noGrp="1"/>
          </p:cNvSpPr>
          <p:nvPr>
            <p:ph type="sldNum" sz="quarter" idx="5"/>
          </p:nvPr>
        </p:nvSpPr>
        <p:spPr/>
        <p:txBody>
          <a:bodyPr/>
          <a:lstStyle/>
          <a:p>
            <a:fld id="{B98BF81B-667E-AD44-871B-B286D3D956A5}" type="slidenum">
              <a:rPr lang="en-US" smtClean="0"/>
              <a:t>6</a:t>
            </a:fld>
            <a:endParaRPr lang="en-US"/>
          </a:p>
        </p:txBody>
      </p:sp>
    </p:spTree>
    <p:extLst>
      <p:ext uri="{BB962C8B-B14F-4D97-AF65-F5344CB8AC3E}">
        <p14:creationId xmlns:p14="http://schemas.microsoft.com/office/powerpoint/2010/main" val="3516265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these shoes are too big, too.”</a:t>
            </a:r>
          </a:p>
        </p:txBody>
      </p:sp>
      <p:sp>
        <p:nvSpPr>
          <p:cNvPr id="4" name="Slide Number Placeholder 3"/>
          <p:cNvSpPr>
            <a:spLocks noGrp="1"/>
          </p:cNvSpPr>
          <p:nvPr>
            <p:ph type="sldNum" sz="quarter" idx="5"/>
          </p:nvPr>
        </p:nvSpPr>
        <p:spPr/>
        <p:txBody>
          <a:bodyPr/>
          <a:lstStyle/>
          <a:p>
            <a:fld id="{B98BF81B-667E-AD44-871B-B286D3D956A5}" type="slidenum">
              <a:rPr lang="en-US" smtClean="0"/>
              <a:t>7</a:t>
            </a:fld>
            <a:endParaRPr lang="en-US"/>
          </a:p>
        </p:txBody>
      </p:sp>
    </p:spTree>
    <p:extLst>
      <p:ext uri="{BB962C8B-B14F-4D97-AF65-F5344CB8AC3E}">
        <p14:creationId xmlns:p14="http://schemas.microsoft.com/office/powerpoint/2010/main" val="2730534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hat! That’s just what I need. But not this one.”</a:t>
            </a:r>
          </a:p>
        </p:txBody>
      </p:sp>
      <p:sp>
        <p:nvSpPr>
          <p:cNvPr id="4" name="Slide Number Placeholder 3"/>
          <p:cNvSpPr>
            <a:spLocks noGrp="1"/>
          </p:cNvSpPr>
          <p:nvPr>
            <p:ph type="sldNum" sz="quarter" idx="5"/>
          </p:nvPr>
        </p:nvSpPr>
        <p:spPr/>
        <p:txBody>
          <a:bodyPr/>
          <a:lstStyle/>
          <a:p>
            <a:fld id="{B98BF81B-667E-AD44-871B-B286D3D956A5}" type="slidenum">
              <a:rPr lang="en-US" smtClean="0"/>
              <a:t>8</a:t>
            </a:fld>
            <a:endParaRPr lang="en-US"/>
          </a:p>
        </p:txBody>
      </p:sp>
    </p:spTree>
    <p:extLst>
      <p:ext uri="{BB962C8B-B14F-4D97-AF65-F5344CB8AC3E}">
        <p14:creationId xmlns:p14="http://schemas.microsoft.com/office/powerpoint/2010/main" val="4090944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not this one, either. It’s too heavy.”</a:t>
            </a:r>
          </a:p>
        </p:txBody>
      </p:sp>
      <p:sp>
        <p:nvSpPr>
          <p:cNvPr id="4" name="Slide Number Placeholder 3"/>
          <p:cNvSpPr>
            <a:spLocks noGrp="1"/>
          </p:cNvSpPr>
          <p:nvPr>
            <p:ph type="sldNum" sz="quarter" idx="5"/>
          </p:nvPr>
        </p:nvSpPr>
        <p:spPr/>
        <p:txBody>
          <a:bodyPr/>
          <a:lstStyle/>
          <a:p>
            <a:fld id="{B98BF81B-667E-AD44-871B-B286D3D956A5}" type="slidenum">
              <a:rPr lang="en-US" smtClean="0"/>
              <a:t>9</a:t>
            </a:fld>
            <a:endParaRPr lang="en-US"/>
          </a:p>
        </p:txBody>
      </p:sp>
    </p:spTree>
    <p:extLst>
      <p:ext uri="{BB962C8B-B14F-4D97-AF65-F5344CB8AC3E}">
        <p14:creationId xmlns:p14="http://schemas.microsoft.com/office/powerpoint/2010/main" val="851721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F3D4A2-B078-C848-953C-693F5BA59EA3}"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14885-362F-A340-BF90-A02D7C922785}" type="slidenum">
              <a:rPr lang="en-US" smtClean="0"/>
              <a:t>‹#›</a:t>
            </a:fld>
            <a:endParaRPr lang="en-US"/>
          </a:p>
        </p:txBody>
      </p:sp>
    </p:spTree>
    <p:extLst>
      <p:ext uri="{BB962C8B-B14F-4D97-AF65-F5344CB8AC3E}">
        <p14:creationId xmlns:p14="http://schemas.microsoft.com/office/powerpoint/2010/main" val="383354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F3D4A2-B078-C848-953C-693F5BA59EA3}"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14885-362F-A340-BF90-A02D7C922785}" type="slidenum">
              <a:rPr lang="en-US" smtClean="0"/>
              <a:t>‹#›</a:t>
            </a:fld>
            <a:endParaRPr lang="en-US"/>
          </a:p>
        </p:txBody>
      </p:sp>
    </p:spTree>
    <p:extLst>
      <p:ext uri="{BB962C8B-B14F-4D97-AF65-F5344CB8AC3E}">
        <p14:creationId xmlns:p14="http://schemas.microsoft.com/office/powerpoint/2010/main" val="3038450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F3D4A2-B078-C848-953C-693F5BA59EA3}"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14885-362F-A340-BF90-A02D7C922785}" type="slidenum">
              <a:rPr lang="en-US" smtClean="0"/>
              <a:t>‹#›</a:t>
            </a:fld>
            <a:endParaRPr lang="en-US"/>
          </a:p>
        </p:txBody>
      </p:sp>
    </p:spTree>
    <p:extLst>
      <p:ext uri="{BB962C8B-B14F-4D97-AF65-F5344CB8AC3E}">
        <p14:creationId xmlns:p14="http://schemas.microsoft.com/office/powerpoint/2010/main" val="2941394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F3D4A2-B078-C848-953C-693F5BA59EA3}"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14885-362F-A340-BF90-A02D7C922785}" type="slidenum">
              <a:rPr lang="en-US" smtClean="0"/>
              <a:t>‹#›</a:t>
            </a:fld>
            <a:endParaRPr lang="en-US"/>
          </a:p>
        </p:txBody>
      </p:sp>
    </p:spTree>
    <p:extLst>
      <p:ext uri="{BB962C8B-B14F-4D97-AF65-F5344CB8AC3E}">
        <p14:creationId xmlns:p14="http://schemas.microsoft.com/office/powerpoint/2010/main" val="3294826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F3D4A2-B078-C848-953C-693F5BA59EA3}"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14885-362F-A340-BF90-A02D7C922785}" type="slidenum">
              <a:rPr lang="en-US" smtClean="0"/>
              <a:t>‹#›</a:t>
            </a:fld>
            <a:endParaRPr lang="en-US"/>
          </a:p>
        </p:txBody>
      </p:sp>
    </p:spTree>
    <p:extLst>
      <p:ext uri="{BB962C8B-B14F-4D97-AF65-F5344CB8AC3E}">
        <p14:creationId xmlns:p14="http://schemas.microsoft.com/office/powerpoint/2010/main" val="230448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F3D4A2-B078-C848-953C-693F5BA59EA3}"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14885-362F-A340-BF90-A02D7C922785}" type="slidenum">
              <a:rPr lang="en-US" smtClean="0"/>
              <a:t>‹#›</a:t>
            </a:fld>
            <a:endParaRPr lang="en-US"/>
          </a:p>
        </p:txBody>
      </p:sp>
    </p:spTree>
    <p:extLst>
      <p:ext uri="{BB962C8B-B14F-4D97-AF65-F5344CB8AC3E}">
        <p14:creationId xmlns:p14="http://schemas.microsoft.com/office/powerpoint/2010/main" val="252154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F3D4A2-B078-C848-953C-693F5BA59EA3}"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314885-362F-A340-BF90-A02D7C922785}" type="slidenum">
              <a:rPr lang="en-US" smtClean="0"/>
              <a:t>‹#›</a:t>
            </a:fld>
            <a:endParaRPr lang="en-US"/>
          </a:p>
        </p:txBody>
      </p:sp>
    </p:spTree>
    <p:extLst>
      <p:ext uri="{BB962C8B-B14F-4D97-AF65-F5344CB8AC3E}">
        <p14:creationId xmlns:p14="http://schemas.microsoft.com/office/powerpoint/2010/main" val="351283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F3D4A2-B078-C848-953C-693F5BA59EA3}"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314885-362F-A340-BF90-A02D7C922785}" type="slidenum">
              <a:rPr lang="en-US" smtClean="0"/>
              <a:t>‹#›</a:t>
            </a:fld>
            <a:endParaRPr lang="en-US"/>
          </a:p>
        </p:txBody>
      </p:sp>
    </p:spTree>
    <p:extLst>
      <p:ext uri="{BB962C8B-B14F-4D97-AF65-F5344CB8AC3E}">
        <p14:creationId xmlns:p14="http://schemas.microsoft.com/office/powerpoint/2010/main" val="4105730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F3D4A2-B078-C848-953C-693F5BA59EA3}"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314885-362F-A340-BF90-A02D7C922785}" type="slidenum">
              <a:rPr lang="en-US" smtClean="0"/>
              <a:t>‹#›</a:t>
            </a:fld>
            <a:endParaRPr lang="en-US"/>
          </a:p>
        </p:txBody>
      </p:sp>
    </p:spTree>
    <p:extLst>
      <p:ext uri="{BB962C8B-B14F-4D97-AF65-F5344CB8AC3E}">
        <p14:creationId xmlns:p14="http://schemas.microsoft.com/office/powerpoint/2010/main" val="328824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F3D4A2-B078-C848-953C-693F5BA59EA3}"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14885-362F-A340-BF90-A02D7C922785}" type="slidenum">
              <a:rPr lang="en-US" smtClean="0"/>
              <a:t>‹#›</a:t>
            </a:fld>
            <a:endParaRPr lang="en-US"/>
          </a:p>
        </p:txBody>
      </p:sp>
    </p:spTree>
    <p:extLst>
      <p:ext uri="{BB962C8B-B14F-4D97-AF65-F5344CB8AC3E}">
        <p14:creationId xmlns:p14="http://schemas.microsoft.com/office/powerpoint/2010/main" val="1296166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F3D4A2-B078-C848-953C-693F5BA59EA3}"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14885-362F-A340-BF90-A02D7C922785}" type="slidenum">
              <a:rPr lang="en-US" smtClean="0"/>
              <a:t>‹#›</a:t>
            </a:fld>
            <a:endParaRPr lang="en-US"/>
          </a:p>
        </p:txBody>
      </p:sp>
    </p:spTree>
    <p:extLst>
      <p:ext uri="{BB962C8B-B14F-4D97-AF65-F5344CB8AC3E}">
        <p14:creationId xmlns:p14="http://schemas.microsoft.com/office/powerpoint/2010/main" val="433744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3D4A2-B078-C848-953C-693F5BA59EA3}" type="datetimeFigureOut">
              <a:rPr lang="en-US" smtClean="0"/>
              <a:t>1/16/2024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14885-362F-A340-BF90-A02D7C922785}" type="slidenum">
              <a:rPr lang="en-US" smtClean="0"/>
              <a:t>‹#›</a:t>
            </a:fld>
            <a:endParaRPr lang="en-US"/>
          </a:p>
        </p:txBody>
      </p:sp>
    </p:spTree>
    <p:extLst>
      <p:ext uri="{BB962C8B-B14F-4D97-AF65-F5344CB8AC3E}">
        <p14:creationId xmlns:p14="http://schemas.microsoft.com/office/powerpoint/2010/main" val="32112431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0.m4a"/><Relationship Id="rId1" Type="http://schemas.microsoft.com/office/2007/relationships/media" Target="../media/media10.m4a"/><Relationship Id="rId6" Type="http://schemas.microsoft.com/office/2007/relationships/hdphoto" Target="../media/hdphoto7.wdp"/><Relationship Id="rId5" Type="http://schemas.openxmlformats.org/officeDocument/2006/relationships/image" Target="../media/image1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13.WMF"/><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4.WMF"/><Relationship Id="rId2" Type="http://schemas.openxmlformats.org/officeDocument/2006/relationships/audio" Target="../media/media12.m4a"/><Relationship Id="rId1" Type="http://schemas.microsoft.com/office/2007/relationships/media" Target="../media/media12.m4a"/><Relationship Id="rId6" Type="http://schemas.microsoft.com/office/2007/relationships/hdphoto" Target="../media/hdphoto8.wdp"/><Relationship Id="rId5" Type="http://schemas.openxmlformats.org/officeDocument/2006/relationships/image" Target="../media/image4.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4.WMF"/><Relationship Id="rId2" Type="http://schemas.openxmlformats.org/officeDocument/2006/relationships/audio" Target="../media/media13.m4a"/><Relationship Id="rId1" Type="http://schemas.microsoft.com/office/2007/relationships/media" Target="../media/media13.m4a"/><Relationship Id="rId6" Type="http://schemas.microsoft.com/office/2007/relationships/hdphoto" Target="../media/hdphoto9.wdp"/><Relationship Id="rId5" Type="http://schemas.openxmlformats.org/officeDocument/2006/relationships/image" Target="../media/image4.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15.WMF"/><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microsoft.com/office/2007/relationships/hdphoto" Target="../media/hdphoto1.wdp"/><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6.WMF"/><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7.WM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microsoft.com/office/2007/relationships/hdphoto" Target="../media/hdphoto3.wdp"/><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8.WM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microsoft.com/office/2007/relationships/hdphoto" Target="../media/hdphoto4.wdp"/><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microsoft.com/office/2007/relationships/hdphoto" Target="../media/hdphoto5.wdp"/><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microsoft.com/office/2007/relationships/hdphoto" Target="../media/hdphoto6.wdp"/><Relationship Id="rId5" Type="http://schemas.openxmlformats.org/officeDocument/2006/relationships/image" Target="../media/image1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60CA0F-2293-744C-A9EF-355C3F92DD89}"/>
              </a:ext>
            </a:extLst>
          </p:cNvPr>
          <p:cNvSpPr>
            <a:spLocks noGrp="1"/>
          </p:cNvSpPr>
          <p:nvPr>
            <p:ph type="subTitle" idx="1"/>
          </p:nvPr>
        </p:nvSpPr>
        <p:spPr>
          <a:xfrm>
            <a:off x="1524000" y="5900738"/>
            <a:ext cx="9144000" cy="671512"/>
          </a:xfrm>
        </p:spPr>
        <p:txBody>
          <a:bodyPr>
            <a:normAutofit fontScale="85000" lnSpcReduction="20000"/>
          </a:bodyPr>
          <a:lstStyle/>
          <a:p>
            <a:r>
              <a:rPr lang="en-US" dirty="0">
                <a:solidFill>
                  <a:srgbClr val="FFFF00"/>
                </a:solidFill>
              </a:rPr>
              <a:t>Adapted from the original text, </a:t>
            </a:r>
            <a:r>
              <a:rPr lang="en-US" i="1" dirty="0">
                <a:solidFill>
                  <a:srgbClr val="FFFF00"/>
                </a:solidFill>
              </a:rPr>
              <a:t>A Hat for Minerva Louise</a:t>
            </a:r>
            <a:r>
              <a:rPr lang="en-US" dirty="0">
                <a:solidFill>
                  <a:srgbClr val="FFFF00"/>
                </a:solidFill>
              </a:rPr>
              <a:t>, </a:t>
            </a:r>
          </a:p>
          <a:p>
            <a:r>
              <a:rPr lang="en-US" dirty="0">
                <a:solidFill>
                  <a:srgbClr val="FFFF00"/>
                </a:solidFill>
              </a:rPr>
              <a:t>by Janet Morgan </a:t>
            </a:r>
            <a:r>
              <a:rPr lang="en-US" dirty="0" err="1">
                <a:solidFill>
                  <a:srgbClr val="FFFF00"/>
                </a:solidFill>
              </a:rPr>
              <a:t>Stoeke</a:t>
            </a:r>
            <a:r>
              <a:rPr lang="en-US" dirty="0">
                <a:solidFill>
                  <a:srgbClr val="FFFF00"/>
                </a:solidFill>
              </a:rPr>
              <a:t>. </a:t>
            </a:r>
          </a:p>
        </p:txBody>
      </p:sp>
      <p:pic>
        <p:nvPicPr>
          <p:cNvPr id="4" name="Picture 3" descr="a hen looking at a snowman with a hat.">
            <a:extLst>
              <a:ext uri="{FF2B5EF4-FFF2-40B4-BE49-F238E27FC236}">
                <a16:creationId xmlns:a16="http://schemas.microsoft.com/office/drawing/2014/main" id="{0C03E661-C38B-8F48-803D-82C67C0291CB}"/>
              </a:ext>
            </a:extLst>
          </p:cNvPr>
          <p:cNvPicPr>
            <a:picLocks noChangeAspect="1"/>
          </p:cNvPicPr>
          <p:nvPr/>
        </p:nvPicPr>
        <p:blipFill>
          <a:blip r:embed="rId5"/>
          <a:stretch>
            <a:fillRect/>
          </a:stretch>
        </p:blipFill>
        <p:spPr>
          <a:xfrm>
            <a:off x="3125294" y="565476"/>
            <a:ext cx="6045126" cy="4908891"/>
          </a:xfrm>
          <a:prstGeom prst="rect">
            <a:avLst/>
          </a:prstGeom>
          <a:ln w="69850">
            <a:solidFill>
              <a:srgbClr val="FFFF00"/>
            </a:solidFill>
          </a:ln>
        </p:spPr>
      </p:pic>
      <p:pic>
        <p:nvPicPr>
          <p:cNvPr id="2" name="Audio Recording Dec 29, 2021 at 3:25:19 PM" descr="A Hat for Minerva Louise. Adapted from the original text, A Hat for Minerva Louise, by Janet Morgan Stoeke. &#10;">
            <a:hlinkClick r:id="" action="ppaction://media"/>
            <a:extLst>
              <a:ext uri="{FF2B5EF4-FFF2-40B4-BE49-F238E27FC236}">
                <a16:creationId xmlns:a16="http://schemas.microsoft.com/office/drawing/2014/main" id="{AD40564A-22A3-3B4A-961C-81DA1FDF342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91240" y="5900738"/>
            <a:ext cx="812800" cy="812800"/>
          </a:xfrm>
          <a:prstGeom prst="rect">
            <a:avLst/>
          </a:prstGeom>
        </p:spPr>
      </p:pic>
    </p:spTree>
    <p:extLst>
      <p:ext uri="{BB962C8B-B14F-4D97-AF65-F5344CB8AC3E}">
        <p14:creationId xmlns:p14="http://schemas.microsoft.com/office/powerpoint/2010/main" val="180346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84"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3000" fill="hold" nodeType="click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 car with snow on the roof">
            <a:extLst>
              <a:ext uri="{FF2B5EF4-FFF2-40B4-BE49-F238E27FC236}">
                <a16:creationId xmlns:a16="http://schemas.microsoft.com/office/drawing/2014/main" id="{45FE512A-B15F-4E42-A321-155E96A76DF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000" b="90612" l="5532" r="93750">
                        <a14:foregroundMark x1="62356" y1="35612" x2="51437" y2="21735"/>
                        <a14:foregroundMark x1="51437" y1="21735" x2="39655" y2="17245"/>
                        <a14:foregroundMark x1="39655" y1="17245" x2="27371" y2="17959"/>
                        <a14:foregroundMark x1="27371" y1="17959" x2="59339" y2="11429"/>
                        <a14:foregroundMark x1="59339" y1="11429" x2="29885" y2="9898"/>
                        <a14:foregroundMark x1="29885" y1="9898" x2="62356" y2="17551"/>
                        <a14:foregroundMark x1="62356" y1="17551" x2="13506" y2="24286"/>
                        <a14:foregroundMark x1="13506" y1="24286" x2="75503" y2="32449"/>
                        <a14:foregroundMark x1="75503" y1="32449" x2="61422" y2="37143"/>
                        <a14:foregroundMark x1="61422" y1="37143" x2="73420" y2="39796"/>
                        <a14:foregroundMark x1="73420" y1="39796" x2="67170" y2="43469"/>
                        <a14:foregroundMark x1="63578" y1="20102" x2="64440" y2="7959"/>
                        <a14:foregroundMark x1="64440" y1="7959" x2="35273" y2="6531"/>
                        <a14:foregroundMark x1="35273" y1="6531" x2="26293" y2="10612"/>
                        <a14:foregroundMark x1="26293" y1="10612" x2="10560" y2="29184"/>
                        <a14:foregroundMark x1="10560" y1="29184" x2="9914" y2="39490"/>
                        <a14:foregroundMark x1="62572" y1="8163" x2="34698" y2="5306"/>
                        <a14:foregroundMark x1="7112" y1="43469" x2="9267" y2="81020"/>
                        <a14:foregroundMark x1="9267" y1="81020" x2="19181" y2="85714"/>
                        <a14:foregroundMark x1="19181" y1="85714" x2="27371" y2="81939"/>
                        <a14:foregroundMark x1="27371" y1="81939" x2="24497" y2="70204"/>
                        <a14:foregroundMark x1="24497" y1="70204" x2="14871" y2="69082"/>
                        <a14:foregroundMark x1="14871" y1="69082" x2="8764" y2="79388"/>
                        <a14:foregroundMark x1="8764" y1="79388" x2="16739" y2="83469"/>
                        <a14:foregroundMark x1="16739" y1="83469" x2="17744" y2="83061"/>
                        <a14:foregroundMark x1="4526" y1="81633" x2="5603" y2="45306"/>
                        <a14:foregroundMark x1="5603" y1="45306" x2="5603" y2="45306"/>
                        <a14:foregroundMark x1="73994" y1="60408" x2="82112" y2="65816"/>
                        <a14:foregroundMark x1="82112" y1="65816" x2="82112" y2="65816"/>
                        <a14:foregroundMark x1="92026" y1="49592" x2="93750" y2="61327"/>
                        <a14:foregroundMark x1="93750" y1="61327" x2="81178" y2="76020"/>
                        <a14:foregroundMark x1="81178" y1="76020" x2="77514" y2="83061"/>
                        <a14:foregroundMark x1="68391" y1="86327" x2="67170" y2="90612"/>
                        <a14:foregroundMark x1="67888" y1="90306" x2="66667" y2="77347"/>
                      </a14:backgroundRemoval>
                    </a14:imgEffect>
                  </a14:imgLayer>
                </a14:imgProps>
              </a:ext>
              <a:ext uri="{28A0092B-C50C-407E-A947-70E740481C1C}">
                <a14:useLocalDpi xmlns:a14="http://schemas.microsoft.com/office/drawing/2010/main" val="0"/>
              </a:ext>
            </a:extLst>
          </a:blip>
          <a:srcRect/>
          <a:stretch>
            <a:fillRect/>
          </a:stretch>
        </p:blipFill>
        <p:spPr bwMode="auto">
          <a:xfrm>
            <a:off x="3386455" y="2253870"/>
            <a:ext cx="5419090" cy="381526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descr="an arrow">
            <a:extLst>
              <a:ext uri="{FF2B5EF4-FFF2-40B4-BE49-F238E27FC236}">
                <a16:creationId xmlns:a16="http://schemas.microsoft.com/office/drawing/2014/main" id="{A21A3A55-DDEF-F546-A0EB-B4B5176CA742}"/>
              </a:ext>
            </a:extLst>
          </p:cNvPr>
          <p:cNvCxnSpPr>
            <a:cxnSpLocks/>
          </p:cNvCxnSpPr>
          <p:nvPr/>
        </p:nvCxnSpPr>
        <p:spPr>
          <a:xfrm>
            <a:off x="3386455" y="1341120"/>
            <a:ext cx="1185545" cy="100254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5" name="Audio Recording Dec 29, 2021 at 3:29:43 PM" descr="“There must be a hat around here somewhere.” Minerva Louise looked outside. Everyone had a fluffy white hat!&#10;">
            <a:hlinkClick r:id="" action="ppaction://media"/>
            <a:extLst>
              <a:ext uri="{FF2B5EF4-FFF2-40B4-BE49-F238E27FC236}">
                <a16:creationId xmlns:a16="http://schemas.microsoft.com/office/drawing/2014/main" id="{0AEE3D1E-0DFD-274E-A334-D18D7B853E0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32160" y="5984240"/>
            <a:ext cx="812800" cy="812800"/>
          </a:xfrm>
          <a:prstGeom prst="rect">
            <a:avLst/>
          </a:prstGeom>
        </p:spPr>
      </p:pic>
    </p:spTree>
    <p:extLst>
      <p:ext uri="{BB962C8B-B14F-4D97-AF65-F5344CB8AC3E}">
        <p14:creationId xmlns:p14="http://schemas.microsoft.com/office/powerpoint/2010/main" val="365108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624"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3000" fill="hold" nodeType="clickEffect">
                                  <p:stCondLst>
                                    <p:cond delay="0"/>
                                  </p:stCondLst>
                                  <p:childTnLst>
                                    <p:animRot by="120000">
                                      <p:cBhvr>
                                        <p:cTn id="10" dur="200" fill="hold">
                                          <p:stCondLst>
                                            <p:cond delay="0"/>
                                          </p:stCondLst>
                                        </p:cTn>
                                        <p:tgtEl>
                                          <p:spTgt spid="2052"/>
                                        </p:tgtEl>
                                        <p:attrNameLst>
                                          <p:attrName>r</p:attrName>
                                        </p:attrNameLst>
                                      </p:cBhvr>
                                    </p:animRot>
                                    <p:animRot by="-240000">
                                      <p:cBhvr>
                                        <p:cTn id="11" dur="400" fill="hold">
                                          <p:stCondLst>
                                            <p:cond delay="400"/>
                                          </p:stCondLst>
                                        </p:cTn>
                                        <p:tgtEl>
                                          <p:spTgt spid="2052"/>
                                        </p:tgtEl>
                                        <p:attrNameLst>
                                          <p:attrName>r</p:attrName>
                                        </p:attrNameLst>
                                      </p:cBhvr>
                                    </p:animRot>
                                    <p:animRot by="240000">
                                      <p:cBhvr>
                                        <p:cTn id="12" dur="400" fill="hold">
                                          <p:stCondLst>
                                            <p:cond delay="800"/>
                                          </p:stCondLst>
                                        </p:cTn>
                                        <p:tgtEl>
                                          <p:spTgt spid="2052"/>
                                        </p:tgtEl>
                                        <p:attrNameLst>
                                          <p:attrName>r</p:attrName>
                                        </p:attrNameLst>
                                      </p:cBhvr>
                                    </p:animRot>
                                    <p:animRot by="-240000">
                                      <p:cBhvr>
                                        <p:cTn id="13" dur="400" fill="hold">
                                          <p:stCondLst>
                                            <p:cond delay="1200"/>
                                          </p:stCondLst>
                                        </p:cTn>
                                        <p:tgtEl>
                                          <p:spTgt spid="2052"/>
                                        </p:tgtEl>
                                        <p:attrNameLst>
                                          <p:attrName>r</p:attrName>
                                        </p:attrNameLst>
                                      </p:cBhvr>
                                    </p:animRot>
                                    <p:animRot by="120000">
                                      <p:cBhvr>
                                        <p:cTn id="14" dur="400" fill="hold">
                                          <p:stCondLst>
                                            <p:cond delay="1600"/>
                                          </p:stCondLst>
                                        </p:cTn>
                                        <p:tgtEl>
                                          <p:spTgt spid="20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nowman">
            <a:extLst>
              <a:ext uri="{FF2B5EF4-FFF2-40B4-BE49-F238E27FC236}">
                <a16:creationId xmlns:a16="http://schemas.microsoft.com/office/drawing/2014/main" id="{576E7AEC-31DE-CA4B-AEE8-742E1ED92BFE}"/>
              </a:ext>
            </a:extLst>
          </p:cNvPr>
          <p:cNvPicPr>
            <a:picLocks noChangeAspect="1"/>
          </p:cNvPicPr>
          <p:nvPr/>
        </p:nvPicPr>
        <p:blipFill>
          <a:blip r:embed="rId5"/>
          <a:stretch>
            <a:fillRect/>
          </a:stretch>
        </p:blipFill>
        <p:spPr>
          <a:xfrm>
            <a:off x="3261360" y="1205147"/>
            <a:ext cx="5262880" cy="4447706"/>
          </a:xfrm>
          <a:prstGeom prst="rect">
            <a:avLst/>
          </a:prstGeom>
        </p:spPr>
      </p:pic>
      <p:pic>
        <p:nvPicPr>
          <p:cNvPr id="5" name="Audio Recording Dec 29, 2021 at 3:30:52 PM" descr="“Oh, your hat is wonderful,” she said to the snowman. “Where did you get it?&quot;&#10;">
            <a:hlinkClick r:id="" action="ppaction://media"/>
            <a:extLst>
              <a:ext uri="{FF2B5EF4-FFF2-40B4-BE49-F238E27FC236}">
                <a16:creationId xmlns:a16="http://schemas.microsoft.com/office/drawing/2014/main" id="{3B24F1ED-E8ED-614B-AE2C-4CAB354B967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38840" y="5842000"/>
            <a:ext cx="812800" cy="812800"/>
          </a:xfrm>
          <a:prstGeom prst="rect">
            <a:avLst/>
          </a:prstGeom>
        </p:spPr>
      </p:pic>
    </p:spTree>
    <p:extLst>
      <p:ext uri="{BB962C8B-B14F-4D97-AF65-F5344CB8AC3E}">
        <p14:creationId xmlns:p14="http://schemas.microsoft.com/office/powerpoint/2010/main" val="314658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96"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8" presetClass="emph" presetSubtype="0" repeatCount="2000" fill="hold" nodeType="clickEffect">
                                  <p:stCondLst>
                                    <p:cond delay="0"/>
                                  </p:stCondLst>
                                  <p:childTnLst>
                                    <p:animRot by="21600000">
                                      <p:cBhvr>
                                        <p:cTn id="10"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hen with a mitten on her head">
            <a:extLst>
              <a:ext uri="{FF2B5EF4-FFF2-40B4-BE49-F238E27FC236}">
                <a16:creationId xmlns:a16="http://schemas.microsoft.com/office/drawing/2014/main" id="{89FBCDD1-57EA-A84B-9529-93E9E171E15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3400" b="79476" l="13877" r="44567">
                        <a14:foregroundMark x1="34508" y1="62025" x2="16593" y2="62749"/>
                        <a14:foregroundMark x1="16593" y1="62749" x2="17621" y2="60217"/>
                        <a14:foregroundMark x1="18869" y1="61121" x2="30764" y2="58047"/>
                        <a14:foregroundMark x1="30764" y1="58047" x2="22247" y2="62839"/>
                        <a14:foregroundMark x1="22247" y1="62839" x2="29956" y2="68264"/>
                        <a14:foregroundMark x1="29956" y1="68264" x2="27460" y2="74141"/>
                        <a14:foregroundMark x1="42364" y1="48734" x2="44640" y2="49638"/>
                        <a14:foregroundMark x1="18135" y1="61121" x2="13877" y2="57052"/>
                        <a14:foregroundMark x1="31278" y1="76944" x2="32232" y2="79476"/>
                        <a14:backgroundMark x1="13363" y1="46564" x2="22100" y2="47468"/>
                        <a14:backgroundMark x1="22100" y1="47468" x2="30543" y2="46112"/>
                        <a14:backgroundMark x1="30543" y1="46112" x2="37298" y2="42495"/>
                        <a14:backgroundMark x1="38032" y1="43761" x2="30103" y2="50723"/>
                        <a14:backgroundMark x1="30103" y1="50723" x2="12849" y2="52441"/>
                        <a14:backgroundMark x1="12849" y1="52441" x2="12115" y2="52080"/>
                        <a14:backgroundMark x1="13363" y1="53707" x2="22907" y2="53978"/>
                        <a14:backgroundMark x1="22907" y1="53978" x2="38399" y2="47559"/>
                        <a14:backgroundMark x1="38399" y1="47559" x2="41043" y2="43761"/>
                      </a14:backgroundRemoval>
                    </a14:imgEffect>
                  </a14:imgLayer>
                </a14:imgProps>
              </a:ext>
            </a:extLst>
          </a:blip>
          <a:srcRect l="11578" t="39085" r="52371" b="16519"/>
          <a:stretch/>
        </p:blipFill>
        <p:spPr>
          <a:xfrm>
            <a:off x="416560" y="2461418"/>
            <a:ext cx="3627120" cy="3627120"/>
          </a:xfrm>
          <a:prstGeom prst="rect">
            <a:avLst/>
          </a:prstGeom>
          <a:ln w="69850">
            <a:noFill/>
          </a:ln>
        </p:spPr>
      </p:pic>
      <p:pic>
        <p:nvPicPr>
          <p:cNvPr id="4" name="Picture 3" descr="a red mitten">
            <a:extLst>
              <a:ext uri="{FF2B5EF4-FFF2-40B4-BE49-F238E27FC236}">
                <a16:creationId xmlns:a16="http://schemas.microsoft.com/office/drawing/2014/main" id="{FDA92560-3EB6-5343-A6A7-2EDFBAB20F20}"/>
              </a:ext>
            </a:extLst>
          </p:cNvPr>
          <p:cNvPicPr>
            <a:picLocks noChangeAspect="1"/>
          </p:cNvPicPr>
          <p:nvPr/>
        </p:nvPicPr>
        <p:blipFill rotWithShape="1">
          <a:blip r:embed="rId7"/>
          <a:srcRect r="46413"/>
          <a:stretch/>
        </p:blipFill>
        <p:spPr>
          <a:xfrm>
            <a:off x="2783840" y="662782"/>
            <a:ext cx="1637187" cy="2598578"/>
          </a:xfrm>
          <a:prstGeom prst="rect">
            <a:avLst/>
          </a:prstGeom>
        </p:spPr>
      </p:pic>
      <p:pic>
        <p:nvPicPr>
          <p:cNvPr id="5" name="Audio Recording Dec 29, 2021 at 3:31:14 PM" descr="“Oh, look! What’s over here? A hat. It’s perfect!”&#10;">
            <a:hlinkClick r:id="" action="ppaction://media"/>
            <a:extLst>
              <a:ext uri="{FF2B5EF4-FFF2-40B4-BE49-F238E27FC236}">
                <a16:creationId xmlns:a16="http://schemas.microsoft.com/office/drawing/2014/main" id="{68799E50-D7E6-2A4C-A115-A952CFF57BC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962640" y="5859938"/>
            <a:ext cx="812800" cy="812800"/>
          </a:xfrm>
          <a:prstGeom prst="rect">
            <a:avLst/>
          </a:prstGeom>
        </p:spPr>
      </p:pic>
    </p:spTree>
    <p:extLst>
      <p:ext uri="{BB962C8B-B14F-4D97-AF65-F5344CB8AC3E}">
        <p14:creationId xmlns:p14="http://schemas.microsoft.com/office/powerpoint/2010/main" val="387388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48"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 0 L 0 0 C 0.00403 0.00208 0.0082 0.00463 0.01237 0.00648 C 0.01523 0.00764 0.0263 0.01018 0.02864 0.01088 C 0.03997 0.01435 0.03489 0.01528 0.05247 0.01759 L 0.06862 0.01991 C 0.07174 0.01967 0.125 0.01759 0.13737 0.01528 C 0.14544 0.01389 0.15325 0.00995 0.16119 0.0088 L 0.17487 0.00648 C 0.17864 0.00579 0.18242 0.00486 0.18619 0.0044 C 0.19987 0.00255 0.21367 0.00139 0.22747 0 C 0.24153 0.00069 0.25573 0.00208 0.26992 0.00208 C 0.30403 0.00208 0.30937 -0.00023 0.33867 -0.00232 L 0.37864 -0.00463 C 0.38919 -0.00671 0.39375 -0.00764 0.40494 -0.00903 C 0.41289 -0.00995 0.4207 -0.01042 0.42864 -0.01111 C 0.45299 -0.01667 0.42265 -0.00995 0.45117 -0.01551 C 0.45455 -0.0162 0.45781 -0.01736 0.46119 -0.01783 C 0.46653 -0.01875 0.472 -0.01921 0.47747 -0.01991 L 0.50612 -0.01783 C 0.51054 -0.01736 0.52369 -0.01458 0.52864 -0.01343 C 0.53112 -0.01273 0.53359 -0.01158 0.53619 -0.01111 C 0.59036 -0.00278 0.53489 -0.01343 0.56862 -0.00671 C 0.57122 -0.00533 0.57395 -0.00463 0.57617 -0.00232 C 0.57825 0 0.5802 0.00278 0.58242 0.0044 C 0.58437 0.00579 0.58658 0.00602 0.58867 0.00648 C 0.60716 0.01157 0.61888 0.00972 0.64114 0.01088 C 0.65703 0.01319 0.65117 0.01319 0.65872 0.01319 L 0.65872 0.01319 L 0.65494 0.01319 " pathEditMode="relative" ptsTypes="AAAAAAAAAAAAAAAAAAAAAAAAAAAAAA">
                                      <p:cBhvr>
                                        <p:cTn id="10" dur="5000" fill="hold"/>
                                        <p:tgtEl>
                                          <p:spTgt spid="2"/>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L 0 0 C 0.00403 0.00208 0.0082 0.00463 0.01237 0.00648 C 0.01523 0.00764 0.0263 0.01018 0.02864 0.01088 C 0.03997 0.01435 0.03489 0.01528 0.05247 0.01759 L 0.06862 0.01991 C 0.07174 0.01967 0.125 0.01759 0.13737 0.01528 C 0.14544 0.01389 0.15325 0.00995 0.16119 0.0088 L 0.17487 0.00648 C 0.17864 0.00579 0.18242 0.00486 0.18619 0.0044 C 0.19987 0.00255 0.21367 0.00139 0.22747 0 C 0.24153 0.00069 0.25573 0.00208 0.26992 0.00208 C 0.30403 0.00208 0.30937 -0.00023 0.33867 -0.00232 L 0.37864 -0.00463 C 0.38919 -0.00671 0.39375 -0.00764 0.40494 -0.00903 C 0.41289 -0.00995 0.4207 -0.01042 0.42864 -0.01111 C 0.45299 -0.01667 0.42265 -0.00995 0.45117 -0.01551 C 0.45455 -0.0162 0.45781 -0.01736 0.46119 -0.01783 C 0.46653 -0.01875 0.472 -0.01921 0.47747 -0.01991 L 0.50612 -0.01783 C 0.51054 -0.01736 0.52369 -0.01458 0.52864 -0.01343 C 0.53112 -0.01273 0.53359 -0.01158 0.53619 -0.01111 C 0.59036 -0.00278 0.53489 -0.01343 0.56862 -0.00671 C 0.57122 -0.00533 0.57395 -0.00463 0.57617 -0.00232 C 0.57825 0 0.5802 0.00278 0.58242 0.0044 C 0.58437 0.00579 0.58658 0.00602 0.58867 0.00648 C 0.60716 0.01157 0.61888 0.00972 0.64114 0.01088 C 0.65703 0.01319 0.65117 0.01319 0.65872 0.01319 L 0.65872 0.01319 L 0.65494 0.01319 " pathEditMode="relative" ptsTypes="AAAAAAAAAAAAAAAAAAAAAAAAAAAAAA">
                                      <p:cBhvr>
                                        <p:cTn id="12" dur="5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en with a mitten on her head and tail.">
            <a:extLst>
              <a:ext uri="{FF2B5EF4-FFF2-40B4-BE49-F238E27FC236}">
                <a16:creationId xmlns:a16="http://schemas.microsoft.com/office/drawing/2014/main" id="{3F3C7FE0-A544-804A-AC53-01E81F622CE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3400" b="79476" l="13877" r="44567">
                        <a14:foregroundMark x1="34508" y1="62025" x2="16593" y2="62749"/>
                        <a14:foregroundMark x1="16593" y1="62749" x2="17621" y2="60217"/>
                        <a14:foregroundMark x1="18869" y1="61121" x2="30764" y2="58047"/>
                        <a14:foregroundMark x1="30764" y1="58047" x2="22247" y2="62839"/>
                        <a14:foregroundMark x1="22247" y1="62839" x2="29956" y2="68264"/>
                        <a14:foregroundMark x1="29956" y1="68264" x2="27460" y2="74141"/>
                        <a14:foregroundMark x1="42364" y1="48734" x2="44640" y2="49638"/>
                        <a14:foregroundMark x1="18135" y1="61121" x2="13877" y2="57052"/>
                        <a14:foregroundMark x1="31278" y1="76944" x2="32232" y2="79476"/>
                        <a14:backgroundMark x1="13363" y1="46564" x2="22100" y2="47468"/>
                        <a14:backgroundMark x1="22100" y1="47468" x2="30543" y2="46112"/>
                        <a14:backgroundMark x1="30543" y1="46112" x2="37298" y2="42495"/>
                        <a14:backgroundMark x1="38032" y1="43761" x2="30103" y2="50723"/>
                        <a14:backgroundMark x1="30103" y1="50723" x2="12849" y2="52441"/>
                        <a14:backgroundMark x1="12849" y1="52441" x2="12115" y2="52080"/>
                        <a14:backgroundMark x1="13363" y1="53707" x2="22907" y2="53978"/>
                        <a14:backgroundMark x1="22907" y1="53978" x2="38399" y2="47559"/>
                        <a14:backgroundMark x1="38399" y1="47559" x2="41043" y2="43761"/>
                      </a14:backgroundRemoval>
                    </a14:imgEffect>
                  </a14:imgLayer>
                </a14:imgProps>
              </a:ext>
            </a:extLst>
          </a:blip>
          <a:srcRect l="11578" t="39085" r="52371" b="16519"/>
          <a:stretch/>
        </p:blipFill>
        <p:spPr>
          <a:xfrm>
            <a:off x="4046220" y="2248058"/>
            <a:ext cx="3627120" cy="3627120"/>
          </a:xfrm>
          <a:prstGeom prst="rect">
            <a:avLst/>
          </a:prstGeom>
          <a:ln w="69850">
            <a:noFill/>
          </a:ln>
        </p:spPr>
      </p:pic>
      <p:pic>
        <p:nvPicPr>
          <p:cNvPr id="4" name="Picture 3" descr="red mitten">
            <a:extLst>
              <a:ext uri="{FF2B5EF4-FFF2-40B4-BE49-F238E27FC236}">
                <a16:creationId xmlns:a16="http://schemas.microsoft.com/office/drawing/2014/main" id="{46B398FF-0073-9A47-B2BF-DC4CE19E927C}"/>
              </a:ext>
            </a:extLst>
          </p:cNvPr>
          <p:cNvPicPr>
            <a:picLocks noChangeAspect="1"/>
          </p:cNvPicPr>
          <p:nvPr/>
        </p:nvPicPr>
        <p:blipFill rotWithShape="1">
          <a:blip r:embed="rId7"/>
          <a:srcRect r="46413"/>
          <a:stretch/>
        </p:blipFill>
        <p:spPr>
          <a:xfrm>
            <a:off x="6410960" y="449422"/>
            <a:ext cx="1637187" cy="2598578"/>
          </a:xfrm>
          <a:prstGeom prst="rect">
            <a:avLst/>
          </a:prstGeom>
        </p:spPr>
      </p:pic>
      <p:pic>
        <p:nvPicPr>
          <p:cNvPr id="5" name="Picture 4" descr="a red mitten">
            <a:extLst>
              <a:ext uri="{FF2B5EF4-FFF2-40B4-BE49-F238E27FC236}">
                <a16:creationId xmlns:a16="http://schemas.microsoft.com/office/drawing/2014/main" id="{7700CF9F-3C69-224D-99DE-9C9C6AA3EF81}"/>
              </a:ext>
            </a:extLst>
          </p:cNvPr>
          <p:cNvPicPr>
            <a:picLocks noChangeAspect="1"/>
          </p:cNvPicPr>
          <p:nvPr/>
        </p:nvPicPr>
        <p:blipFill rotWithShape="1">
          <a:blip r:embed="rId7"/>
          <a:srcRect l="51135" r="1476"/>
          <a:stretch/>
        </p:blipFill>
        <p:spPr>
          <a:xfrm rot="19074875">
            <a:off x="2819401" y="1898869"/>
            <a:ext cx="1447800" cy="2598578"/>
          </a:xfrm>
          <a:prstGeom prst="rect">
            <a:avLst/>
          </a:prstGeom>
        </p:spPr>
      </p:pic>
      <p:pic>
        <p:nvPicPr>
          <p:cNvPr id="6" name="Audio Recording Dec 29, 2021 at 3:31:40 PM" descr="“But what’s this? Oh, it’s two hats!” Which was just fine with Minerva Louise.&#10;">
            <a:hlinkClick r:id="" action="ppaction://media"/>
            <a:extLst>
              <a:ext uri="{FF2B5EF4-FFF2-40B4-BE49-F238E27FC236}">
                <a16:creationId xmlns:a16="http://schemas.microsoft.com/office/drawing/2014/main" id="{6AFB82A3-AB6A-7541-A208-736A7053266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008360" y="5875178"/>
            <a:ext cx="812800" cy="812800"/>
          </a:xfrm>
          <a:prstGeom prst="rect">
            <a:avLst/>
          </a:prstGeom>
        </p:spPr>
      </p:pic>
    </p:spTree>
    <p:extLst>
      <p:ext uri="{BB962C8B-B14F-4D97-AF65-F5344CB8AC3E}">
        <p14:creationId xmlns:p14="http://schemas.microsoft.com/office/powerpoint/2010/main" val="134986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28"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3000" fill="hold" nodeType="clickEffect">
                                  <p:stCondLst>
                                    <p:cond delay="0"/>
                                  </p:stCondLst>
                                  <p:childTnLst>
                                    <p:animRot by="120000">
                                      <p:cBhvr>
                                        <p:cTn id="10" dur="50" fill="hold">
                                          <p:stCondLst>
                                            <p:cond delay="0"/>
                                          </p:stCondLst>
                                        </p:cTn>
                                        <p:tgtEl>
                                          <p:spTgt spid="4"/>
                                        </p:tgtEl>
                                        <p:attrNameLst>
                                          <p:attrName>r</p:attrName>
                                        </p:attrNameLst>
                                      </p:cBhvr>
                                    </p:animRot>
                                    <p:animRot by="-240000">
                                      <p:cBhvr>
                                        <p:cTn id="11" dur="100" fill="hold">
                                          <p:stCondLst>
                                            <p:cond delay="100"/>
                                          </p:stCondLst>
                                        </p:cTn>
                                        <p:tgtEl>
                                          <p:spTgt spid="4"/>
                                        </p:tgtEl>
                                        <p:attrNameLst>
                                          <p:attrName>r</p:attrName>
                                        </p:attrNameLst>
                                      </p:cBhvr>
                                    </p:animRot>
                                    <p:animRot by="240000">
                                      <p:cBhvr>
                                        <p:cTn id="12" dur="100" fill="hold">
                                          <p:stCondLst>
                                            <p:cond delay="200"/>
                                          </p:stCondLst>
                                        </p:cTn>
                                        <p:tgtEl>
                                          <p:spTgt spid="4"/>
                                        </p:tgtEl>
                                        <p:attrNameLst>
                                          <p:attrName>r</p:attrName>
                                        </p:attrNameLst>
                                      </p:cBhvr>
                                    </p:animRot>
                                    <p:animRot by="-240000">
                                      <p:cBhvr>
                                        <p:cTn id="13" dur="100" fill="hold">
                                          <p:stCondLst>
                                            <p:cond delay="300"/>
                                          </p:stCondLst>
                                        </p:cTn>
                                        <p:tgtEl>
                                          <p:spTgt spid="4"/>
                                        </p:tgtEl>
                                        <p:attrNameLst>
                                          <p:attrName>r</p:attrName>
                                        </p:attrNameLst>
                                      </p:cBhvr>
                                    </p:animRot>
                                    <p:animRot by="120000">
                                      <p:cBhvr>
                                        <p:cTn id="14" dur="100" fill="hold">
                                          <p:stCondLst>
                                            <p:cond delay="400"/>
                                          </p:stCondLst>
                                        </p:cTn>
                                        <p:tgtEl>
                                          <p:spTgt spid="4"/>
                                        </p:tgtEl>
                                        <p:attrNameLst>
                                          <p:attrName>r</p:attrName>
                                        </p:attrNameLst>
                                      </p:cBhvr>
                                    </p:animRot>
                                  </p:childTnLst>
                                </p:cTn>
                              </p:par>
                            </p:childTnLst>
                          </p:cTn>
                        </p:par>
                        <p:par>
                          <p:cTn id="15" fill="hold">
                            <p:stCondLst>
                              <p:cond delay="1500"/>
                            </p:stCondLst>
                            <p:childTnLst>
                              <p:par>
                                <p:cTn id="16" presetID="32" presetClass="emph" presetSubtype="0" repeatCount="3000" fill="hold" nodeType="afterEffect">
                                  <p:stCondLst>
                                    <p:cond delay="0"/>
                                  </p:stCondLst>
                                  <p:childTnLst>
                                    <p:animRot by="120000">
                                      <p:cBhvr>
                                        <p:cTn id="17" dur="50" fill="hold">
                                          <p:stCondLst>
                                            <p:cond delay="0"/>
                                          </p:stCondLst>
                                        </p:cTn>
                                        <p:tgtEl>
                                          <p:spTgt spid="5"/>
                                        </p:tgtEl>
                                        <p:attrNameLst>
                                          <p:attrName>r</p:attrName>
                                        </p:attrNameLst>
                                      </p:cBhvr>
                                    </p:animRot>
                                    <p:animRot by="-240000">
                                      <p:cBhvr>
                                        <p:cTn id="18" dur="100" fill="hold">
                                          <p:stCondLst>
                                            <p:cond delay="100"/>
                                          </p:stCondLst>
                                        </p:cTn>
                                        <p:tgtEl>
                                          <p:spTgt spid="5"/>
                                        </p:tgtEl>
                                        <p:attrNameLst>
                                          <p:attrName>r</p:attrName>
                                        </p:attrNameLst>
                                      </p:cBhvr>
                                    </p:animRot>
                                    <p:animRot by="240000">
                                      <p:cBhvr>
                                        <p:cTn id="19" dur="100" fill="hold">
                                          <p:stCondLst>
                                            <p:cond delay="200"/>
                                          </p:stCondLst>
                                        </p:cTn>
                                        <p:tgtEl>
                                          <p:spTgt spid="5"/>
                                        </p:tgtEl>
                                        <p:attrNameLst>
                                          <p:attrName>r</p:attrName>
                                        </p:attrNameLst>
                                      </p:cBhvr>
                                    </p:animRot>
                                    <p:animRot by="-240000">
                                      <p:cBhvr>
                                        <p:cTn id="20" dur="100" fill="hold">
                                          <p:stCondLst>
                                            <p:cond delay="300"/>
                                          </p:stCondLst>
                                        </p:cTn>
                                        <p:tgtEl>
                                          <p:spTgt spid="5"/>
                                        </p:tgtEl>
                                        <p:attrNameLst>
                                          <p:attrName>r</p:attrName>
                                        </p:attrNameLst>
                                      </p:cBhvr>
                                    </p:animRot>
                                    <p:animRot by="120000">
                                      <p:cBhvr>
                                        <p:cTn id="21" dur="100" fill="hold">
                                          <p:stCondLst>
                                            <p:cond delay="4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2"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udio Recording Jun 23, 2021 at 7:46:45 AM" descr="The End.">
            <a:hlinkClick r:id="" action="ppaction://media"/>
            <a:extLst>
              <a:ext uri="{FF2B5EF4-FFF2-40B4-BE49-F238E27FC236}">
                <a16:creationId xmlns:a16="http://schemas.microsoft.com/office/drawing/2014/main" id="{828DB118-CEF6-7D46-B1D4-0F57005AAC1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04562" y="5837238"/>
            <a:ext cx="812800" cy="812800"/>
          </a:xfrm>
          <a:prstGeom prst="rect">
            <a:avLst/>
          </a:prstGeom>
        </p:spPr>
      </p:pic>
      <p:pic>
        <p:nvPicPr>
          <p:cNvPr id="4" name="Picture 3" descr="book open to The End">
            <a:extLst>
              <a:ext uri="{FF2B5EF4-FFF2-40B4-BE49-F238E27FC236}">
                <a16:creationId xmlns:a16="http://schemas.microsoft.com/office/drawing/2014/main" id="{476ECE38-A6F8-8541-881C-099D70C654E3}"/>
              </a:ext>
            </a:extLst>
          </p:cNvPr>
          <p:cNvPicPr>
            <a:picLocks noChangeAspect="1"/>
          </p:cNvPicPr>
          <p:nvPr/>
        </p:nvPicPr>
        <p:blipFill>
          <a:blip r:embed="rId6">
            <a:duotone>
              <a:prstClr val="black"/>
              <a:srgbClr val="FF0000">
                <a:tint val="45000"/>
                <a:satMod val="400000"/>
              </a:srgbClr>
            </a:duotone>
          </a:blip>
          <a:stretch>
            <a:fillRect/>
          </a:stretch>
        </p:blipFill>
        <p:spPr>
          <a:xfrm>
            <a:off x="4016640" y="1819932"/>
            <a:ext cx="3750059" cy="3218136"/>
          </a:xfrm>
          <a:prstGeom prst="rect">
            <a:avLst/>
          </a:prstGeom>
        </p:spPr>
      </p:pic>
    </p:spTree>
    <p:extLst>
      <p:ext uri="{BB962C8B-B14F-4D97-AF65-F5344CB8AC3E}">
        <p14:creationId xmlns:p14="http://schemas.microsoft.com/office/powerpoint/2010/main" val="245283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4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28C1A-AE49-41A1-84D0-7B6C21DD039C}"/>
              </a:ext>
            </a:extLst>
          </p:cNvPr>
          <p:cNvSpPr txBox="1"/>
          <p:nvPr/>
        </p:nvSpPr>
        <p:spPr>
          <a:xfrm>
            <a:off x="735291" y="1267692"/>
            <a:ext cx="10403764" cy="3785652"/>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Paul V. Sherlock Center on Disabilities / RI College</a:t>
            </a:r>
          </a:p>
          <a:p>
            <a:r>
              <a:rPr lang="en-US" sz="2400" dirty="0">
                <a:latin typeface="Arial" panose="020B0604020202020204" pitchFamily="34" charset="0"/>
                <a:cs typeface="Arial" panose="020B0604020202020204" pitchFamily="34" charset="0"/>
              </a:rPr>
              <a:t>600 Mt. Pleasant Avenue, Providence RI 02908</a:t>
            </a:r>
          </a:p>
          <a:p>
            <a:r>
              <a:rPr lang="en-US" sz="2400" dirty="0">
                <a:latin typeface="Arial" panose="020B0604020202020204" pitchFamily="34" charset="0"/>
                <a:cs typeface="Arial" panose="020B0604020202020204" pitchFamily="34" charset="0"/>
              </a:rPr>
              <a:t>www.sherlockcenter.org</a:t>
            </a:r>
          </a:p>
        </p:txBody>
      </p:sp>
    </p:spTree>
    <p:extLst>
      <p:ext uri="{BB962C8B-B14F-4D97-AF65-F5344CB8AC3E}">
        <p14:creationId xmlns:p14="http://schemas.microsoft.com/office/powerpoint/2010/main" val="133665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now falling">
            <a:extLst>
              <a:ext uri="{FF2B5EF4-FFF2-40B4-BE49-F238E27FC236}">
                <a16:creationId xmlns:a16="http://schemas.microsoft.com/office/drawing/2014/main" id="{55BCB081-4161-634F-A16C-5F4573610C61}"/>
              </a:ext>
            </a:extLst>
          </p:cNvPr>
          <p:cNvPicPr>
            <a:picLocks noChangeAspect="1"/>
          </p:cNvPicPr>
          <p:nvPr/>
        </p:nvPicPr>
        <p:blipFill rotWithShape="1">
          <a:blip r:embed="rId5"/>
          <a:srcRect b="18310"/>
          <a:stretch/>
        </p:blipFill>
        <p:spPr>
          <a:xfrm>
            <a:off x="792480" y="-557972"/>
            <a:ext cx="6009640" cy="4215572"/>
          </a:xfrm>
          <a:prstGeom prst="rect">
            <a:avLst/>
          </a:prstGeom>
        </p:spPr>
      </p:pic>
      <p:pic>
        <p:nvPicPr>
          <p:cNvPr id="4" name="Picture 3" descr="snow falling">
            <a:extLst>
              <a:ext uri="{FF2B5EF4-FFF2-40B4-BE49-F238E27FC236}">
                <a16:creationId xmlns:a16="http://schemas.microsoft.com/office/drawing/2014/main" id="{A5B13619-4C37-FA40-AB55-1010914B7CB3}"/>
              </a:ext>
            </a:extLst>
          </p:cNvPr>
          <p:cNvPicPr>
            <a:picLocks noChangeAspect="1"/>
          </p:cNvPicPr>
          <p:nvPr/>
        </p:nvPicPr>
        <p:blipFill>
          <a:blip r:embed="rId5"/>
          <a:stretch>
            <a:fillRect/>
          </a:stretch>
        </p:blipFill>
        <p:spPr>
          <a:xfrm>
            <a:off x="208280" y="1697548"/>
            <a:ext cx="6009640" cy="5160452"/>
          </a:xfrm>
          <a:prstGeom prst="rect">
            <a:avLst/>
          </a:prstGeom>
        </p:spPr>
      </p:pic>
      <p:pic>
        <p:nvPicPr>
          <p:cNvPr id="2" name="Picture 1" descr="a white hen">
            <a:extLst>
              <a:ext uri="{FF2B5EF4-FFF2-40B4-BE49-F238E27FC236}">
                <a16:creationId xmlns:a16="http://schemas.microsoft.com/office/drawing/2014/main" id="{1B0A9D51-F1C2-F34B-B2EE-9398D2B003F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3400" b="79476" l="13877" r="44567">
                        <a14:foregroundMark x1="34508" y1="62025" x2="16593" y2="62749"/>
                        <a14:foregroundMark x1="16593" y1="62749" x2="17621" y2="60217"/>
                        <a14:foregroundMark x1="18869" y1="61121" x2="30764" y2="58047"/>
                        <a14:foregroundMark x1="30764" y1="58047" x2="22247" y2="62839"/>
                        <a14:foregroundMark x1="22247" y1="62839" x2="29956" y2="68264"/>
                        <a14:foregroundMark x1="29956" y1="68264" x2="27460" y2="74141"/>
                        <a14:foregroundMark x1="42364" y1="48734" x2="44640" y2="49638"/>
                        <a14:foregroundMark x1="18135" y1="61121" x2="13877" y2="57052"/>
                        <a14:foregroundMark x1="31278" y1="76944" x2="32232" y2="79476"/>
                        <a14:backgroundMark x1="13363" y1="46564" x2="22100" y2="47468"/>
                        <a14:backgroundMark x1="22100" y1="47468" x2="30543" y2="46112"/>
                        <a14:backgroundMark x1="30543" y1="46112" x2="37298" y2="42495"/>
                        <a14:backgroundMark x1="38032" y1="43761" x2="30103" y2="50723"/>
                        <a14:backgroundMark x1="30103" y1="50723" x2="12849" y2="52441"/>
                        <a14:backgroundMark x1="12849" y1="52441" x2="12115" y2="52080"/>
                        <a14:backgroundMark x1="13363" y1="53707" x2="22907" y2="53978"/>
                        <a14:backgroundMark x1="22907" y1="53978" x2="38399" y2="47559"/>
                        <a14:backgroundMark x1="38399" y1="47559" x2="41043" y2="43761"/>
                      </a14:backgroundRemoval>
                    </a14:imgEffect>
                  </a14:imgLayer>
                </a14:imgProps>
              </a:ext>
            </a:extLst>
          </a:blip>
          <a:srcRect l="11578" t="39085" r="52371" b="16519"/>
          <a:stretch/>
        </p:blipFill>
        <p:spPr>
          <a:xfrm>
            <a:off x="502920" y="2910841"/>
            <a:ext cx="3627120" cy="3627120"/>
          </a:xfrm>
          <a:prstGeom prst="rect">
            <a:avLst/>
          </a:prstGeom>
          <a:ln w="69850">
            <a:noFill/>
          </a:ln>
        </p:spPr>
      </p:pic>
      <p:pic>
        <p:nvPicPr>
          <p:cNvPr id="5" name="Audio Recording Dec 29, 2021 at 3:25:59 PM" descr="Minerva Louise loved snowy mornings.&#10;">
            <a:hlinkClick r:id="" action="ppaction://media"/>
            <a:extLst>
              <a:ext uri="{FF2B5EF4-FFF2-40B4-BE49-F238E27FC236}">
                <a16:creationId xmlns:a16="http://schemas.microsoft.com/office/drawing/2014/main" id="{6473A620-79A5-B44B-B39A-A5B66074786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70920" y="6045200"/>
            <a:ext cx="812800" cy="812800"/>
          </a:xfrm>
          <a:prstGeom prst="rect">
            <a:avLst/>
          </a:prstGeom>
        </p:spPr>
      </p:pic>
    </p:spTree>
    <p:extLst>
      <p:ext uri="{BB962C8B-B14F-4D97-AF65-F5344CB8AC3E}">
        <p14:creationId xmlns:p14="http://schemas.microsoft.com/office/powerpoint/2010/main" val="343420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52"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143 -0.20811 L -0.00651 0.44953 " pathEditMode="relative" rAng="0" ptsTypes="AA">
                                      <p:cBhvr>
                                        <p:cTn id="10" dur="3000" fill="hold"/>
                                        <p:tgtEl>
                                          <p:spTgt spid="6"/>
                                        </p:tgtEl>
                                        <p:attrNameLst>
                                          <p:attrName>ppt_x</p:attrName>
                                          <p:attrName>ppt_y</p:attrName>
                                        </p:attrNameLst>
                                      </p:cBhvr>
                                      <p:rCtr x="-260" y="32870"/>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chicken sleeping">
            <a:extLst>
              <a:ext uri="{FF2B5EF4-FFF2-40B4-BE49-F238E27FC236}">
                <a16:creationId xmlns:a16="http://schemas.microsoft.com/office/drawing/2014/main" id="{D205D8C8-45D4-9C44-BBCA-769E27986D7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9334" t="28444" r="7111" b="18445"/>
          <a:stretch/>
        </p:blipFill>
        <p:spPr bwMode="auto">
          <a:xfrm>
            <a:off x="3307080" y="1950720"/>
            <a:ext cx="5730240" cy="364236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Dec 29, 2021 at 3:26:35 PM" descr="But her friends didn’t like them one bit. They stayed inside all day with their heads tucked under their wings.&#10;">
            <a:hlinkClick r:id="" action="ppaction://media"/>
            <a:extLst>
              <a:ext uri="{FF2B5EF4-FFF2-40B4-BE49-F238E27FC236}">
                <a16:creationId xmlns:a16="http://schemas.microsoft.com/office/drawing/2014/main" id="{6D7A8173-52A9-E342-A201-1F47D5A729B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0760" y="6045200"/>
            <a:ext cx="812800" cy="812800"/>
          </a:xfrm>
          <a:prstGeom prst="rect">
            <a:avLst/>
          </a:prstGeom>
        </p:spPr>
      </p:pic>
    </p:spTree>
    <p:extLst>
      <p:ext uri="{BB962C8B-B14F-4D97-AF65-F5344CB8AC3E}">
        <p14:creationId xmlns:p14="http://schemas.microsoft.com/office/powerpoint/2010/main" val="231094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344"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shivering.">
            <a:extLst>
              <a:ext uri="{FF2B5EF4-FFF2-40B4-BE49-F238E27FC236}">
                <a16:creationId xmlns:a16="http://schemas.microsoft.com/office/drawing/2014/main" id="{9C2B77B0-957E-4746-A731-EA3A267CD318}"/>
              </a:ext>
            </a:extLst>
          </p:cNvPr>
          <p:cNvPicPr>
            <a:picLocks noChangeAspect="1"/>
          </p:cNvPicPr>
          <p:nvPr/>
        </p:nvPicPr>
        <p:blipFill>
          <a:blip r:embed="rId5"/>
          <a:stretch>
            <a:fillRect/>
          </a:stretch>
        </p:blipFill>
        <p:spPr>
          <a:xfrm>
            <a:off x="3759200" y="1334770"/>
            <a:ext cx="4673600" cy="3975100"/>
          </a:xfrm>
          <a:prstGeom prst="rect">
            <a:avLst/>
          </a:prstGeom>
        </p:spPr>
      </p:pic>
      <p:pic>
        <p:nvPicPr>
          <p:cNvPr id="12" name="Audio Recording Dec 29, 2021 at 3:27:00 PM" descr="Not Minerva Louise. She couldn’t wait to go out exploring. Everything was so beautiful! She wanted to stay out all day. But it was too cold. &#10;">
            <a:hlinkClick r:id="" action="ppaction://media"/>
            <a:extLst>
              <a:ext uri="{FF2B5EF4-FFF2-40B4-BE49-F238E27FC236}">
                <a16:creationId xmlns:a16="http://schemas.microsoft.com/office/drawing/2014/main" id="{BD4968A2-4634-0F43-B425-77B2CE391ED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1720" y="6045200"/>
            <a:ext cx="812800" cy="812800"/>
          </a:xfrm>
          <a:prstGeom prst="rect">
            <a:avLst/>
          </a:prstGeom>
        </p:spPr>
      </p:pic>
    </p:spTree>
    <p:extLst>
      <p:ext uri="{BB962C8B-B14F-4D97-AF65-F5344CB8AC3E}">
        <p14:creationId xmlns:p14="http://schemas.microsoft.com/office/powerpoint/2010/main" val="80919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119"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4000" fill="hold" nodeType="clickEffect">
                                  <p:stCondLst>
                                    <p:cond delay="0"/>
                                  </p:stCondLst>
                                  <p:childTnLst>
                                    <p:animRot by="120000">
                                      <p:cBhvr>
                                        <p:cTn id="10" dur="50" fill="hold">
                                          <p:stCondLst>
                                            <p:cond delay="0"/>
                                          </p:stCondLst>
                                        </p:cTn>
                                        <p:tgtEl>
                                          <p:spTgt spid="11"/>
                                        </p:tgtEl>
                                        <p:attrNameLst>
                                          <p:attrName>r</p:attrName>
                                        </p:attrNameLst>
                                      </p:cBhvr>
                                    </p:animRot>
                                    <p:animRot by="-240000">
                                      <p:cBhvr>
                                        <p:cTn id="11" dur="100" fill="hold">
                                          <p:stCondLst>
                                            <p:cond delay="100"/>
                                          </p:stCondLst>
                                        </p:cTn>
                                        <p:tgtEl>
                                          <p:spTgt spid="11"/>
                                        </p:tgtEl>
                                        <p:attrNameLst>
                                          <p:attrName>r</p:attrName>
                                        </p:attrNameLst>
                                      </p:cBhvr>
                                    </p:animRot>
                                    <p:animRot by="240000">
                                      <p:cBhvr>
                                        <p:cTn id="12" dur="100" fill="hold">
                                          <p:stCondLst>
                                            <p:cond delay="200"/>
                                          </p:stCondLst>
                                        </p:cTn>
                                        <p:tgtEl>
                                          <p:spTgt spid="11"/>
                                        </p:tgtEl>
                                        <p:attrNameLst>
                                          <p:attrName>r</p:attrName>
                                        </p:attrNameLst>
                                      </p:cBhvr>
                                    </p:animRot>
                                    <p:animRot by="-240000">
                                      <p:cBhvr>
                                        <p:cTn id="13" dur="100" fill="hold">
                                          <p:stCondLst>
                                            <p:cond delay="300"/>
                                          </p:stCondLst>
                                        </p:cTn>
                                        <p:tgtEl>
                                          <p:spTgt spid="11"/>
                                        </p:tgtEl>
                                        <p:attrNameLst>
                                          <p:attrName>r</p:attrName>
                                        </p:attrNameLst>
                                      </p:cBhvr>
                                    </p:animRot>
                                    <p:animRot by="120000">
                                      <p:cBhvr>
                                        <p:cTn id="14" dur="100" fill="hold">
                                          <p:stCondLst>
                                            <p:cond delay="400"/>
                                          </p:stCondLst>
                                        </p:cTn>
                                        <p:tgtEl>
                                          <p:spTgt spid="11"/>
                                        </p:tgtEl>
                                        <p:attrNameLst>
                                          <p:attrName>r</p:attrName>
                                        </p:attrNameLst>
                                      </p:cBhvr>
                                    </p:animRot>
                                  </p:childTnLst>
                                </p:cTn>
                              </p:par>
                              <p:par>
                                <p:cTn id="15" presetID="6" presetClass="emph" presetSubtype="0" fill="hold" nodeType="withEffect">
                                  <p:stCondLst>
                                    <p:cond delay="0"/>
                                  </p:stCondLst>
                                  <p:childTnLst>
                                    <p:animScale>
                                      <p:cBhvr>
                                        <p:cTn id="16"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arecrow">
            <a:extLst>
              <a:ext uri="{FF2B5EF4-FFF2-40B4-BE49-F238E27FC236}">
                <a16:creationId xmlns:a16="http://schemas.microsoft.com/office/drawing/2014/main" id="{AE710E24-8600-C941-9BCC-B0F3C1F11B05}"/>
              </a:ext>
            </a:extLst>
          </p:cNvPr>
          <p:cNvPicPr>
            <a:picLocks noChangeAspect="1"/>
          </p:cNvPicPr>
          <p:nvPr/>
        </p:nvPicPr>
        <p:blipFill>
          <a:blip r:embed="rId5"/>
          <a:stretch>
            <a:fillRect/>
          </a:stretch>
        </p:blipFill>
        <p:spPr>
          <a:xfrm>
            <a:off x="3759200" y="1454150"/>
            <a:ext cx="4673600" cy="3949700"/>
          </a:xfrm>
          <a:prstGeom prst="rect">
            <a:avLst/>
          </a:prstGeom>
        </p:spPr>
      </p:pic>
      <p:pic>
        <p:nvPicPr>
          <p:cNvPr id="4" name="Audio Recording Dec 29, 2021 at 3:27:22 PM" descr="“If I had some warm things like you,” she said to the scarecrow, “I could stay out and play all day.”&#10;">
            <a:hlinkClick r:id="" action="ppaction://media"/>
            <a:extLst>
              <a:ext uri="{FF2B5EF4-FFF2-40B4-BE49-F238E27FC236}">
                <a16:creationId xmlns:a16="http://schemas.microsoft.com/office/drawing/2014/main" id="{EC44A13C-C4C1-DB4C-895D-8627A5F3B7E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16920" y="5704840"/>
            <a:ext cx="812800" cy="812800"/>
          </a:xfrm>
          <a:prstGeom prst="rect">
            <a:avLst/>
          </a:prstGeom>
        </p:spPr>
      </p:pic>
    </p:spTree>
    <p:extLst>
      <p:ext uri="{BB962C8B-B14F-4D97-AF65-F5344CB8AC3E}">
        <p14:creationId xmlns:p14="http://schemas.microsoft.com/office/powerpoint/2010/main" val="22917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2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arden hose">
            <a:extLst>
              <a:ext uri="{FF2B5EF4-FFF2-40B4-BE49-F238E27FC236}">
                <a16:creationId xmlns:a16="http://schemas.microsoft.com/office/drawing/2014/main" id="{D1923FB4-DAF7-D445-A40F-3D0C9CF0BFE5}"/>
              </a:ext>
            </a:extLst>
          </p:cNvPr>
          <p:cNvPicPr>
            <a:picLocks noChangeAspect="1"/>
          </p:cNvPicPr>
          <p:nvPr/>
        </p:nvPicPr>
        <p:blipFill>
          <a:blip r:embed="rId5"/>
          <a:stretch>
            <a:fillRect/>
          </a:stretch>
        </p:blipFill>
        <p:spPr>
          <a:xfrm>
            <a:off x="2331720" y="464978"/>
            <a:ext cx="6690360" cy="5714683"/>
          </a:xfrm>
          <a:prstGeom prst="rect">
            <a:avLst/>
          </a:prstGeom>
          <a:scene3d>
            <a:camera prst="orthographicFront">
              <a:rot lat="3000000" lon="0" rev="0"/>
            </a:camera>
            <a:lightRig rig="threePt" dir="t"/>
          </a:scene3d>
        </p:spPr>
      </p:pic>
      <p:pic>
        <p:nvPicPr>
          <p:cNvPr id="4" name="Picture 3" descr="a hen">
            <a:extLst>
              <a:ext uri="{FF2B5EF4-FFF2-40B4-BE49-F238E27FC236}">
                <a16:creationId xmlns:a16="http://schemas.microsoft.com/office/drawing/2014/main" id="{6FDBF196-9C3E-1E48-B412-D730BF64C479}"/>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3400" b="79476" l="13877" r="44567">
                        <a14:foregroundMark x1="34508" y1="62025" x2="16593" y2="62749"/>
                        <a14:foregroundMark x1="16593" y1="62749" x2="17621" y2="60217"/>
                        <a14:foregroundMark x1="18869" y1="61121" x2="30764" y2="58047"/>
                        <a14:foregroundMark x1="30764" y1="58047" x2="22247" y2="62839"/>
                        <a14:foregroundMark x1="22247" y1="62839" x2="29956" y2="68264"/>
                        <a14:foregroundMark x1="29956" y1="68264" x2="27460" y2="74141"/>
                        <a14:foregroundMark x1="42364" y1="48734" x2="44640" y2="49638"/>
                        <a14:foregroundMark x1="18135" y1="61121" x2="13877" y2="57052"/>
                        <a14:foregroundMark x1="31278" y1="76944" x2="32232" y2="79476"/>
                        <a14:backgroundMark x1="13363" y1="46564" x2="22100" y2="47468"/>
                        <a14:backgroundMark x1="22100" y1="47468" x2="30543" y2="46112"/>
                        <a14:backgroundMark x1="30543" y1="46112" x2="37298" y2="42495"/>
                        <a14:backgroundMark x1="38032" y1="43761" x2="30103" y2="50723"/>
                        <a14:backgroundMark x1="30103" y1="50723" x2="12849" y2="52441"/>
                        <a14:backgroundMark x1="12849" y1="52441" x2="12115" y2="52080"/>
                        <a14:backgroundMark x1="13363" y1="53707" x2="22907" y2="53978"/>
                        <a14:backgroundMark x1="22907" y1="53978" x2="38399" y2="47559"/>
                        <a14:backgroundMark x1="38399" y1="47559" x2="41043" y2="43761"/>
                      </a14:backgroundRemoval>
                    </a14:imgEffect>
                  </a14:imgLayer>
                </a14:imgProps>
              </a:ext>
            </a:extLst>
          </a:blip>
          <a:srcRect l="11578" t="39085" r="52371" b="16519"/>
          <a:stretch/>
        </p:blipFill>
        <p:spPr>
          <a:xfrm>
            <a:off x="3970020" y="464978"/>
            <a:ext cx="3627120" cy="3627120"/>
          </a:xfrm>
          <a:prstGeom prst="rect">
            <a:avLst/>
          </a:prstGeom>
          <a:ln w="69850">
            <a:noFill/>
          </a:ln>
        </p:spPr>
      </p:pic>
      <p:pic>
        <p:nvPicPr>
          <p:cNvPr id="6" name="Audio Recording Dec 29, 2021 at 3:27:43 PM" descr="“A scarf might help. But not this one. It’s way too big.”&#10;">
            <a:hlinkClick r:id="" action="ppaction://media"/>
            <a:extLst>
              <a:ext uri="{FF2B5EF4-FFF2-40B4-BE49-F238E27FC236}">
                <a16:creationId xmlns:a16="http://schemas.microsoft.com/office/drawing/2014/main" id="{F5919220-CC71-C14C-BE56-8EA374ADF54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099800" y="5999480"/>
            <a:ext cx="812800" cy="812800"/>
          </a:xfrm>
          <a:prstGeom prst="rect">
            <a:avLst/>
          </a:prstGeom>
        </p:spPr>
      </p:pic>
    </p:spTree>
    <p:extLst>
      <p:ext uri="{BB962C8B-B14F-4D97-AF65-F5344CB8AC3E}">
        <p14:creationId xmlns:p14="http://schemas.microsoft.com/office/powerpoint/2010/main" val="346459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08"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300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en with gloves on it's feet">
            <a:extLst>
              <a:ext uri="{FF2B5EF4-FFF2-40B4-BE49-F238E27FC236}">
                <a16:creationId xmlns:a16="http://schemas.microsoft.com/office/drawing/2014/main" id="{2648BA7F-6455-704C-BEAD-F38660EF31B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626" b="95229" l="1500" r="93375">
                        <a14:foregroundMark x1="12000" y1="49046" x2="3250" y2="45420"/>
                        <a14:foregroundMark x1="2500" y1="32443" x2="2500" y2="32443"/>
                        <a14:foregroundMark x1="3625" y1="43702" x2="1500" y2="40840"/>
                        <a14:foregroundMark x1="47750" y1="9542" x2="64500" y2="5153"/>
                        <a14:foregroundMark x1="64500" y1="5153" x2="65375" y2="3626"/>
                        <a14:foregroundMark x1="62750" y1="58588" x2="74875" y2="41412"/>
                        <a14:foregroundMark x1="71250" y1="61069" x2="83625" y2="53053"/>
                        <a14:foregroundMark x1="78375" y1="53053" x2="86125" y2="51908"/>
                        <a14:foregroundMark x1="86125" y1="51908" x2="84125" y2="64313"/>
                        <a14:foregroundMark x1="84125" y1="64313" x2="90750" y2="75954"/>
                        <a14:foregroundMark x1="90500" y1="61069" x2="93375" y2="64695"/>
                        <a14:foregroundMark x1="66000" y1="67748" x2="58625" y2="63931"/>
                        <a14:foregroundMark x1="58625" y1="63931" x2="60125" y2="54962"/>
                        <a14:foregroundMark x1="58625" y1="54198" x2="58500" y2="66031"/>
                        <a14:foregroundMark x1="58500" y1="66031" x2="59875" y2="64313"/>
                        <a14:foregroundMark x1="77000" y1="69084" x2="80000" y2="79962"/>
                        <a14:foregroundMark x1="80000" y1="79962" x2="84625" y2="87595"/>
                        <a14:foregroundMark x1="65750" y1="89885" x2="44875" y2="88168"/>
                        <a14:foregroundMark x1="44875" y1="88168" x2="35250" y2="82252"/>
                        <a14:foregroundMark x1="35250" y1="82252" x2="43000" y2="81679"/>
                        <a14:foregroundMark x1="43000" y1="81679" x2="61750" y2="83969"/>
                        <a14:foregroundMark x1="58000" y1="81107" x2="61250" y2="81107"/>
                        <a14:foregroundMark x1="68625" y1="87214" x2="60750" y2="94275"/>
                        <a14:foregroundMark x1="60750" y1="94275" x2="44125" y2="93511"/>
                        <a14:foregroundMark x1="44125" y1="93511" x2="35500" y2="90267"/>
                        <a14:foregroundMark x1="35500" y1="90267" x2="30125" y2="81870"/>
                        <a14:foregroundMark x1="30125" y1="81870" x2="35125" y2="79198"/>
                        <a14:foregroundMark x1="59375" y1="94466" x2="46750" y2="95229"/>
                        <a14:foregroundMark x1="32250" y1="84733" x2="32000" y2="87214"/>
                        <a14:foregroundMark x1="93000" y1="76336" x2="93375" y2="78244"/>
                      </a14:backgroundRemoval>
                    </a14:imgEffect>
                    <a14:imgEffect>
                      <a14:brightnessContrast bright="29000"/>
                    </a14:imgEffect>
                  </a14:imgLayer>
                </a14:imgProps>
              </a:ext>
            </a:extLst>
          </a:blip>
          <a:stretch>
            <a:fillRect/>
          </a:stretch>
        </p:blipFill>
        <p:spPr>
          <a:xfrm>
            <a:off x="3581399" y="1734820"/>
            <a:ext cx="4612641" cy="3021280"/>
          </a:xfrm>
          <a:prstGeom prst="rect">
            <a:avLst/>
          </a:prstGeom>
        </p:spPr>
      </p:pic>
      <p:pic>
        <p:nvPicPr>
          <p:cNvPr id="6" name="Audio Recording Dec 29, 2021 at 3:28:05 PM" descr="“And these shoes are too big, too.”&#10;">
            <a:hlinkClick r:id="" action="ppaction://media"/>
            <a:extLst>
              <a:ext uri="{FF2B5EF4-FFF2-40B4-BE49-F238E27FC236}">
                <a16:creationId xmlns:a16="http://schemas.microsoft.com/office/drawing/2014/main" id="{85CC911B-518A-9540-A71B-25EDCE235E1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871200" y="5745480"/>
            <a:ext cx="812800" cy="812800"/>
          </a:xfrm>
          <a:prstGeom prst="rect">
            <a:avLst/>
          </a:prstGeom>
        </p:spPr>
      </p:pic>
    </p:spTree>
    <p:extLst>
      <p:ext uri="{BB962C8B-B14F-4D97-AF65-F5344CB8AC3E}">
        <p14:creationId xmlns:p14="http://schemas.microsoft.com/office/powerpoint/2010/main" val="392399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48"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6" presetClass="emph" presetSubtype="0" repeatCount="3000" fill="hold" nodeType="click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en with a pot on her head">
            <a:extLst>
              <a:ext uri="{FF2B5EF4-FFF2-40B4-BE49-F238E27FC236}">
                <a16:creationId xmlns:a16="http://schemas.microsoft.com/office/drawing/2014/main" id="{524BFE34-6C5F-6344-BFA4-DF8FD17D9D6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442" b="95581" l="9910" r="92793">
                        <a14:foregroundMark x1="68018" y1="10698" x2="69595" y2="7442"/>
                        <a14:foregroundMark x1="87838" y1="17674" x2="93018" y2="27442"/>
                        <a14:foregroundMark x1="93018" y1="27442" x2="90090" y2="32326"/>
                        <a14:foregroundMark x1="54955" y1="86047" x2="63739" y2="82558"/>
                        <a14:foregroundMark x1="21622" y1="88837" x2="28829" y2="93953"/>
                        <a14:foregroundMark x1="26802" y1="93256" x2="30856" y2="93256"/>
                        <a14:foregroundMark x1="28153" y1="95581" x2="23874" y2="95116"/>
                        <a14:foregroundMark x1="45946" y1="83953" x2="56306" y2="86279"/>
                        <a14:backgroundMark x1="55584" y1="82423" x2="59685" y2="80698"/>
                      </a14:backgroundRemoval>
                    </a14:imgEffect>
                    <a14:imgEffect>
                      <a14:brightnessContrast bright="20000"/>
                    </a14:imgEffect>
                  </a14:imgLayer>
                </a14:imgProps>
              </a:ext>
            </a:extLst>
          </a:blip>
          <a:stretch>
            <a:fillRect/>
          </a:stretch>
        </p:blipFill>
        <p:spPr>
          <a:xfrm>
            <a:off x="-106680" y="2165900"/>
            <a:ext cx="4488180" cy="4346660"/>
          </a:xfrm>
          <a:prstGeom prst="rect">
            <a:avLst/>
          </a:prstGeom>
        </p:spPr>
      </p:pic>
      <p:pic>
        <p:nvPicPr>
          <p:cNvPr id="4" name="Audio Recording Dec 29, 2021 at 3:28:35 PM" descr="“A hat! That’s just what I need. But not this one.”&#10;">
            <a:hlinkClick r:id="" action="ppaction://media"/>
            <a:extLst>
              <a:ext uri="{FF2B5EF4-FFF2-40B4-BE49-F238E27FC236}">
                <a16:creationId xmlns:a16="http://schemas.microsoft.com/office/drawing/2014/main" id="{67C03CD8-3DBA-2443-BA8F-02D84D642F3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76000" y="5953760"/>
            <a:ext cx="812800" cy="812800"/>
          </a:xfrm>
          <a:prstGeom prst="rect">
            <a:avLst/>
          </a:prstGeom>
        </p:spPr>
      </p:pic>
    </p:spTree>
    <p:extLst>
      <p:ext uri="{BB962C8B-B14F-4D97-AF65-F5344CB8AC3E}">
        <p14:creationId xmlns:p14="http://schemas.microsoft.com/office/powerpoint/2010/main" val="359404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67"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156 0.025 L -0.00156 0.02523 C 0.0013 0.0287 0.00391 0.03333 0.00716 0.03611 C 0.00898 0.03796 0.01133 0.03727 0.01341 0.03842 C 0.01641 0.04028 0.01914 0.04329 0.02214 0.04514 C 0.02409 0.0463 0.0263 0.04606 0.02839 0.04722 C 0.03177 0.04907 0.0349 0.05231 0.03841 0.05393 C 0.04245 0.05602 0.04675 0.05648 0.05091 0.05833 C 0.05508 0.06018 0.05925 0.06296 0.06341 0.06505 C 0.06745 0.06713 0.08086 0.07268 0.08464 0.07384 C 0.08789 0.075 0.09128 0.07546 0.09466 0.07616 C 0.09961 0.07546 0.10469 0.075 0.10964 0.07384 C 0.11589 0.07268 0.11745 0.0713 0.12344 0.06944 C 0.12578 0.06875 0.13685 0.0662 0.13958 0.06505 C 0.14219 0.06389 0.14453 0.06134 0.14714 0.06065 C 0.15794 0.05741 0.1543 0.0581 0.16836 0.05625 L 0.20208 0.05162 C 0.20495 0.05046 0.21276 0.04722 0.21458 0.04514 C 0.21589 0.04352 0.21706 0.04167 0.21836 0.04051 C 0.22083 0.03866 0.2237 0.03866 0.22591 0.03611 C 0.22708 0.03472 0.22826 0.03287 0.22969 0.03171 C 0.23086 0.03079 0.23216 0.03032 0.23333 0.0294 C 0.23516 0.02824 0.23672 0.02639 0.23841 0.025 C 0.24544 0.01967 0.2388 0.02685 0.24714 0.01852 C 0.24844 0.01713 0.24961 0.01505 0.25091 0.01389 C 0.25208 0.01296 0.25352 0.01273 0.25469 0.0118 C 0.2638 0.00347 0.25169 0.01065 0.26458 0.00278 C 0.27357 -0.00232 0.28516 -0.00093 0.29336 -0.00162 C 0.30234 -0.00695 0.29115 -0.00046 0.30195 -0.00602 C 0.30339 -0.00671 0.30469 -0.00764 0.30586 -0.00833 C 0.31237 -0.01158 0.31094 -0.00972 0.31836 -0.01482 C 0.32044 -0.01644 0.32266 -0.01759 0.32461 -0.01945 C 0.32682 -0.0213 0.32865 -0.02431 0.33073 -0.02593 C 0.3332 -0.02801 0.33594 -0.02894 0.33841 -0.03056 C 0.34141 -0.03218 0.34388 -0.03403 0.34701 -0.03495 C 0.35039 -0.03588 0.35378 -0.03634 0.35703 -0.03704 C 0.36185 -0.04005 0.36393 -0.0412 0.36966 -0.04375 C 0.37656 -0.04676 0.37682 -0.0456 0.38464 -0.04815 C 0.38633 -0.04884 0.38789 -0.05 0.38971 -0.05046 C 0.39375 -0.05139 0.39805 -0.05185 0.40221 -0.05255 L 0.44219 -0.05046 C 0.44557 -0.05023 0.44883 -0.04861 0.45221 -0.04815 C 0.46497 -0.04653 0.49336 -0.04468 0.50469 -0.04375 C 0.50755 -0.04306 0.51055 -0.04259 0.51341 -0.04167 C 0.51471 -0.0412 0.51719 -0.04167 0.51719 -0.03935 C 0.51719 -0.03658 0.51484 -0.03565 0.51341 -0.03495 C 0.50977 -0.03333 0.50586 -0.03333 0.50221 -0.03264 C 0.51328 -0.02616 0.49648 -0.03542 0.52344 -0.02824 C 0.52604 -0.02755 0.52839 -0.025 0.53086 -0.02384 C 0.53242 -0.02315 0.53412 -0.02222 0.53594 -0.02153 C 0.53841 -0.0206 0.54076 -0.02037 0.54336 -0.01945 C 0.54466 -0.01875 0.5457 -0.01759 0.54714 -0.01713 C 0.55378 -0.01528 0.56042 -0.01435 0.56706 -0.01273 L 0.57591 -0.01042 C 0.57839 -0.00972 0.58099 -0.00926 0.58333 -0.00833 C 0.58672 -0.00695 0.58997 -0.00463 0.59336 -0.0037 C 0.59635 -0.00301 0.59922 -0.00255 0.60221 -0.00162 C 0.6043 -0.00093 0.60625 0.00023 0.60846 0.00069 C 0.61289 0.00162 0.61758 0.00208 0.62214 0.00278 C 0.62344 0.0037 0.62461 0.00463 0.62591 0.00509 C 0.62995 0.00671 0.63425 0.00764 0.63841 0.00949 C 0.6401 0.01018 0.6418 0.01065 0.64323 0.0118 C 0.64753 0.01435 0.65156 0.01805 0.65586 0.0206 C 0.65846 0.02222 0.6612 0.02245 0.66341 0.025 C 0.66471 0.02662 0.66576 0.02847 0.66719 0.0294 C 0.66953 0.03148 0.67253 0.03125 0.67448 0.03403 C 0.68034 0.04051 0.67708 0.0375 0.68451 0.04282 C 0.6944 0.06018 0.68177 0.03935 0.69336 0.05393 C 0.69479 0.05579 0.6957 0.0588 0.69714 0.06065 C 0.69831 0.0618 0.69974 0.0618 0.70078 0.06273 C 0.70247 0.06412 0.7043 0.06551 0.70573 0.06736 C 0.71445 0.07662 0.71107 0.07546 0.71966 0.08055 C 0.72135 0.08148 0.72305 0.08194 0.72461 0.08287 C 0.72708 0.08426 0.72969 0.08588 0.73203 0.08727 L 0.73594 0.08958 C 0.73698 0.09167 0.73828 0.09421 0.73971 0.09606 C 0.74089 0.09792 0.74336 0.10069 0.74336 0.10092 L 0.74336 0.10069 " pathEditMode="relative" rAng="0" ptsTypes="AAAAAAAAAAAAAAAAAAAAAAAAAAAAAAAAAAAAAAAAAAAAAAAAAAAAAAAAAAAAAAAAAAAAAAAAAAAAAA">
                                      <p:cBhvr>
                                        <p:cTn id="10" dur="5000" fill="hold"/>
                                        <p:tgtEl>
                                          <p:spTgt spid="3"/>
                                        </p:tgtEl>
                                        <p:attrNameLst>
                                          <p:attrName>ppt_x</p:attrName>
                                          <p:attrName>ppt_y</p:attrName>
                                        </p:attrNameLst>
                                      </p:cBhvr>
                                      <p:rCtr x="37253" y="-93"/>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en with it's head in a boot">
            <a:extLst>
              <a:ext uri="{FF2B5EF4-FFF2-40B4-BE49-F238E27FC236}">
                <a16:creationId xmlns:a16="http://schemas.microsoft.com/office/drawing/2014/main" id="{960E7B5E-EACF-CC43-8BB3-1C4889A832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953" b="92292" l="1235" r="97531">
                        <a14:foregroundMark x1="60864" y1="16403" x2="51728" y2="12253"/>
                        <a14:foregroundMark x1="51728" y1="12253" x2="55802" y2="13636"/>
                        <a14:foregroundMark x1="63333" y1="16403" x2="55309" y2="19960"/>
                        <a14:foregroundMark x1="55309" y1="19960" x2="62840" y2="17589"/>
                        <a14:foregroundMark x1="62593" y1="14032" x2="56049" y2="6719"/>
                        <a14:foregroundMark x1="56049" y1="6719" x2="54815" y2="3953"/>
                        <a14:foregroundMark x1="8395" y1="24506" x2="11358" y2="43874"/>
                        <a14:foregroundMark x1="50988" y1="69368" x2="77160" y2="72530"/>
                        <a14:foregroundMark x1="77160" y1="72530" x2="87284" y2="71146"/>
                        <a14:foregroundMark x1="87284" y1="71146" x2="94938" y2="65613"/>
                        <a14:foregroundMark x1="91852" y1="56324" x2="96914" y2="65810"/>
                        <a14:foregroundMark x1="96914" y1="65810" x2="93704" y2="77866"/>
                        <a14:foregroundMark x1="93704" y1="77866" x2="86173" y2="81423"/>
                        <a14:foregroundMark x1="86173" y1="81423" x2="56914" y2="85771"/>
                        <a14:foregroundMark x1="56914" y1="85771" x2="49136" y2="78854"/>
                        <a14:foregroundMark x1="49136" y1="78854" x2="49136" y2="66798"/>
                        <a14:foregroundMark x1="49136" y1="66798" x2="50741" y2="66008"/>
                        <a14:foregroundMark x1="70494" y1="88735" x2="58272" y2="90711"/>
                        <a14:foregroundMark x1="92840" y1="55138" x2="97654" y2="60870"/>
                        <a14:foregroundMark x1="34815" y1="74111" x2="30370" y2="85178"/>
                        <a14:foregroundMark x1="30370" y1="85178" x2="23333" y2="90711"/>
                        <a14:foregroundMark x1="19197" y1="90488" x2="1358" y2="89526"/>
                        <a14:foregroundMark x1="23333" y1="90711" x2="19253" y2="90491"/>
                        <a14:foregroundMark x1="19753" y1="73320" x2="17160" y2="84783"/>
                        <a14:foregroundMark x1="17160" y1="84783" x2="10494" y2="92292"/>
                        <a14:foregroundMark x1="10494" y1="92292" x2="7901" y2="91502"/>
                        <a14:backgroundMark x1="19506" y1="89130" x2="20988" y2="83399"/>
                      </a14:backgroundRemoval>
                    </a14:imgEffect>
                    <a14:imgEffect>
                      <a14:brightnessContrast bright="31000"/>
                    </a14:imgEffect>
                  </a14:imgLayer>
                </a14:imgProps>
              </a:ext>
            </a:extLst>
          </a:blip>
          <a:stretch>
            <a:fillRect/>
          </a:stretch>
        </p:blipFill>
        <p:spPr>
          <a:xfrm>
            <a:off x="3538187" y="2393078"/>
            <a:ext cx="4447573" cy="2778361"/>
          </a:xfrm>
          <a:prstGeom prst="rect">
            <a:avLst/>
          </a:prstGeom>
        </p:spPr>
      </p:pic>
      <p:pic>
        <p:nvPicPr>
          <p:cNvPr id="4" name="Audio Recording Dec 29, 2021 at 3:28:59 PM" descr="“And not this one, either. It’s too heavy.”&#10;">
            <a:hlinkClick r:id="" action="ppaction://media"/>
            <a:extLst>
              <a:ext uri="{FF2B5EF4-FFF2-40B4-BE49-F238E27FC236}">
                <a16:creationId xmlns:a16="http://schemas.microsoft.com/office/drawing/2014/main" id="{00C77818-21DF-FB42-B551-F58181E7A7F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08360" y="5953760"/>
            <a:ext cx="812800" cy="812800"/>
          </a:xfrm>
          <a:prstGeom prst="rect">
            <a:avLst/>
          </a:prstGeom>
        </p:spPr>
      </p:pic>
    </p:spTree>
    <p:extLst>
      <p:ext uri="{BB962C8B-B14F-4D97-AF65-F5344CB8AC3E}">
        <p14:creationId xmlns:p14="http://schemas.microsoft.com/office/powerpoint/2010/main" val="267700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8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VIppt template" id="{933A085D-F396-DD44-8B8A-BD43D1F8C646}" vid="{CA2F1495-E844-4D4D-AB25-D951050E97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236</TotalTime>
  <Words>324</Words>
  <Application>Microsoft Office PowerPoint</Application>
  <PresentationFormat>Widescreen</PresentationFormat>
  <Paragraphs>36</Paragraphs>
  <Slides>15</Slides>
  <Notes>14</Notes>
  <HiddenSlides>0</HiddenSlides>
  <MMClips>14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Carrier, Jennifer A.</dc:creator>
  <cp:lastModifiedBy>Hollands, Vanessa</cp:lastModifiedBy>
  <cp:revision>6</cp:revision>
  <dcterms:created xsi:type="dcterms:W3CDTF">2021-12-29T16:37:42Z</dcterms:created>
  <dcterms:modified xsi:type="dcterms:W3CDTF">2024-01-16T15:19:51Z</dcterms:modified>
</cp:coreProperties>
</file>