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67"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C7"/>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7024" autoAdjust="0"/>
  </p:normalViewPr>
  <p:slideViewPr>
    <p:cSldViewPr snapToGrid="0">
      <p:cViewPr varScale="1">
        <p:scale>
          <a:sx n="100" d="100"/>
          <a:sy n="100" d="100"/>
        </p:scale>
        <p:origin x="19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7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66EFC-1761-48D4-9830-D431CD3357C5}"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3BCEE-5E26-41B6-A0E6-336F9AB8715D}" type="slidenum">
              <a:rPr lang="en-US" smtClean="0"/>
              <a:t>‹#›</a:t>
            </a:fld>
            <a:endParaRPr lang="en-US"/>
          </a:p>
        </p:txBody>
      </p:sp>
    </p:spTree>
    <p:extLst>
      <p:ext uri="{BB962C8B-B14F-4D97-AF65-F5344CB8AC3E}">
        <p14:creationId xmlns:p14="http://schemas.microsoft.com/office/powerpoint/2010/main" val="355201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solidFill>
                  <a:srgbClr val="FFFF00"/>
                </a:solidFill>
              </a:rPr>
              <a:t>This book is adapted from the original text, </a:t>
            </a:r>
            <a:r>
              <a:rPr lang="en-US" sz="1200" b="1" i="1" dirty="0">
                <a:solidFill>
                  <a:srgbClr val="FFFF00"/>
                </a:solidFill>
              </a:rPr>
              <a:t>A Bicycle for Rosaura</a:t>
            </a:r>
            <a:r>
              <a:rPr lang="en-US" sz="1200" b="1" dirty="0">
                <a:solidFill>
                  <a:srgbClr val="FFFF00"/>
                </a:solidFill>
              </a:rPr>
              <a:t>, </a:t>
            </a:r>
          </a:p>
          <a:p>
            <a:pPr algn="ctr"/>
            <a:r>
              <a:rPr lang="en-US" sz="1200" b="1" dirty="0">
                <a:solidFill>
                  <a:srgbClr val="FFFF00"/>
                </a:solidFill>
              </a:rPr>
              <a:t>written by Daniel </a:t>
            </a:r>
            <a:r>
              <a:rPr lang="en-US" sz="1200" b="1" dirty="0" err="1">
                <a:solidFill>
                  <a:srgbClr val="FFFF00"/>
                </a:solidFill>
              </a:rPr>
              <a:t>Barbot</a:t>
            </a:r>
            <a:r>
              <a:rPr lang="en-US" sz="1200" b="1" dirty="0">
                <a:solidFill>
                  <a:srgbClr val="FFFF00"/>
                </a:solidFill>
              </a:rPr>
              <a:t>, and illustrated by Morella </a:t>
            </a:r>
            <a:r>
              <a:rPr lang="en-US" sz="1200" b="1" dirty="0" err="1">
                <a:solidFill>
                  <a:srgbClr val="FFFF00"/>
                </a:solidFill>
              </a:rPr>
              <a:t>Fuenmayor</a:t>
            </a:r>
            <a:endParaRPr lang="en-US" sz="1200" b="1" dirty="0">
              <a:solidFill>
                <a:srgbClr val="FFFF00"/>
              </a:solidFill>
            </a:endParaRPr>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a:t>
            </a:fld>
            <a:endParaRPr lang="en-US"/>
          </a:p>
        </p:txBody>
      </p:sp>
    </p:spTree>
    <p:extLst>
      <p:ext uri="{BB962C8B-B14F-4D97-AF65-F5344CB8AC3E}">
        <p14:creationId xmlns:p14="http://schemas.microsoft.com/office/powerpoint/2010/main" val="182459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Amelia has a birthday party with all the animals.  There is a birthday cake for Rosaura.</a:t>
            </a:r>
          </a:p>
          <a:p>
            <a:r>
              <a:rPr lang="en-US" dirty="0"/>
              <a:t>Rosaura blows out the candles. </a:t>
            </a:r>
          </a:p>
        </p:txBody>
      </p:sp>
      <p:sp>
        <p:nvSpPr>
          <p:cNvPr id="4" name="Slide Number Placeholder 3"/>
          <p:cNvSpPr>
            <a:spLocks noGrp="1"/>
          </p:cNvSpPr>
          <p:nvPr>
            <p:ph type="sldNum" sz="quarter" idx="5"/>
          </p:nvPr>
        </p:nvSpPr>
        <p:spPr/>
        <p:txBody>
          <a:bodyPr/>
          <a:lstStyle/>
          <a:p>
            <a:fld id="{5C53BCEE-5E26-41B6-A0E6-336F9AB8715D}" type="slidenum">
              <a:rPr lang="en-US" smtClean="0"/>
              <a:t>10</a:t>
            </a:fld>
            <a:endParaRPr lang="en-US"/>
          </a:p>
        </p:txBody>
      </p:sp>
    </p:spTree>
    <p:extLst>
      <p:ext uri="{BB962C8B-B14F-4D97-AF65-F5344CB8AC3E}">
        <p14:creationId xmlns:p14="http://schemas.microsoft.com/office/powerpoint/2010/main" val="107256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Rosaura rides the bicycle every day. </a:t>
            </a:r>
          </a:p>
        </p:txBody>
      </p:sp>
      <p:sp>
        <p:nvSpPr>
          <p:cNvPr id="4" name="Slide Number Placeholder 3"/>
          <p:cNvSpPr>
            <a:spLocks noGrp="1"/>
          </p:cNvSpPr>
          <p:nvPr>
            <p:ph type="sldNum" sz="quarter" idx="5"/>
          </p:nvPr>
        </p:nvSpPr>
        <p:spPr/>
        <p:txBody>
          <a:bodyPr/>
          <a:lstStyle/>
          <a:p>
            <a:fld id="{5C53BCEE-5E26-41B6-A0E6-336F9AB8715D}" type="slidenum">
              <a:rPr lang="en-US" smtClean="0"/>
              <a:t>11</a:t>
            </a:fld>
            <a:endParaRPr lang="en-US"/>
          </a:p>
        </p:txBody>
      </p:sp>
    </p:spTree>
    <p:extLst>
      <p:ext uri="{BB962C8B-B14F-4D97-AF65-F5344CB8AC3E}">
        <p14:creationId xmlns:p14="http://schemas.microsoft.com/office/powerpoint/2010/main" val="68946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Rosaura rides her bicycle to the bank, the bakery, and the market.</a:t>
            </a:r>
          </a:p>
        </p:txBody>
      </p:sp>
      <p:sp>
        <p:nvSpPr>
          <p:cNvPr id="4" name="Slide Number Placeholder 3"/>
          <p:cNvSpPr>
            <a:spLocks noGrp="1"/>
          </p:cNvSpPr>
          <p:nvPr>
            <p:ph type="sldNum" sz="quarter" idx="5"/>
          </p:nvPr>
        </p:nvSpPr>
        <p:spPr/>
        <p:txBody>
          <a:bodyPr/>
          <a:lstStyle/>
          <a:p>
            <a:fld id="{5C53BCEE-5E26-41B6-A0E6-336F9AB8715D}" type="slidenum">
              <a:rPr lang="en-US" smtClean="0"/>
              <a:t>12</a:t>
            </a:fld>
            <a:endParaRPr lang="en-US"/>
          </a:p>
        </p:txBody>
      </p:sp>
    </p:spTree>
    <p:extLst>
      <p:ext uri="{BB962C8B-B14F-4D97-AF65-F5344CB8AC3E}">
        <p14:creationId xmlns:p14="http://schemas.microsoft.com/office/powerpoint/2010/main" val="349683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Rosaura needs to be very careful.  She doesn’t know how to stop her bicycle! Watch out!</a:t>
            </a:r>
          </a:p>
        </p:txBody>
      </p:sp>
      <p:sp>
        <p:nvSpPr>
          <p:cNvPr id="4" name="Slide Number Placeholder 3"/>
          <p:cNvSpPr>
            <a:spLocks noGrp="1"/>
          </p:cNvSpPr>
          <p:nvPr>
            <p:ph type="sldNum" sz="quarter" idx="5"/>
          </p:nvPr>
        </p:nvSpPr>
        <p:spPr/>
        <p:txBody>
          <a:bodyPr/>
          <a:lstStyle/>
          <a:p>
            <a:fld id="{5C53BCEE-5E26-41B6-A0E6-336F9AB8715D}" type="slidenum">
              <a:rPr lang="en-US" smtClean="0"/>
              <a:t>13</a:t>
            </a:fld>
            <a:endParaRPr lang="en-US"/>
          </a:p>
        </p:txBody>
      </p:sp>
    </p:spTree>
    <p:extLst>
      <p:ext uri="{BB962C8B-B14F-4D97-AF65-F5344CB8AC3E}">
        <p14:creationId xmlns:p14="http://schemas.microsoft.com/office/powerpoint/2010/main" val="4101497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end</a:t>
            </a:r>
          </a:p>
        </p:txBody>
      </p:sp>
      <p:sp>
        <p:nvSpPr>
          <p:cNvPr id="4" name="Slide Number Placeholder 3"/>
          <p:cNvSpPr>
            <a:spLocks noGrp="1"/>
          </p:cNvSpPr>
          <p:nvPr>
            <p:ph type="sldNum" sz="quarter" idx="5"/>
          </p:nvPr>
        </p:nvSpPr>
        <p:spPr/>
        <p:txBody>
          <a:bodyPr/>
          <a:lstStyle/>
          <a:p>
            <a:fld id="{5C53BCEE-5E26-41B6-A0E6-336F9AB8715D}" type="slidenum">
              <a:rPr lang="en-US" smtClean="0"/>
              <a:t>14</a:t>
            </a:fld>
            <a:endParaRPr lang="en-US"/>
          </a:p>
        </p:txBody>
      </p:sp>
    </p:spTree>
    <p:extLst>
      <p:ext uri="{BB962C8B-B14F-4D97-AF65-F5344CB8AC3E}">
        <p14:creationId xmlns:p14="http://schemas.microsoft.com/office/powerpoint/2010/main" val="2492854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15</a:t>
            </a:fld>
            <a:endParaRPr lang="en-US"/>
          </a:p>
        </p:txBody>
      </p:sp>
    </p:spTree>
    <p:extLst>
      <p:ext uri="{BB962C8B-B14F-4D97-AF65-F5344CB8AC3E}">
        <p14:creationId xmlns:p14="http://schemas.microsoft.com/office/powerpoint/2010/main" val="52099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Amelia loves animals.  Amelia has a dog, kitten, turtle, and hen.  The hen’s name is Rosaura. </a:t>
            </a:r>
          </a:p>
        </p:txBody>
      </p:sp>
      <p:sp>
        <p:nvSpPr>
          <p:cNvPr id="4" name="Slide Number Placeholder 3"/>
          <p:cNvSpPr>
            <a:spLocks noGrp="1"/>
          </p:cNvSpPr>
          <p:nvPr>
            <p:ph type="sldNum" sz="quarter" idx="5"/>
          </p:nvPr>
        </p:nvSpPr>
        <p:spPr/>
        <p:txBody>
          <a:bodyPr/>
          <a:lstStyle/>
          <a:p>
            <a:fld id="{5C53BCEE-5E26-41B6-A0E6-336F9AB8715D}" type="slidenum">
              <a:rPr lang="en-US" smtClean="0"/>
              <a:t>2</a:t>
            </a:fld>
            <a:endParaRPr lang="en-US"/>
          </a:p>
        </p:txBody>
      </p:sp>
    </p:spTree>
    <p:extLst>
      <p:ext uri="{BB962C8B-B14F-4D97-AF65-F5344CB8AC3E}">
        <p14:creationId xmlns:p14="http://schemas.microsoft.com/office/powerpoint/2010/main" val="422198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Rosaura’s birthday.</a:t>
            </a:r>
          </a:p>
          <a:p>
            <a:r>
              <a:rPr lang="en-US" dirty="0"/>
              <a:t>Rosaura asks Amelia for a bicycle</a:t>
            </a:r>
          </a:p>
          <a:p>
            <a:r>
              <a:rPr lang="en-US" dirty="0"/>
              <a:t>Amelia says that hens don’t ride bicycles</a:t>
            </a:r>
          </a:p>
          <a:p>
            <a:r>
              <a:rPr lang="en-US" dirty="0"/>
              <a:t>Rosaura wants to be the first hen to ride a bicycle. </a:t>
            </a:r>
          </a:p>
        </p:txBody>
      </p:sp>
      <p:sp>
        <p:nvSpPr>
          <p:cNvPr id="4" name="Slide Number Placeholder 3"/>
          <p:cNvSpPr>
            <a:spLocks noGrp="1"/>
          </p:cNvSpPr>
          <p:nvPr>
            <p:ph type="sldNum" sz="quarter" idx="5"/>
          </p:nvPr>
        </p:nvSpPr>
        <p:spPr/>
        <p:txBody>
          <a:bodyPr/>
          <a:lstStyle/>
          <a:p>
            <a:fld id="{5C53BCEE-5E26-41B6-A0E6-336F9AB8715D}" type="slidenum">
              <a:rPr lang="en-US" smtClean="0"/>
              <a:t>3</a:t>
            </a:fld>
            <a:endParaRPr lang="en-US"/>
          </a:p>
        </p:txBody>
      </p:sp>
    </p:spTree>
    <p:extLst>
      <p:ext uri="{BB962C8B-B14F-4D97-AF65-F5344CB8AC3E}">
        <p14:creationId xmlns:p14="http://schemas.microsoft.com/office/powerpoint/2010/main" val="136542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Amelia takes the bus to every bicycle shop.</a:t>
            </a:r>
          </a:p>
          <a:p>
            <a:r>
              <a:rPr lang="en-US" dirty="0"/>
              <a:t>Everyone tells Amelia that they don’t make bicycles for a hen.</a:t>
            </a:r>
          </a:p>
          <a:p>
            <a:r>
              <a:rPr lang="en-US" dirty="0"/>
              <a:t>Amelia is sad.</a:t>
            </a:r>
          </a:p>
        </p:txBody>
      </p:sp>
      <p:sp>
        <p:nvSpPr>
          <p:cNvPr id="4" name="Slide Number Placeholder 3"/>
          <p:cNvSpPr>
            <a:spLocks noGrp="1"/>
          </p:cNvSpPr>
          <p:nvPr>
            <p:ph type="sldNum" sz="quarter" idx="5"/>
          </p:nvPr>
        </p:nvSpPr>
        <p:spPr/>
        <p:txBody>
          <a:bodyPr/>
          <a:lstStyle/>
          <a:p>
            <a:fld id="{5C53BCEE-5E26-41B6-A0E6-336F9AB8715D}" type="slidenum">
              <a:rPr lang="en-US" smtClean="0"/>
              <a:t>4</a:t>
            </a:fld>
            <a:endParaRPr lang="en-US"/>
          </a:p>
        </p:txBody>
      </p:sp>
    </p:spTree>
    <p:extLst>
      <p:ext uri="{BB962C8B-B14F-4D97-AF65-F5344CB8AC3E}">
        <p14:creationId xmlns:p14="http://schemas.microsoft.com/office/powerpoint/2010/main" val="81336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man comes to Amelia’s town.  The man says he can make anything.  He made skates for a dog.  Amelia asks if he can make a bicycle for a hen. </a:t>
            </a:r>
          </a:p>
        </p:txBody>
      </p:sp>
      <p:sp>
        <p:nvSpPr>
          <p:cNvPr id="4" name="Slide Number Placeholder 3"/>
          <p:cNvSpPr>
            <a:spLocks noGrp="1"/>
          </p:cNvSpPr>
          <p:nvPr>
            <p:ph type="sldNum" sz="quarter" idx="5"/>
          </p:nvPr>
        </p:nvSpPr>
        <p:spPr/>
        <p:txBody>
          <a:bodyPr/>
          <a:lstStyle/>
          <a:p>
            <a:fld id="{5C53BCEE-5E26-41B6-A0E6-336F9AB8715D}" type="slidenum">
              <a:rPr lang="en-US" smtClean="0"/>
              <a:t>5</a:t>
            </a:fld>
            <a:endParaRPr lang="en-US"/>
          </a:p>
        </p:txBody>
      </p:sp>
    </p:spTree>
    <p:extLst>
      <p:ext uri="{BB962C8B-B14F-4D97-AF65-F5344CB8AC3E}">
        <p14:creationId xmlns:p14="http://schemas.microsoft.com/office/powerpoint/2010/main" val="254830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 makes a new bicycle for a hen.  It should be ready for Rosaura’s birthday. </a:t>
            </a:r>
          </a:p>
        </p:txBody>
      </p:sp>
      <p:sp>
        <p:nvSpPr>
          <p:cNvPr id="4" name="Slide Number Placeholder 3"/>
          <p:cNvSpPr>
            <a:spLocks noGrp="1"/>
          </p:cNvSpPr>
          <p:nvPr>
            <p:ph type="sldNum" sz="quarter" idx="5"/>
          </p:nvPr>
        </p:nvSpPr>
        <p:spPr/>
        <p:txBody>
          <a:bodyPr/>
          <a:lstStyle/>
          <a:p>
            <a:fld id="{5C53BCEE-5E26-41B6-A0E6-336F9AB8715D}" type="slidenum">
              <a:rPr lang="en-US" smtClean="0"/>
              <a:t>6</a:t>
            </a:fld>
            <a:endParaRPr lang="en-US"/>
          </a:p>
        </p:txBody>
      </p:sp>
    </p:spTree>
    <p:extLst>
      <p:ext uri="{BB962C8B-B14F-4D97-AF65-F5344CB8AC3E}">
        <p14:creationId xmlns:p14="http://schemas.microsoft.com/office/powerpoint/2010/main" val="264803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Amelia waits and waits.  She hears a knock at the door.  She is so happy that she dances.</a:t>
            </a:r>
          </a:p>
        </p:txBody>
      </p:sp>
      <p:sp>
        <p:nvSpPr>
          <p:cNvPr id="4" name="Slide Number Placeholder 3"/>
          <p:cNvSpPr>
            <a:spLocks noGrp="1"/>
          </p:cNvSpPr>
          <p:nvPr>
            <p:ph type="sldNum" sz="quarter" idx="5"/>
          </p:nvPr>
        </p:nvSpPr>
        <p:spPr/>
        <p:txBody>
          <a:bodyPr/>
          <a:lstStyle/>
          <a:p>
            <a:fld id="{5C53BCEE-5E26-41B6-A0E6-336F9AB8715D}" type="slidenum">
              <a:rPr lang="en-US" smtClean="0"/>
              <a:t>7</a:t>
            </a:fld>
            <a:endParaRPr lang="en-US"/>
          </a:p>
        </p:txBody>
      </p:sp>
    </p:spTree>
    <p:extLst>
      <p:ext uri="{BB962C8B-B14F-4D97-AF65-F5344CB8AC3E}">
        <p14:creationId xmlns:p14="http://schemas.microsoft.com/office/powerpoint/2010/main" val="93420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big blue box.  Around the box is a bright red ribbon. </a:t>
            </a:r>
          </a:p>
        </p:txBody>
      </p:sp>
      <p:sp>
        <p:nvSpPr>
          <p:cNvPr id="4" name="Slide Number Placeholder 3"/>
          <p:cNvSpPr>
            <a:spLocks noGrp="1"/>
          </p:cNvSpPr>
          <p:nvPr>
            <p:ph type="sldNum" sz="quarter" idx="5"/>
          </p:nvPr>
        </p:nvSpPr>
        <p:spPr/>
        <p:txBody>
          <a:bodyPr/>
          <a:lstStyle/>
          <a:p>
            <a:fld id="{5C53BCEE-5E26-41B6-A0E6-336F9AB8715D}" type="slidenum">
              <a:rPr lang="en-US" smtClean="0"/>
              <a:t>8</a:t>
            </a:fld>
            <a:endParaRPr lang="en-US"/>
          </a:p>
        </p:txBody>
      </p:sp>
    </p:spTree>
    <p:extLst>
      <p:ext uri="{BB962C8B-B14F-4D97-AF65-F5344CB8AC3E}">
        <p14:creationId xmlns:p14="http://schemas.microsoft.com/office/powerpoint/2010/main" val="383608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the box is a wonderful bicycle for Rosaura.  Amelia is very happy!</a:t>
            </a:r>
          </a:p>
        </p:txBody>
      </p:sp>
      <p:sp>
        <p:nvSpPr>
          <p:cNvPr id="4" name="Slide Number Placeholder 3"/>
          <p:cNvSpPr>
            <a:spLocks noGrp="1"/>
          </p:cNvSpPr>
          <p:nvPr>
            <p:ph type="sldNum" sz="quarter" idx="5"/>
          </p:nvPr>
        </p:nvSpPr>
        <p:spPr/>
        <p:txBody>
          <a:bodyPr/>
          <a:lstStyle/>
          <a:p>
            <a:fld id="{5C53BCEE-5E26-41B6-A0E6-336F9AB8715D}" type="slidenum">
              <a:rPr lang="en-US" smtClean="0"/>
              <a:t>9</a:t>
            </a:fld>
            <a:endParaRPr lang="en-US"/>
          </a:p>
        </p:txBody>
      </p:sp>
    </p:spTree>
    <p:extLst>
      <p:ext uri="{BB962C8B-B14F-4D97-AF65-F5344CB8AC3E}">
        <p14:creationId xmlns:p14="http://schemas.microsoft.com/office/powerpoint/2010/main" val="205692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0.gif"/><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7.wdp"/><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8.wdp"/><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media12.m4a"/><Relationship Id="rId1" Type="http://schemas.microsoft.com/office/2007/relationships/media" Target="../media/media12.m4a"/><Relationship Id="rId6" Type="http://schemas.microsoft.com/office/2007/relationships/hdphoto" Target="../media/hdphoto9.wdp"/><Relationship Id="rId5" Type="http://schemas.openxmlformats.org/officeDocument/2006/relationships/image" Target="../media/image12.png"/><Relationship Id="rId4" Type="http://schemas.openxmlformats.org/officeDocument/2006/relationships/notesSlide" Target="../notesSlides/notesSlide12.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microsoft.com/office/2007/relationships/hdphoto" Target="../media/hdphoto8.wdp"/><Relationship Id="rId5" Type="http://schemas.openxmlformats.org/officeDocument/2006/relationships/image" Target="../media/image1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5.wdp"/><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6.wdp"/><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91AC9-66DA-4427-9096-EEACA2AD5829}"/>
              </a:ext>
            </a:extLst>
          </p:cNvPr>
          <p:cNvSpPr txBox="1"/>
          <p:nvPr/>
        </p:nvSpPr>
        <p:spPr>
          <a:xfrm>
            <a:off x="1239865" y="5613228"/>
            <a:ext cx="9934414" cy="1107996"/>
          </a:xfrm>
          <a:prstGeom prst="rect">
            <a:avLst/>
          </a:prstGeom>
          <a:noFill/>
        </p:spPr>
        <p:txBody>
          <a:bodyPr wrap="square" rtlCol="0">
            <a:spAutoFit/>
          </a:bodyPr>
          <a:lstStyle/>
          <a:p>
            <a:pPr algn="ctr"/>
            <a:endParaRPr lang="en-US" dirty="0">
              <a:solidFill>
                <a:srgbClr val="FFFF00"/>
              </a:solidFill>
            </a:endParaRPr>
          </a:p>
          <a:p>
            <a:pPr algn="ctr"/>
            <a:r>
              <a:rPr lang="en-US" sz="2400" b="1" dirty="0">
                <a:solidFill>
                  <a:srgbClr val="FFFF00"/>
                </a:solidFill>
              </a:rPr>
              <a:t>Adapted from the original text, </a:t>
            </a:r>
            <a:r>
              <a:rPr lang="en-US" sz="2400" b="1" i="1" dirty="0">
                <a:solidFill>
                  <a:srgbClr val="FFFF00"/>
                </a:solidFill>
              </a:rPr>
              <a:t>A Bicycle for Rosaura</a:t>
            </a:r>
            <a:r>
              <a:rPr lang="en-US" sz="2400" b="1" dirty="0">
                <a:solidFill>
                  <a:srgbClr val="FFFF00"/>
                </a:solidFill>
              </a:rPr>
              <a:t>, </a:t>
            </a:r>
          </a:p>
          <a:p>
            <a:pPr algn="ctr"/>
            <a:r>
              <a:rPr lang="en-US" sz="2400" b="1" dirty="0">
                <a:solidFill>
                  <a:srgbClr val="FFFF00"/>
                </a:solidFill>
              </a:rPr>
              <a:t>written by Daniel </a:t>
            </a:r>
            <a:r>
              <a:rPr lang="en-US" sz="2400" b="1" dirty="0" err="1">
                <a:solidFill>
                  <a:srgbClr val="FFFF00"/>
                </a:solidFill>
              </a:rPr>
              <a:t>Barbot</a:t>
            </a:r>
            <a:r>
              <a:rPr lang="en-US" sz="2400" b="1" dirty="0">
                <a:solidFill>
                  <a:srgbClr val="FFFF00"/>
                </a:solidFill>
              </a:rPr>
              <a:t>, and illustrated by Morella </a:t>
            </a:r>
            <a:r>
              <a:rPr lang="en-US" sz="2400" b="1" dirty="0" err="1">
                <a:solidFill>
                  <a:srgbClr val="FFFF00"/>
                </a:solidFill>
              </a:rPr>
              <a:t>Fuenmayor</a:t>
            </a:r>
            <a:endParaRPr lang="en-US" sz="2400" b="1" dirty="0">
              <a:solidFill>
                <a:srgbClr val="FFFF00"/>
              </a:solidFill>
            </a:endParaRPr>
          </a:p>
        </p:txBody>
      </p:sp>
      <p:pic>
        <p:nvPicPr>
          <p:cNvPr id="1026" name="Picture 2" descr="A Bicycle for Rosaura by Daniel Barbot (1994-09-01): Amazon.com: Books">
            <a:extLst>
              <a:ext uri="{FF2B5EF4-FFF2-40B4-BE49-F238E27FC236}">
                <a16:creationId xmlns:a16="http://schemas.microsoft.com/office/drawing/2014/main" id="{62A3D189-56F6-4E08-AFED-B0DF8E03C0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5494" y="804194"/>
            <a:ext cx="5239406" cy="4259679"/>
          </a:xfrm>
          <a:prstGeom prst="rect">
            <a:avLst/>
          </a:prstGeom>
          <a:noFill/>
          <a:ln w="123825">
            <a:solidFill>
              <a:srgbClr val="FFFF00"/>
            </a:solidFill>
          </a:ln>
          <a:extLst>
            <a:ext uri="{909E8E84-426E-40DD-AFC4-6F175D3DCCD1}">
              <a14:hiddenFill xmlns:a14="http://schemas.microsoft.com/office/drawing/2010/main">
                <a:solidFill>
                  <a:srgbClr val="FFFFFF"/>
                </a:solidFill>
              </a14:hiddenFill>
            </a:ext>
          </a:extLst>
        </p:spPr>
      </p:pic>
      <p:pic>
        <p:nvPicPr>
          <p:cNvPr id="4" name="Recorded Sound" descr="This book is adapted from the original text, A Bicycle for Rosaura, &#10;written by Daniel Barbot, and illustrated by Morella Fuenmayor&#10;">
            <a:hlinkClick r:id="" action="ppaction://media"/>
            <a:extLst>
              <a:ext uri="{FF2B5EF4-FFF2-40B4-BE49-F238E27FC236}">
                <a16:creationId xmlns:a16="http://schemas.microsoft.com/office/drawing/2014/main" id="{5B1AB053-07C0-4292-B309-91F67AF124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61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lia has a birthday party with all the animals.  There is a birthday cake for Rosaura.&#10;Rosaura blows out the candles. &#10;">
            <a:extLst>
              <a:ext uri="{FF2B5EF4-FFF2-40B4-BE49-F238E27FC236}">
                <a16:creationId xmlns:a16="http://schemas.microsoft.com/office/drawing/2014/main" id="{2A086CE5-BE74-4958-8FD9-B2E3A903CD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146" b="95732" l="9945" r="89503">
                        <a14:foregroundMark x1="12155" y1="84756" x2="19337" y2="90854"/>
                        <a14:foregroundMark x1="19337" y1="90854" x2="38122" y2="98171"/>
                        <a14:foregroundMark x1="38122" y1="98171" x2="47514" y2="97561"/>
                        <a14:foregroundMark x1="47514" y1="97561" x2="57459" y2="97561"/>
                        <a14:foregroundMark x1="57459" y1="97561" x2="74586" y2="92073"/>
                        <a14:foregroundMark x1="74586" y1="92073" x2="81215" y2="84756"/>
                        <a14:foregroundMark x1="81215" y1="84756" x2="82320" y2="82317"/>
                        <a14:foregroundMark x1="56354" y1="95732" x2="56354" y2="95732"/>
                        <a14:foregroundMark x1="9945" y1="32927" x2="9945" y2="32927"/>
                        <a14:backgroundMark x1="97790" y1="92683" x2="93923" y2="95122"/>
                        <a14:backgroundMark x1="97238" y1="89634" x2="93370" y2="97561"/>
                      </a14:backgroundRemoval>
                    </a14:imgEffect>
                  </a14:imgLayer>
                </a14:imgProps>
              </a:ext>
            </a:extLst>
          </a:blip>
          <a:stretch>
            <a:fillRect/>
          </a:stretch>
        </p:blipFill>
        <p:spPr>
          <a:xfrm>
            <a:off x="3287553" y="1264470"/>
            <a:ext cx="5616893" cy="5089340"/>
          </a:xfrm>
          <a:prstGeom prst="rect">
            <a:avLst/>
          </a:prstGeom>
        </p:spPr>
      </p:pic>
      <p:pic>
        <p:nvPicPr>
          <p:cNvPr id="5" name="Picture 4" descr="A candle in the dark&#10;&#10;Description automatically generated with low confidence">
            <a:extLst>
              <a:ext uri="{FF2B5EF4-FFF2-40B4-BE49-F238E27FC236}">
                <a16:creationId xmlns:a16="http://schemas.microsoft.com/office/drawing/2014/main" id="{BA1F13A6-FCF6-47A4-A9BC-909B26F06313}"/>
              </a:ext>
            </a:extLst>
          </p:cNvPr>
          <p:cNvPicPr>
            <a:picLocks noChangeAspect="1"/>
          </p:cNvPicPr>
          <p:nvPr/>
        </p:nvPicPr>
        <p:blipFill rotWithShape="1">
          <a:blip r:embed="rId7">
            <a:extLst>
              <a:ext uri="{28A0092B-C50C-407E-A947-70E740481C1C}">
                <a14:useLocalDpi xmlns:a14="http://schemas.microsoft.com/office/drawing/2010/main" val="0"/>
              </a:ext>
            </a:extLst>
          </a:blip>
          <a:srcRect l="45786" t="9333" r="45665" b="69778"/>
          <a:stretch/>
        </p:blipFill>
        <p:spPr>
          <a:xfrm>
            <a:off x="4531361" y="934720"/>
            <a:ext cx="568960" cy="955040"/>
          </a:xfrm>
          <a:prstGeom prst="rect">
            <a:avLst/>
          </a:prstGeom>
        </p:spPr>
      </p:pic>
      <p:pic>
        <p:nvPicPr>
          <p:cNvPr id="6" name="Picture 5" descr="A candle in the dark&#10;&#10;Description automatically generated with low confidence">
            <a:extLst>
              <a:ext uri="{FF2B5EF4-FFF2-40B4-BE49-F238E27FC236}">
                <a16:creationId xmlns:a16="http://schemas.microsoft.com/office/drawing/2014/main" id="{3A3D2022-51BF-49B2-A1F2-96DC605B42BE}"/>
              </a:ext>
            </a:extLst>
          </p:cNvPr>
          <p:cNvPicPr>
            <a:picLocks noChangeAspect="1"/>
          </p:cNvPicPr>
          <p:nvPr/>
        </p:nvPicPr>
        <p:blipFill rotWithShape="1">
          <a:blip r:embed="rId7">
            <a:extLst>
              <a:ext uri="{28A0092B-C50C-407E-A947-70E740481C1C}">
                <a14:useLocalDpi xmlns:a14="http://schemas.microsoft.com/office/drawing/2010/main" val="0"/>
              </a:ext>
            </a:extLst>
          </a:blip>
          <a:srcRect l="45786" t="9333" r="45665" b="69778"/>
          <a:stretch/>
        </p:blipFill>
        <p:spPr>
          <a:xfrm>
            <a:off x="5608319" y="868230"/>
            <a:ext cx="568960" cy="955040"/>
          </a:xfrm>
          <a:prstGeom prst="rect">
            <a:avLst/>
          </a:prstGeom>
        </p:spPr>
      </p:pic>
      <p:pic>
        <p:nvPicPr>
          <p:cNvPr id="7" name="Picture 6" descr="A candle in the dark&#10;&#10;Description automatically generated with low confidence">
            <a:extLst>
              <a:ext uri="{FF2B5EF4-FFF2-40B4-BE49-F238E27FC236}">
                <a16:creationId xmlns:a16="http://schemas.microsoft.com/office/drawing/2014/main" id="{7B92D49E-301D-4AF6-8E78-67DD7C11058E}"/>
              </a:ext>
            </a:extLst>
          </p:cNvPr>
          <p:cNvPicPr>
            <a:picLocks noChangeAspect="1"/>
          </p:cNvPicPr>
          <p:nvPr/>
        </p:nvPicPr>
        <p:blipFill rotWithShape="1">
          <a:blip r:embed="rId7">
            <a:extLst>
              <a:ext uri="{28A0092B-C50C-407E-A947-70E740481C1C}">
                <a14:useLocalDpi xmlns:a14="http://schemas.microsoft.com/office/drawing/2010/main" val="0"/>
              </a:ext>
            </a:extLst>
          </a:blip>
          <a:srcRect l="45786" t="9333" r="45665" b="69778"/>
          <a:stretch/>
        </p:blipFill>
        <p:spPr>
          <a:xfrm>
            <a:off x="6807201" y="934720"/>
            <a:ext cx="568960" cy="955040"/>
          </a:xfrm>
          <a:prstGeom prst="rect">
            <a:avLst/>
          </a:prstGeom>
        </p:spPr>
      </p:pic>
      <p:pic>
        <p:nvPicPr>
          <p:cNvPr id="8" name="Recorded Sound" descr="Amelia has a birthday party with all the animals.  There is a birthday cake for Rosaura.&#10;Rosaura blows out the candles. &#10;">
            <a:hlinkClick r:id="" action="ppaction://media"/>
            <a:extLst>
              <a:ext uri="{FF2B5EF4-FFF2-40B4-BE49-F238E27FC236}">
                <a16:creationId xmlns:a16="http://schemas.microsoft.com/office/drawing/2014/main" id="{996B2E42-4DE6-4C49-B9CE-864BF1609D9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862390" y="6528390"/>
            <a:ext cx="329609" cy="329609"/>
          </a:xfrm>
          <a:prstGeom prst="rect">
            <a:avLst/>
          </a:prstGeom>
        </p:spPr>
      </p:pic>
    </p:spTree>
    <p:extLst>
      <p:ext uri="{BB962C8B-B14F-4D97-AF65-F5344CB8AC3E}">
        <p14:creationId xmlns:p14="http://schemas.microsoft.com/office/powerpoint/2010/main" val="5552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78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saura rides the bicycle every day. &#10;">
            <a:extLst>
              <a:ext uri="{FF2B5EF4-FFF2-40B4-BE49-F238E27FC236}">
                <a16:creationId xmlns:a16="http://schemas.microsoft.com/office/drawing/2014/main" id="{D0CA5DEE-C16A-4300-8A17-F24113FA00C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06" b="95627" l="9695" r="89751">
                        <a14:foregroundMark x1="37396" y1="95627" x2="37396" y2="95627"/>
                        <a14:foregroundMark x1="24931" y1="6706" x2="24931" y2="6706"/>
                        <a14:foregroundMark x1="78393" y1="19825" x2="78393" y2="19825"/>
                        <a14:foregroundMark x1="78670" y1="26239" x2="78670" y2="26239"/>
                        <a14:backgroundMark x1="59834" y1="69679" x2="59834" y2="69679"/>
                        <a14:backgroundMark x1="59834" y1="69679" x2="57341" y2="72303"/>
                        <a14:backgroundMark x1="52909" y1="74052" x2="52909" y2="74052"/>
                        <a14:backgroundMark x1="52909" y1="74052" x2="52078" y2="74052"/>
                        <a14:backgroundMark x1="48476" y1="72886" x2="48476" y2="72886"/>
                        <a14:backgroundMark x1="48476" y1="72886" x2="48476" y2="75510"/>
                        <a14:backgroundMark x1="54017" y1="77843" x2="51247" y2="78134"/>
                        <a14:backgroundMark x1="60942" y1="73469" x2="52355" y2="78426"/>
                      </a14:backgroundRemoval>
                    </a14:imgEffect>
                  </a14:imgLayer>
                </a14:imgProps>
              </a:ext>
            </a:extLst>
          </a:blip>
          <a:stretch>
            <a:fillRect/>
          </a:stretch>
        </p:blipFill>
        <p:spPr>
          <a:xfrm>
            <a:off x="-365760" y="216738"/>
            <a:ext cx="6248399" cy="5936844"/>
          </a:xfrm>
          <a:prstGeom prst="rect">
            <a:avLst/>
          </a:prstGeom>
        </p:spPr>
      </p:pic>
      <p:pic>
        <p:nvPicPr>
          <p:cNvPr id="4" name="Recorded Sound" descr="Rosaura rides the bicycle every day. &#10;">
            <a:hlinkClick r:id="" action="ppaction://media"/>
            <a:extLst>
              <a:ext uri="{FF2B5EF4-FFF2-40B4-BE49-F238E27FC236}">
                <a16:creationId xmlns:a16="http://schemas.microsoft.com/office/drawing/2014/main" id="{1EF8FC77-886A-4E58-B3B3-DBCA8C1911E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H="1">
            <a:off x="11738343" y="6570920"/>
            <a:ext cx="192261" cy="192261"/>
          </a:xfrm>
          <a:prstGeom prst="rect">
            <a:avLst/>
          </a:prstGeom>
        </p:spPr>
      </p:pic>
    </p:spTree>
    <p:extLst>
      <p:ext uri="{BB962C8B-B14F-4D97-AF65-F5344CB8AC3E}">
        <p14:creationId xmlns:p14="http://schemas.microsoft.com/office/powerpoint/2010/main" val="25710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8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0026 -0.00879 L 0.55508 0.00394 " pathEditMode="relative" rAng="0" ptsTypes="AA">
                                      <p:cBhvr>
                                        <p:cTn id="10" dur="5000" fill="hold"/>
                                        <p:tgtEl>
                                          <p:spTgt spid="3"/>
                                        </p:tgtEl>
                                        <p:attrNameLst>
                                          <p:attrName>ppt_x</p:attrName>
                                          <p:attrName>ppt_y</p:attrName>
                                        </p:attrNameLst>
                                      </p:cBhvr>
                                      <p:rCtr x="27760" y="625"/>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saura rides her bicycle to the bank, the bakery, and the market.&#10;">
            <a:extLst>
              <a:ext uri="{FF2B5EF4-FFF2-40B4-BE49-F238E27FC236}">
                <a16:creationId xmlns:a16="http://schemas.microsoft.com/office/drawing/2014/main" id="{7CA7BAC1-C520-4B43-B9C6-8C4D929A45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75" b="91071" l="0" r="97458">
                        <a14:foregroundMark x1="34322" y1="16071" x2="38347" y2="20089"/>
                        <a14:foregroundMark x1="38347" y1="20089" x2="49788" y2="16518"/>
                        <a14:foregroundMark x1="14195" y1="55804" x2="11864" y2="63393"/>
                        <a14:foregroundMark x1="11864" y1="63393" x2="3178" y2="73661"/>
                        <a14:foregroundMark x1="3178" y1="73661" x2="0" y2="75893"/>
                        <a14:foregroundMark x1="93644" y1="54911" x2="87924" y2="70089"/>
                        <a14:foregroundMark x1="87924" y1="70089" x2="84322" y2="72768"/>
                        <a14:foregroundMark x1="79449" y1="80804" x2="84110" y2="82143"/>
                        <a14:foregroundMark x1="84110" y1="82143" x2="93008" y2="81696"/>
                        <a14:foregroundMark x1="93008" y1="81696" x2="97881" y2="81696"/>
                        <a14:foregroundMark x1="88347" y1="56250" x2="88347" y2="56250"/>
                        <a14:foregroundMark x1="80932" y1="87500" x2="80932" y2="87500"/>
                        <a14:foregroundMark x1="78814" y1="87500" x2="78814" y2="87500"/>
                        <a14:foregroundMark x1="64619" y1="87500" x2="64619" y2="87500"/>
                        <a14:foregroundMark x1="37924" y1="90179" x2="37924" y2="90179"/>
                        <a14:foregroundMark x1="46822" y1="91071" x2="46822" y2="91071"/>
                        <a14:foregroundMark x1="18856" y1="87054" x2="18856" y2="87054"/>
                        <a14:foregroundMark x1="10169" y1="87054" x2="10169" y2="87054"/>
                        <a14:foregroundMark x1="50000" y1="14732" x2="50000" y2="14732"/>
                        <a14:foregroundMark x1="34110" y1="16518" x2="34110" y2="24554"/>
                        <a14:foregroundMark x1="50424" y1="15625" x2="50424" y2="28125"/>
                        <a14:foregroundMark x1="34110" y1="14286" x2="43220" y2="14732"/>
                        <a14:foregroundMark x1="43220" y1="14732" x2="47669" y2="13393"/>
                        <a14:foregroundMark x1="47669" y1="13393" x2="50000" y2="16071"/>
                      </a14:backgroundRemoval>
                    </a14:imgEffect>
                    <a14:imgEffect>
                      <a14:brightnessContrast bright="20000" contrast="-40000"/>
                    </a14:imgEffect>
                  </a14:imgLayer>
                </a14:imgProps>
              </a:ext>
            </a:extLst>
          </a:blip>
          <a:stretch>
            <a:fillRect/>
          </a:stretch>
        </p:blipFill>
        <p:spPr>
          <a:xfrm>
            <a:off x="2965622" y="692363"/>
            <a:ext cx="5766486" cy="2736637"/>
          </a:xfrm>
          <a:prstGeom prst="rect">
            <a:avLst/>
          </a:prstGeom>
        </p:spPr>
      </p:pic>
      <p:pic>
        <p:nvPicPr>
          <p:cNvPr id="6" name="Picture 5" descr="Rosaura rides her bicycle to the bank, the bakery, and the market.&#10;">
            <a:extLst>
              <a:ext uri="{FF2B5EF4-FFF2-40B4-BE49-F238E27FC236}">
                <a16:creationId xmlns:a16="http://schemas.microsoft.com/office/drawing/2014/main" id="{7BE167C5-7A33-419C-9B15-C14F4A78C23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706" b="95627" l="9695" r="89751">
                        <a14:foregroundMark x1="37396" y1="95627" x2="37396" y2="95627"/>
                        <a14:foregroundMark x1="24931" y1="6706" x2="24931" y2="6706"/>
                        <a14:foregroundMark x1="78393" y1="19825" x2="78393" y2="19825"/>
                        <a14:foregroundMark x1="78670" y1="26239" x2="78670" y2="26239"/>
                        <a14:backgroundMark x1="59834" y1="69679" x2="59834" y2="69679"/>
                        <a14:backgroundMark x1="59834" y1="69679" x2="57341" y2="72303"/>
                        <a14:backgroundMark x1="52909" y1="74052" x2="52909" y2="74052"/>
                        <a14:backgroundMark x1="52909" y1="74052" x2="52078" y2="74052"/>
                        <a14:backgroundMark x1="48476" y1="72886" x2="48476" y2="72886"/>
                        <a14:backgroundMark x1="48476" y1="72886" x2="48476" y2="75510"/>
                        <a14:backgroundMark x1="54017" y1="77843" x2="51247" y2="78134"/>
                        <a14:backgroundMark x1="60942" y1="73469" x2="52355" y2="78426"/>
                      </a14:backgroundRemoval>
                    </a14:imgEffect>
                  </a14:imgLayer>
                </a14:imgProps>
              </a:ext>
            </a:extLst>
          </a:blip>
          <a:stretch>
            <a:fillRect/>
          </a:stretch>
        </p:blipFill>
        <p:spPr>
          <a:xfrm>
            <a:off x="326514" y="3048408"/>
            <a:ext cx="2213488" cy="2103120"/>
          </a:xfrm>
          <a:prstGeom prst="rect">
            <a:avLst/>
          </a:prstGeom>
        </p:spPr>
      </p:pic>
      <p:pic>
        <p:nvPicPr>
          <p:cNvPr id="7" name="Recorded Sound" descr="Rosaura rides her bicycle to the bank, the bakery, and the market.&#10;">
            <a:hlinkClick r:id="" action="ppaction://media"/>
            <a:extLst>
              <a:ext uri="{FF2B5EF4-FFF2-40B4-BE49-F238E27FC236}">
                <a16:creationId xmlns:a16="http://schemas.microsoft.com/office/drawing/2014/main" id="{FC5E7D7C-15FA-4615-858A-AA59BF1F274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53283" y="6456182"/>
            <a:ext cx="212203" cy="212203"/>
          </a:xfrm>
          <a:prstGeom prst="rect">
            <a:avLst/>
          </a:prstGeom>
        </p:spPr>
      </p:pic>
    </p:spTree>
    <p:extLst>
      <p:ext uri="{BB962C8B-B14F-4D97-AF65-F5344CB8AC3E}">
        <p14:creationId xmlns:p14="http://schemas.microsoft.com/office/powerpoint/2010/main" val="24582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2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16667E-6 -4.81481E-6 L 0.80743 -0.02569 " pathEditMode="relative" rAng="0" ptsTypes="AA">
                                      <p:cBhvr>
                                        <p:cTn id="10" dur="5000" fill="hold"/>
                                        <p:tgtEl>
                                          <p:spTgt spid="6"/>
                                        </p:tgtEl>
                                        <p:attrNameLst>
                                          <p:attrName>ppt_x</p:attrName>
                                          <p:attrName>ppt_y</p:attrName>
                                        </p:attrNameLst>
                                      </p:cBhvr>
                                      <p:rCtr x="40365" y="-129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aura needs to be very careful.  She doesn’t know how to stop her bicycle! Watch out!&#10;">
            <a:extLst>
              <a:ext uri="{FF2B5EF4-FFF2-40B4-BE49-F238E27FC236}">
                <a16:creationId xmlns:a16="http://schemas.microsoft.com/office/drawing/2014/main" id="{69741419-1CA0-47F6-9523-975F5650707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06" b="95627" l="9695" r="89751">
                        <a14:foregroundMark x1="37396" y1="95627" x2="37396" y2="95627"/>
                        <a14:foregroundMark x1="24931" y1="6706" x2="24931" y2="6706"/>
                        <a14:foregroundMark x1="78393" y1="19825" x2="78393" y2="19825"/>
                        <a14:foregroundMark x1="78670" y1="26239" x2="78670" y2="26239"/>
                        <a14:backgroundMark x1="59834" y1="69679" x2="59834" y2="69679"/>
                        <a14:backgroundMark x1="59834" y1="69679" x2="57341" y2="72303"/>
                        <a14:backgroundMark x1="52909" y1="74052" x2="52909" y2="74052"/>
                        <a14:backgroundMark x1="52909" y1="74052" x2="52078" y2="74052"/>
                        <a14:backgroundMark x1="48476" y1="72886" x2="48476" y2="72886"/>
                        <a14:backgroundMark x1="48476" y1="72886" x2="48476" y2="75510"/>
                        <a14:backgroundMark x1="54017" y1="77843" x2="51247" y2="78134"/>
                        <a14:backgroundMark x1="60942" y1="73469" x2="52355" y2="78426"/>
                      </a14:backgroundRemoval>
                    </a14:imgEffect>
                  </a14:imgLayer>
                </a14:imgProps>
              </a:ext>
            </a:extLst>
          </a:blip>
          <a:stretch>
            <a:fillRect/>
          </a:stretch>
        </p:blipFill>
        <p:spPr>
          <a:xfrm>
            <a:off x="-364368" y="2194560"/>
            <a:ext cx="3967169" cy="3769360"/>
          </a:xfrm>
          <a:prstGeom prst="rect">
            <a:avLst/>
          </a:prstGeom>
        </p:spPr>
      </p:pic>
      <p:pic>
        <p:nvPicPr>
          <p:cNvPr id="3" name="Recorded Sound" descr="Rosaura needs to be very careful.  She doesn’t know how to stop her bicycle! Watch out!&#10;">
            <a:hlinkClick r:id="" action="ppaction://media"/>
            <a:extLst>
              <a:ext uri="{FF2B5EF4-FFF2-40B4-BE49-F238E27FC236}">
                <a16:creationId xmlns:a16="http://schemas.microsoft.com/office/drawing/2014/main" id="{47706296-6D70-4A0A-A5C3-5A4A4D7C8B1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H="1">
            <a:off x="11632019" y="6464595"/>
            <a:ext cx="92976" cy="92976"/>
          </a:xfrm>
          <a:prstGeom prst="rect">
            <a:avLst/>
          </a:prstGeom>
        </p:spPr>
      </p:pic>
    </p:spTree>
    <p:extLst>
      <p:ext uri="{BB962C8B-B14F-4D97-AF65-F5344CB8AC3E}">
        <p14:creationId xmlns:p14="http://schemas.microsoft.com/office/powerpoint/2010/main" val="371806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41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29167E-6 4.07407E-6 L 0.98737 -0.05533 " pathEditMode="relative" rAng="0" ptsTypes="AA">
                                      <p:cBhvr>
                                        <p:cTn id="10" dur="5000" fill="hold"/>
                                        <p:tgtEl>
                                          <p:spTgt spid="2"/>
                                        </p:tgtEl>
                                        <p:attrNameLst>
                                          <p:attrName>ppt_x</p:attrName>
                                          <p:attrName>ppt_y</p:attrName>
                                        </p:attrNameLst>
                                      </p:cBhvr>
                                      <p:rCtr x="49362" y="-2778"/>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end">
            <a:extLst>
              <a:ext uri="{FF2B5EF4-FFF2-40B4-BE49-F238E27FC236}">
                <a16:creationId xmlns:a16="http://schemas.microsoft.com/office/drawing/2014/main" id="{F142FC7F-B91A-4BED-BB41-FC3C0A39409D}"/>
              </a:ext>
            </a:extLst>
          </p:cNvPr>
          <p:cNvPicPr>
            <a:picLocks noChangeAspect="1"/>
          </p:cNvPicPr>
          <p:nvPr/>
        </p:nvPicPr>
        <p:blipFill rotWithShape="1">
          <a:blip r:embed="rId5"/>
          <a:srcRect l="22453" t="11453" r="22897" b="14372"/>
          <a:stretch/>
        </p:blipFill>
        <p:spPr>
          <a:xfrm>
            <a:off x="4494507" y="1689315"/>
            <a:ext cx="3177153" cy="3347634"/>
          </a:xfrm>
          <a:prstGeom prst="rect">
            <a:avLst/>
          </a:prstGeom>
          <a:ln w="76200">
            <a:solidFill>
              <a:srgbClr val="FFFF00"/>
            </a:solidFill>
          </a:ln>
        </p:spPr>
      </p:pic>
      <p:pic>
        <p:nvPicPr>
          <p:cNvPr id="2" name="Recorded Sound" descr="the end">
            <a:hlinkClick r:id="" action="ppaction://media"/>
            <a:extLst>
              <a:ext uri="{FF2B5EF4-FFF2-40B4-BE49-F238E27FC236}">
                <a16:creationId xmlns:a16="http://schemas.microsoft.com/office/drawing/2014/main" id="{5634F264-2762-4892-B567-D435109E66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5989" y="6208295"/>
            <a:ext cx="316832" cy="316832"/>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57" fill="hold"/>
                                        <p:tgtEl>
                                          <p:spTgt spid="2"/>
                                        </p:tgtEl>
                                      </p:cBhvr>
                                    </p:cmd>
                                  </p:childTnLst>
                                </p:cTn>
                              </p:par>
                              <p:par>
                                <p:cTn id="7" presetID="32" presetClass="emph" presetSubtype="0" fill="hold" nodeType="withEffect">
                                  <p:stCondLst>
                                    <p:cond delay="0"/>
                                  </p:stCondLst>
                                  <p:childTnLst>
                                    <p:animRot by="120000">
                                      <p:cBhvr>
                                        <p:cTn id="8" dur="100" fill="hold">
                                          <p:stCondLst>
                                            <p:cond delay="0"/>
                                          </p:stCondLst>
                                        </p:cTn>
                                        <p:tgtEl>
                                          <p:spTgt spid="3"/>
                                        </p:tgtEl>
                                        <p:attrNameLst>
                                          <p:attrName>r</p:attrName>
                                        </p:attrNameLst>
                                      </p:cBhvr>
                                    </p:animRot>
                                    <p:animRot by="-240000">
                                      <p:cBhvr>
                                        <p:cTn id="9" dur="200" fill="hold">
                                          <p:stCondLst>
                                            <p:cond delay="200"/>
                                          </p:stCondLst>
                                        </p:cTn>
                                        <p:tgtEl>
                                          <p:spTgt spid="3"/>
                                        </p:tgtEl>
                                        <p:attrNameLst>
                                          <p:attrName>r</p:attrName>
                                        </p:attrNameLst>
                                      </p:cBhvr>
                                    </p:animRot>
                                    <p:animRot by="240000">
                                      <p:cBhvr>
                                        <p:cTn id="10" dur="200" fill="hold">
                                          <p:stCondLst>
                                            <p:cond delay="400"/>
                                          </p:stCondLst>
                                        </p:cTn>
                                        <p:tgtEl>
                                          <p:spTgt spid="3"/>
                                        </p:tgtEl>
                                        <p:attrNameLst>
                                          <p:attrName>r</p:attrName>
                                        </p:attrNameLst>
                                      </p:cBhvr>
                                    </p:animRot>
                                    <p:animRot by="-240000">
                                      <p:cBhvr>
                                        <p:cTn id="11" dur="200" fill="hold">
                                          <p:stCondLst>
                                            <p:cond delay="600"/>
                                          </p:stCondLst>
                                        </p:cTn>
                                        <p:tgtEl>
                                          <p:spTgt spid="3"/>
                                        </p:tgtEl>
                                        <p:attrNameLst>
                                          <p:attrName>r</p:attrName>
                                        </p:attrNameLst>
                                      </p:cBhvr>
                                    </p:animRot>
                                    <p:animRot by="120000">
                                      <p:cBhvr>
                                        <p:cTn id="12"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986403" y="1037778"/>
            <a:ext cx="9814947"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lia loves animals.  Amelia has a dog, kitten, turtle, and hen.  The hen’s name is Rosaura. &#10;">
            <a:extLst>
              <a:ext uri="{FF2B5EF4-FFF2-40B4-BE49-F238E27FC236}">
                <a16:creationId xmlns:a16="http://schemas.microsoft.com/office/drawing/2014/main" id="{42EFAB2D-7399-4EF2-9707-0FDA65215FA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59" b="91080" l="9879" r="89919">
                        <a14:foregroundMark x1="49395" y1="91080" x2="49395" y2="91080"/>
                        <a14:backgroundMark x1="69960" y1="70423" x2="69960" y2="70423"/>
                        <a14:backgroundMark x1="69960" y1="70423" x2="77218" y2="85681"/>
                        <a14:backgroundMark x1="77218" y1="85681" x2="79234" y2="87793"/>
                        <a14:backgroundMark x1="81048" y1="55164" x2="74395" y2="85211"/>
                        <a14:backgroundMark x1="74395" y1="85211" x2="74395" y2="85211"/>
                        <a14:backgroundMark x1="71573" y1="71127" x2="63508" y2="83568"/>
                        <a14:backgroundMark x1="42339" y1="84742" x2="31653" y2="66197"/>
                        <a14:backgroundMark x1="31653" y1="66197" x2="27823" y2="63850"/>
                        <a14:backgroundMark x1="62903" y1="82160" x2="55645" y2="87089"/>
                        <a14:backgroundMark x1="55645" y1="87089" x2="54839" y2="91549"/>
                      </a14:backgroundRemoval>
                    </a14:imgEffect>
                  </a14:imgLayer>
                </a14:imgProps>
              </a:ext>
            </a:extLst>
          </a:blip>
          <a:stretch>
            <a:fillRect/>
          </a:stretch>
        </p:blipFill>
        <p:spPr>
          <a:xfrm>
            <a:off x="2114550" y="339597"/>
            <a:ext cx="6686550" cy="5742884"/>
          </a:xfrm>
          <a:prstGeom prst="rect">
            <a:avLst/>
          </a:prstGeom>
        </p:spPr>
      </p:pic>
      <p:pic>
        <p:nvPicPr>
          <p:cNvPr id="6" name="Recorded Sound" descr="Amelia loves animals.  Amelia has a dog, kitten, turtle, and hen.  The hen’s name is Rosaura. &#10;">
            <a:hlinkClick r:id="" action="ppaction://media"/>
            <a:extLst>
              <a:ext uri="{FF2B5EF4-FFF2-40B4-BE49-F238E27FC236}">
                <a16:creationId xmlns:a16="http://schemas.microsoft.com/office/drawing/2014/main" id="{3E80EA14-075D-4DA7-A103-09C98C65CC2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887200" y="6448241"/>
            <a:ext cx="243840" cy="243840"/>
          </a:xfrm>
          <a:prstGeom prst="rect">
            <a:avLst/>
          </a:prstGeom>
        </p:spPr>
      </p:pic>
    </p:spTree>
    <p:extLst>
      <p:ext uri="{BB962C8B-B14F-4D97-AF65-F5344CB8AC3E}">
        <p14:creationId xmlns:p14="http://schemas.microsoft.com/office/powerpoint/2010/main" val="34924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22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Bicycle:  It is Rosaura’s birthday.&#10;Rosaura asks Amelia for a bicycle&#10;Amelia says that hens don’t ride bicycles&#10;Rosaura wants to be the first hen to ride a bicycle. &#10;">
            <a:extLst>
              <a:ext uri="{FF2B5EF4-FFF2-40B4-BE49-F238E27FC236}">
                <a16:creationId xmlns:a16="http://schemas.microsoft.com/office/drawing/2014/main" id="{642D3F3D-94CC-43E8-8E1F-1D55F51960AB}"/>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ackgroundRemoval t="9249" b="90462" l="9884" r="90698">
                        <a14:foregroundMark x1="34302" y1="90462" x2="34302" y2="90462"/>
                        <a14:foregroundMark x1="76550" y1="91040" x2="76550" y2="91040"/>
                        <a14:foregroundMark x1="48256" y1="9249" x2="48256" y2="9249"/>
                        <a14:foregroundMark x1="90698" y1="70520" x2="90698" y2="70520"/>
                      </a14:backgroundRemoval>
                    </a14:imgEffect>
                  </a14:imgLayer>
                </a14:imgProps>
              </a:ext>
            </a:extLst>
          </a:blip>
          <a:stretch>
            <a:fillRect/>
          </a:stretch>
        </p:blipFill>
        <p:spPr>
          <a:xfrm>
            <a:off x="2286000" y="769207"/>
            <a:ext cx="7151370" cy="4795298"/>
          </a:xfrm>
          <a:prstGeom prst="rect">
            <a:avLst/>
          </a:prstGeom>
        </p:spPr>
      </p:pic>
      <p:pic>
        <p:nvPicPr>
          <p:cNvPr id="6" name="Recorded Sound" descr="It is Rosaura’s birthday.&#10;Rosaura asks Amelia for a bicycle&#10;Amelia says that hens don’t ride bicycles&#10;Rosaura wants to be the first hen to ride a bicycle. &#10;">
            <a:hlinkClick r:id="" action="ppaction://media"/>
            <a:extLst>
              <a:ext uri="{FF2B5EF4-FFF2-40B4-BE49-F238E27FC236}">
                <a16:creationId xmlns:a16="http://schemas.microsoft.com/office/drawing/2014/main" id="{7D61D5C7-0CB6-4505-A222-5149C085392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68760" y="6441440"/>
            <a:ext cx="116840" cy="116840"/>
          </a:xfrm>
          <a:prstGeom prst="rect">
            <a:avLst/>
          </a:prstGeom>
        </p:spPr>
      </p:pic>
    </p:spTree>
    <p:extLst>
      <p:ext uri="{BB962C8B-B14F-4D97-AF65-F5344CB8AC3E}">
        <p14:creationId xmlns:p14="http://schemas.microsoft.com/office/powerpoint/2010/main" val="18292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89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lia takes the bus to every bicycle shop.&#10;Everyone tells Amelia that they don’t make bicycles for a hen.&#10;Amelia is sad.&#10;">
            <a:extLst>
              <a:ext uri="{FF2B5EF4-FFF2-40B4-BE49-F238E27FC236}">
                <a16:creationId xmlns:a16="http://schemas.microsoft.com/office/drawing/2014/main" id="{ED240006-4FC5-40F6-8595-81E9B0BF96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732" b="94637" l="0" r="93358">
                        <a14:foregroundMark x1="554" y1="56467" x2="8993" y2="64142"/>
                        <a14:foregroundMark x1="10516" y1="64721" x2="11439" y2="64984"/>
                        <a14:foregroundMark x1="6642" y1="78549" x2="0" y2="74763"/>
                        <a14:foregroundMark x1="2030" y1="85489" x2="2030" y2="85489"/>
                        <a14:foregroundMark x1="62177" y1="52997" x2="60701" y2="70662"/>
                        <a14:foregroundMark x1="60701" y1="70662" x2="57622" y2="75688"/>
                        <a14:foregroundMark x1="81734" y1="10410" x2="82288" y2="72240"/>
                        <a14:foregroundMark x1="86347" y1="49211" x2="87823" y2="70978"/>
                        <a14:foregroundMark x1="76753" y1="67508" x2="76753" y2="67508"/>
                        <a14:foregroundMark x1="85978" y1="92114" x2="85978" y2="92114"/>
                        <a14:foregroundMark x1="93358" y1="72240" x2="93358" y2="72240"/>
                        <a14:foregroundMark x1="71956" y1="49527" x2="71956" y2="49527"/>
                        <a14:foregroundMark x1="46310" y1="7571" x2="46310" y2="7571"/>
                        <a14:foregroundMark x1="59594" y1="80757" x2="59594" y2="80757"/>
                        <a14:foregroundMark x1="65498" y1="81703" x2="65498" y2="81703"/>
                        <a14:foregroundMark x1="91328" y1="37539" x2="90590" y2="20505"/>
                        <a14:foregroundMark x1="90590" y1="20505" x2="88376" y2="12934"/>
                        <a14:foregroundMark x1="88376" y1="12934" x2="84317" y2="9148"/>
                        <a14:foregroundMark x1="84317" y1="9148" x2="83948" y2="9148"/>
                        <a14:foregroundMark x1="82657" y1="6625" x2="82657" y2="6625"/>
                        <a14:foregroundMark x1="43542" y1="5363" x2="48155" y2="5047"/>
                        <a14:foregroundMark x1="48155" y1="5047" x2="51292" y2="9464"/>
                        <a14:foregroundMark x1="16974" y1="90852" x2="16974" y2="90852"/>
                        <a14:foregroundMark x1="66052" y1="91167" x2="66236" y2="92429"/>
                        <a14:foregroundMark x1="79151" y1="94637" x2="79151" y2="94637"/>
                        <a14:backgroundMark x1="18819" y1="79180" x2="9410" y2="94637"/>
                        <a14:backgroundMark x1="43727" y1="72555" x2="44096" y2="86120"/>
                        <a14:backgroundMark x1="40406" y1="55205" x2="42989" y2="61830"/>
                        <a14:backgroundMark x1="42989" y1="61830" x2="45203" y2="80442"/>
                        <a14:backgroundMark x1="19373" y1="70978" x2="19373" y2="70978"/>
                        <a14:backgroundMark x1="19373" y1="70978" x2="14760" y2="82019"/>
                        <a14:backgroundMark x1="19188" y1="68139" x2="12362" y2="81073"/>
                        <a14:backgroundMark x1="11993" y1="68770" x2="11993" y2="68770"/>
                        <a14:backgroundMark x1="11993" y1="68770" x2="738" y2="68139"/>
                        <a14:backgroundMark x1="16052" y1="52997" x2="369" y2="41009"/>
                        <a14:backgroundMark x1="369" y1="41009" x2="369" y2="40694"/>
                        <a14:backgroundMark x1="923" y1="84543" x2="923" y2="84543"/>
                        <a14:backgroundMark x1="38192" y1="73186" x2="38192" y2="73186"/>
                        <a14:backgroundMark x1="27491" y1="77603" x2="27491" y2="77603"/>
                        <a14:backgroundMark x1="51292" y1="77603" x2="55904" y2="76025"/>
                        <a14:backgroundMark x1="55904" y1="76025" x2="56458" y2="84227"/>
                        <a14:backgroundMark x1="56458" y1="84227" x2="51845" y2="84543"/>
                        <a14:backgroundMark x1="51845" y1="84543" x2="51661" y2="76972"/>
                        <a14:backgroundMark x1="63284" y1="79495" x2="63284" y2="79495"/>
                        <a14:backgroundMark x1="26015" y1="56467" x2="21402" y2="67508"/>
                        <a14:backgroundMark x1="38376" y1="74763" x2="38376" y2="74763"/>
                        <a14:backgroundMark x1="55351" y1="39117" x2="55351" y2="39117"/>
                        <a14:backgroundMark x1="4059" y1="80126" x2="4059" y2="80126"/>
                        <a14:backgroundMark x1="35978" y1="80442" x2="35978" y2="80442"/>
                      </a14:backgroundRemoval>
                    </a14:imgEffect>
                  </a14:imgLayer>
                </a14:imgProps>
              </a:ext>
            </a:extLst>
          </a:blip>
          <a:srcRect r="34763"/>
          <a:stretch/>
        </p:blipFill>
        <p:spPr>
          <a:xfrm>
            <a:off x="2243207" y="317396"/>
            <a:ext cx="6941434" cy="6223207"/>
          </a:xfrm>
          <a:prstGeom prst="rect">
            <a:avLst/>
          </a:prstGeom>
        </p:spPr>
      </p:pic>
      <p:pic>
        <p:nvPicPr>
          <p:cNvPr id="6" name="Recorded Sound" descr="Amelia takes the bus to every bicycle shop.&#10;Everyone tells Amelia that they don’t make bicycles for a hen.&#10;Amelia is sad.&#10;">
            <a:hlinkClick r:id="" action="ppaction://media"/>
            <a:extLst>
              <a:ext uri="{FF2B5EF4-FFF2-40B4-BE49-F238E27FC236}">
                <a16:creationId xmlns:a16="http://schemas.microsoft.com/office/drawing/2014/main" id="{DBFE4C68-1C83-40F7-9483-182B0870FAD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25907" y="5322277"/>
            <a:ext cx="609600" cy="609600"/>
          </a:xfrm>
          <a:prstGeom prst="rect">
            <a:avLst/>
          </a:prstGeom>
        </p:spPr>
      </p:pic>
    </p:spTree>
    <p:extLst>
      <p:ext uri="{BB962C8B-B14F-4D97-AF65-F5344CB8AC3E}">
        <p14:creationId xmlns:p14="http://schemas.microsoft.com/office/powerpoint/2010/main" val="215587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4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n comes to Amelia’s town.  The man says he can make anything.  He made skates for a dog.  Amelia asks if he can make a bicycle for a hen. &#10;">
            <a:extLst>
              <a:ext uri="{FF2B5EF4-FFF2-40B4-BE49-F238E27FC236}">
                <a16:creationId xmlns:a16="http://schemas.microsoft.com/office/drawing/2014/main" id="{E2BD04D7-E3B9-4ADC-9C8B-01508FA54B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548" b="89950" l="10000" r="90000">
                        <a14:foregroundMark x1="52979" y1="56533" x2="52979" y2="56533"/>
                        <a14:foregroundMark x1="52979" y1="56533" x2="39787" y2="59296"/>
                        <a14:foregroundMark x1="55745" y1="88442" x2="55745" y2="88442"/>
                        <a14:foregroundMark x1="44468" y1="46231" x2="58723" y2="42211"/>
                        <a14:foregroundMark x1="51064" y1="9548" x2="51064" y2="9548"/>
                      </a14:backgroundRemoval>
                    </a14:imgEffect>
                  </a14:imgLayer>
                </a14:imgProps>
              </a:ext>
            </a:extLst>
          </a:blip>
          <a:stretch>
            <a:fillRect/>
          </a:stretch>
        </p:blipFill>
        <p:spPr>
          <a:xfrm>
            <a:off x="2685186" y="0"/>
            <a:ext cx="7660869" cy="6487290"/>
          </a:xfrm>
          <a:prstGeom prst="rect">
            <a:avLst/>
          </a:prstGeom>
        </p:spPr>
      </p:pic>
      <p:pic>
        <p:nvPicPr>
          <p:cNvPr id="6" name="Recorded Sound" descr="A man comes to Amelia’s town.  The man says he can make anything.  He made skates for a dog.  Amelia asks if he can make a bicycle for a hen. &#10;">
            <a:hlinkClick r:id="" action="ppaction://media"/>
            <a:extLst>
              <a:ext uri="{FF2B5EF4-FFF2-40B4-BE49-F238E27FC236}">
                <a16:creationId xmlns:a16="http://schemas.microsoft.com/office/drawing/2014/main" id="{02C29B93-71E4-44C6-8D41-EAE4D8382D0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94384" y="6294474"/>
            <a:ext cx="192816" cy="192816"/>
          </a:xfrm>
          <a:prstGeom prst="rect">
            <a:avLst/>
          </a:prstGeom>
        </p:spPr>
      </p:pic>
    </p:spTree>
    <p:extLst>
      <p:ext uri="{BB962C8B-B14F-4D97-AF65-F5344CB8AC3E}">
        <p14:creationId xmlns:p14="http://schemas.microsoft.com/office/powerpoint/2010/main" val="364621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descr="The man makes a new bicycle for a hen.  It should be ready for Rosaura’s birthday. &#10;">
            <a:hlinkClick r:id="" action="ppaction://media"/>
            <a:extLst>
              <a:ext uri="{FF2B5EF4-FFF2-40B4-BE49-F238E27FC236}">
                <a16:creationId xmlns:a16="http://schemas.microsoft.com/office/drawing/2014/main" id="{2A340534-D827-4898-B5C5-BD49A61F88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1275" y="6037521"/>
            <a:ext cx="609600" cy="609600"/>
          </a:xfrm>
          <a:prstGeom prst="rect">
            <a:avLst/>
          </a:prstGeom>
        </p:spPr>
      </p:pic>
      <p:pic>
        <p:nvPicPr>
          <p:cNvPr id="5" name="Picture 4" descr="Blue Bicycle:  The man makes a new bicycle for a hen.  It should be ready for Rosaura’s birthday. &#10;">
            <a:extLst>
              <a:ext uri="{FF2B5EF4-FFF2-40B4-BE49-F238E27FC236}">
                <a16:creationId xmlns:a16="http://schemas.microsoft.com/office/drawing/2014/main" id="{097FCEDE-5911-4157-AB27-D7CE5F6B5A35}"/>
              </a:ext>
            </a:extLst>
          </p:cNvPr>
          <p:cNvPicPr>
            <a:picLocks noChangeAspect="1"/>
          </p:cNvPicPr>
          <p:nvPr/>
        </p:nvPicPr>
        <p:blipFill>
          <a:blip r:embed="rId6">
            <a:duotone>
              <a:prstClr val="black"/>
              <a:srgbClr val="FF29C7">
                <a:tint val="45000"/>
                <a:satMod val="400000"/>
              </a:srgbClr>
            </a:duotone>
            <a:extLst>
              <a:ext uri="{BEBA8EAE-BF5A-486C-A8C5-ECC9F3942E4B}">
                <a14:imgProps xmlns:a14="http://schemas.microsoft.com/office/drawing/2010/main">
                  <a14:imgLayer r:embed="rId7">
                    <a14:imgEffect>
                      <a14:backgroundRemoval t="9249" b="90462" l="9884" r="90698">
                        <a14:foregroundMark x1="34302" y1="90462" x2="34302" y2="90462"/>
                        <a14:foregroundMark x1="76550" y1="91040" x2="76550" y2="91040"/>
                        <a14:foregroundMark x1="48256" y1="9249" x2="48256" y2="9249"/>
                        <a14:foregroundMark x1="90698" y1="70520" x2="90698" y2="70520"/>
                      </a14:backgroundRemoval>
                    </a14:imgEffect>
                  </a14:imgLayer>
                </a14:imgProps>
              </a:ext>
            </a:extLst>
          </a:blip>
          <a:stretch>
            <a:fillRect/>
          </a:stretch>
        </p:blipFill>
        <p:spPr>
          <a:xfrm>
            <a:off x="2286000" y="769207"/>
            <a:ext cx="7151370" cy="4795298"/>
          </a:xfrm>
          <a:prstGeom prst="rect">
            <a:avLst/>
          </a:prstGeom>
        </p:spPr>
      </p:pic>
    </p:spTree>
    <p:extLst>
      <p:ext uri="{BB962C8B-B14F-4D97-AF65-F5344CB8AC3E}">
        <p14:creationId xmlns:p14="http://schemas.microsoft.com/office/powerpoint/2010/main" val="1648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229"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lia waits and waits.  She hears a knock at the door.  She is so happy that she dances.&#10;">
            <a:extLst>
              <a:ext uri="{FF2B5EF4-FFF2-40B4-BE49-F238E27FC236}">
                <a16:creationId xmlns:a16="http://schemas.microsoft.com/office/drawing/2014/main" id="{4A9BA31E-9710-491D-9E0F-D13A7F6C11A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475" b="90541" l="9494" r="89557">
                        <a14:foregroundMark x1="31646" y1="86680" x2="31646" y2="86680"/>
                        <a14:foregroundMark x1="66139" y1="90541" x2="66139" y2="90541"/>
                        <a14:foregroundMark x1="53481" y1="3475" x2="48734" y2="20849"/>
                        <a14:foregroundMark x1="43354" y1="4054" x2="43354" y2="4054"/>
                        <a14:foregroundMark x1="43354" y1="4054" x2="62025" y2="8494"/>
                      </a14:backgroundRemoval>
                    </a14:imgEffect>
                  </a14:imgLayer>
                </a14:imgProps>
              </a:ext>
            </a:extLst>
          </a:blip>
          <a:stretch>
            <a:fillRect/>
          </a:stretch>
        </p:blipFill>
        <p:spPr>
          <a:xfrm>
            <a:off x="3738880" y="532500"/>
            <a:ext cx="4065270" cy="6663955"/>
          </a:xfrm>
          <a:prstGeom prst="rect">
            <a:avLst/>
          </a:prstGeom>
        </p:spPr>
      </p:pic>
      <p:pic>
        <p:nvPicPr>
          <p:cNvPr id="4" name="Recorded Sound" descr="Amelia waits and waits.  She hears a knock at the door.  She is so happy that she dances.&#10;">
            <a:hlinkClick r:id="" action="ppaction://media"/>
            <a:extLst>
              <a:ext uri="{FF2B5EF4-FFF2-40B4-BE49-F238E27FC236}">
                <a16:creationId xmlns:a16="http://schemas.microsoft.com/office/drawing/2014/main" id="{99300655-82C2-4FDB-9CAB-945F8CCAD0B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8223" y="6477000"/>
            <a:ext cx="148856" cy="148856"/>
          </a:xfrm>
          <a:prstGeom prst="rect">
            <a:avLst/>
          </a:prstGeom>
        </p:spPr>
      </p:pic>
    </p:spTree>
    <p:extLst>
      <p:ext uri="{BB962C8B-B14F-4D97-AF65-F5344CB8AC3E}">
        <p14:creationId xmlns:p14="http://schemas.microsoft.com/office/powerpoint/2010/main" val="375021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87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re is a big blue box.  Around the box is a bright red ribbon. &#10;">
            <a:extLst>
              <a:ext uri="{FF2B5EF4-FFF2-40B4-BE49-F238E27FC236}">
                <a16:creationId xmlns:a16="http://schemas.microsoft.com/office/drawing/2014/main" id="{A51691BF-59D5-4C83-AB87-8004FBC473A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75" b="56620" l="9962" r="89847">
                        <a14:foregroundMark x1="24713" y1="5575" x2="24713" y2="5575"/>
                      </a14:backgroundRemoval>
                    </a14:imgEffect>
                  </a14:imgLayer>
                </a14:imgProps>
              </a:ext>
            </a:extLst>
          </a:blip>
          <a:srcRect b="36899"/>
          <a:stretch/>
        </p:blipFill>
        <p:spPr>
          <a:xfrm>
            <a:off x="2756534" y="675005"/>
            <a:ext cx="6992717" cy="4852035"/>
          </a:xfrm>
          <a:prstGeom prst="rect">
            <a:avLst/>
          </a:prstGeom>
        </p:spPr>
      </p:pic>
      <p:pic>
        <p:nvPicPr>
          <p:cNvPr id="4" name="Recorded Sound" descr="There is a big blue box.  Around the box is a bright red ribbon. &#10;">
            <a:hlinkClick r:id="" action="ppaction://media"/>
            <a:extLst>
              <a:ext uri="{FF2B5EF4-FFF2-40B4-BE49-F238E27FC236}">
                <a16:creationId xmlns:a16="http://schemas.microsoft.com/office/drawing/2014/main" id="{D786E752-B446-404C-90DA-BE8E64CE499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92141" y="5996762"/>
            <a:ext cx="139877" cy="139877"/>
          </a:xfrm>
          <a:prstGeom prst="rect">
            <a:avLst/>
          </a:prstGeom>
        </p:spPr>
      </p:pic>
    </p:spTree>
    <p:extLst>
      <p:ext uri="{BB962C8B-B14F-4D97-AF65-F5344CB8AC3E}">
        <p14:creationId xmlns:p14="http://schemas.microsoft.com/office/powerpoint/2010/main" val="18574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55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corded Sound" descr="Inside the box is a wonderful bicycle for Rosaura.  Amelia is very happy!&#10;">
            <a:hlinkClick r:id="" action="ppaction://media"/>
            <a:extLst>
              <a:ext uri="{FF2B5EF4-FFF2-40B4-BE49-F238E27FC236}">
                <a16:creationId xmlns:a16="http://schemas.microsoft.com/office/drawing/2014/main" id="{A3C563FE-F31A-4412-90EF-5A0487A5DA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02140" y="6370676"/>
            <a:ext cx="212650" cy="212650"/>
          </a:xfrm>
          <a:prstGeom prst="rect">
            <a:avLst/>
          </a:prstGeom>
        </p:spPr>
      </p:pic>
      <p:pic>
        <p:nvPicPr>
          <p:cNvPr id="11" name="Picture 10" descr="Blue Bicycle:  Inside the box is a wonderful bicycle for Rosaura.  Amelia is very happy!&#10;">
            <a:extLst>
              <a:ext uri="{FF2B5EF4-FFF2-40B4-BE49-F238E27FC236}">
                <a16:creationId xmlns:a16="http://schemas.microsoft.com/office/drawing/2014/main" id="{7BFF66C1-BD64-4FDD-846D-81080F99D5D4}"/>
              </a:ext>
            </a:extLst>
          </p:cNvPr>
          <p:cNvPicPr>
            <a:picLocks noChangeAspect="1"/>
          </p:cNvPicPr>
          <p:nvPr/>
        </p:nvPicPr>
        <p:blipFill>
          <a:blip r:embed="rId6">
            <a:duotone>
              <a:prstClr val="black"/>
              <a:srgbClr val="FF29C7">
                <a:tint val="45000"/>
                <a:satMod val="400000"/>
              </a:srgbClr>
            </a:duotone>
            <a:extLst>
              <a:ext uri="{BEBA8EAE-BF5A-486C-A8C5-ECC9F3942E4B}">
                <a14:imgProps xmlns:a14="http://schemas.microsoft.com/office/drawing/2010/main">
                  <a14:imgLayer r:embed="rId7">
                    <a14:imgEffect>
                      <a14:backgroundRemoval t="9249" b="90462" l="9884" r="90698">
                        <a14:foregroundMark x1="34302" y1="90462" x2="34302" y2="90462"/>
                        <a14:foregroundMark x1="76550" y1="91040" x2="76550" y2="91040"/>
                        <a14:foregroundMark x1="48256" y1="9249" x2="48256" y2="9249"/>
                        <a14:foregroundMark x1="90698" y1="70520" x2="90698" y2="70520"/>
                      </a14:backgroundRemoval>
                    </a14:imgEffect>
                  </a14:imgLayer>
                </a14:imgProps>
              </a:ext>
            </a:extLst>
          </a:blip>
          <a:stretch>
            <a:fillRect/>
          </a:stretch>
        </p:blipFill>
        <p:spPr>
          <a:xfrm>
            <a:off x="2520315" y="833643"/>
            <a:ext cx="7151370" cy="4795298"/>
          </a:xfrm>
          <a:prstGeom prst="rect">
            <a:avLst/>
          </a:prstGeom>
        </p:spPr>
      </p:pic>
    </p:spTree>
    <p:extLst>
      <p:ext uri="{BB962C8B-B14F-4D97-AF65-F5344CB8AC3E}">
        <p14:creationId xmlns:p14="http://schemas.microsoft.com/office/powerpoint/2010/main" val="23582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87"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413</Words>
  <Application>Microsoft Office PowerPoint</Application>
  <PresentationFormat>Widescreen</PresentationFormat>
  <Paragraphs>46</Paragraphs>
  <Slides>15</Slides>
  <Notes>15</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207</cp:revision>
  <dcterms:created xsi:type="dcterms:W3CDTF">2021-01-19T13:33:40Z</dcterms:created>
  <dcterms:modified xsi:type="dcterms:W3CDTF">2024-01-16T15:55:19Z</dcterms:modified>
</cp:coreProperties>
</file>