
<file path=[Content_Types].xml><?xml version="1.0" encoding="utf-8"?>
<Types xmlns="http://schemas.openxmlformats.org/package/2006/content-types">
  <Default Extension="png" ContentType="image/png"/>
  <Default Extension="mp3" ContentType="audio/mpeg"/>
  <Default Extension="m4a" ContentType="audio/mp4"/>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0"/>
  </p:notesMasterIdLst>
  <p:sldIdLst>
    <p:sldId id="256"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65" r:id="rId18"/>
    <p:sldId id="267"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996633"/>
    <a:srgbClr val="ECAD94"/>
    <a:srgbClr val="969696"/>
    <a:srgbClr val="FF0000"/>
    <a:srgbClr val="000000"/>
    <a:srgbClr val="00FFCC"/>
    <a:srgbClr val="FF00FF"/>
    <a:srgbClr val="E673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2" autoAdjust="0"/>
    <p:restoredTop sz="66609" autoAdjust="0"/>
  </p:normalViewPr>
  <p:slideViewPr>
    <p:cSldViewPr snapToGrid="0">
      <p:cViewPr varScale="1">
        <p:scale>
          <a:sx n="101" d="100"/>
          <a:sy n="101" d="100"/>
        </p:scale>
        <p:origin x="1914" y="90"/>
      </p:cViewPr>
      <p:guideLst>
        <p:guide orient="horz" pos="1620"/>
        <p:guide pos="2880"/>
      </p:guideLst>
    </p:cSldViewPr>
  </p:slideViewPr>
  <p:outlineViewPr>
    <p:cViewPr>
      <p:scale>
        <a:sx n="33" d="100"/>
        <a:sy n="33" d="100"/>
      </p:scale>
      <p:origin x="0" y="0"/>
    </p:cViewPr>
  </p:outlineViewPr>
  <p:notesTextViewPr>
    <p:cViewPr>
      <p:scale>
        <a:sx n="200" d="100"/>
        <a:sy n="200" d="100"/>
      </p:scale>
      <p:origin x="0" y="0"/>
    </p:cViewPr>
  </p:notesTextViewPr>
  <p:notesViewPr>
    <p:cSldViewPr snapToGrid="0">
      <p:cViewPr varScale="1">
        <p:scale>
          <a:sx n="56" d="100"/>
          <a:sy n="56" d="100"/>
        </p:scale>
        <p:origin x="180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c5e93ab5e1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c5e93ab5e1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t>This book is adapted from the original text, </a:t>
            </a:r>
            <a:r>
              <a:rPr lang="en-US" i="1" dirty="0">
                <a:solidFill>
                  <a:srgbClr val="FFFF00"/>
                </a:solidFill>
              </a:rPr>
              <a:t>Socks, </a:t>
            </a:r>
            <a:r>
              <a:rPr lang="en-US" dirty="0">
                <a:solidFill>
                  <a:srgbClr val="FFFF00"/>
                </a:solidFill>
              </a:rPr>
              <a:t>written by Beverly Cleary. </a:t>
            </a:r>
          </a:p>
          <a:p>
            <a:pPr marL="0" indent="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 new babysitter, Mrs. </a:t>
            </a:r>
            <a:r>
              <a:rPr lang="en-US" dirty="0" err="1"/>
              <a:t>Risley</a:t>
            </a:r>
            <a:r>
              <a:rPr lang="en-US" dirty="0"/>
              <a:t> came over.  Mrs. </a:t>
            </a:r>
            <a:r>
              <a:rPr lang="en-US" dirty="0" err="1"/>
              <a:t>Risley</a:t>
            </a:r>
            <a:r>
              <a:rPr lang="en-US" dirty="0"/>
              <a:t> pet Socks and called him a beautiful cat. Socks was happy. </a:t>
            </a:r>
          </a:p>
        </p:txBody>
      </p:sp>
    </p:spTree>
    <p:extLst>
      <p:ext uri="{BB962C8B-B14F-4D97-AF65-F5344CB8AC3E}">
        <p14:creationId xmlns:p14="http://schemas.microsoft.com/office/powerpoint/2010/main" val="4261909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Chapter 5:  A Visit from Nana</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Mr. and Mrs. Bricker cleaned the floors and used the vacuum.  Socks didn’t like the noise or the smell. Nana came to see baby Charles.  Nana did not like Socks.  Socks went into the laundry room and ate and drank from his blue bowls. </a:t>
            </a:r>
          </a:p>
          <a:p>
            <a:pPr marL="158750" indent="0">
              <a:buNone/>
            </a:pPr>
            <a:endParaRPr lang="en-US" dirty="0"/>
          </a:p>
        </p:txBody>
      </p:sp>
    </p:spTree>
    <p:extLst>
      <p:ext uri="{BB962C8B-B14F-4D97-AF65-F5344CB8AC3E}">
        <p14:creationId xmlns:p14="http://schemas.microsoft.com/office/powerpoint/2010/main" val="2424317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Socks found  a red wig on the table.  A wig is like a hat made of hair.  It was Nana’s wig.  Socks played with the red wig. Nana didn’t like that Socks took her wig and hit Socks. Socks bit Nana’s foot. Socks was put outside. </a:t>
            </a:r>
          </a:p>
        </p:txBody>
      </p:sp>
    </p:spTree>
    <p:extLst>
      <p:ext uri="{BB962C8B-B14F-4D97-AF65-F5344CB8AC3E}">
        <p14:creationId xmlns:p14="http://schemas.microsoft.com/office/powerpoint/2010/main" val="2755874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Chapter 6:  Old Taylor</a:t>
            </a:r>
          </a:p>
          <a:p>
            <a:pPr marL="158750" indent="0">
              <a:buNone/>
            </a:pPr>
            <a:r>
              <a:rPr lang="en-US" dirty="0"/>
              <a:t>A little girl named </a:t>
            </a:r>
            <a:r>
              <a:rPr lang="en-US" dirty="0" err="1"/>
              <a:t>Tiffy</a:t>
            </a:r>
            <a:r>
              <a:rPr lang="en-US" dirty="0"/>
              <a:t> asked why Socks was outside all the time. “we can’t have a cat who bites people.” is what Mr. Bricker said. Socks saw a yellow outside cat named Old Taylor.  Socks and Old Taylor had a fight.  Socks was hurt and dirty. Socks ran into his garage. </a:t>
            </a:r>
          </a:p>
        </p:txBody>
      </p:sp>
    </p:spTree>
    <p:extLst>
      <p:ext uri="{BB962C8B-B14F-4D97-AF65-F5344CB8AC3E}">
        <p14:creationId xmlns:p14="http://schemas.microsoft.com/office/powerpoint/2010/main" val="3604811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Mr. Bricker found Socks in the garage.  He pet Socks and brought him inside.  Mr. Bricker says, “We were wrong Socks.  You need to live in the house.”  Mr. Bricker picked up Socks and walked inside.  Just then Baby Charles said “</a:t>
            </a:r>
            <a:r>
              <a:rPr lang="en-US" dirty="0" err="1"/>
              <a:t>ticky</a:t>
            </a:r>
            <a:r>
              <a:rPr lang="en-US" dirty="0"/>
              <a:t>, </a:t>
            </a:r>
            <a:r>
              <a:rPr lang="en-US" dirty="0" err="1"/>
              <a:t>ticky</a:t>
            </a:r>
            <a:r>
              <a:rPr lang="en-US" dirty="0"/>
              <a:t>” and Socks smiled.  Charles was trying to say “kitty </a:t>
            </a:r>
            <a:r>
              <a:rPr lang="en-US" dirty="0" err="1"/>
              <a:t>kitty</a:t>
            </a:r>
            <a:r>
              <a:rPr lang="en-US" dirty="0"/>
              <a:t>.”  Socks was happy and went to sleep</a:t>
            </a:r>
          </a:p>
        </p:txBody>
      </p:sp>
    </p:spTree>
    <p:extLst>
      <p:ext uri="{BB962C8B-B14F-4D97-AF65-F5344CB8AC3E}">
        <p14:creationId xmlns:p14="http://schemas.microsoft.com/office/powerpoint/2010/main" val="697341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Chapter 7: Baby Charles and Socks</a:t>
            </a:r>
          </a:p>
          <a:p>
            <a:pPr marL="158750" indent="0">
              <a:buNone/>
            </a:pPr>
            <a:r>
              <a:rPr lang="en-US" dirty="0"/>
              <a:t>Baby Charles cries and tries to get out of his crib..  Baby Charles shook his crib and threw his bottle.  “</a:t>
            </a:r>
            <a:r>
              <a:rPr lang="en-US" dirty="0" err="1"/>
              <a:t>Ticky</a:t>
            </a:r>
            <a:r>
              <a:rPr lang="en-US" dirty="0"/>
              <a:t>,” said Baby Charles.  Mrs. Bricker came inside</a:t>
            </a:r>
          </a:p>
        </p:txBody>
      </p:sp>
    </p:spTree>
    <p:extLst>
      <p:ext uri="{BB962C8B-B14F-4D97-AF65-F5344CB8AC3E}">
        <p14:creationId xmlns:p14="http://schemas.microsoft.com/office/powerpoint/2010/main" val="176023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Mrs. Bricker found Baby Charles and Socks asleep together.  They were friends.  Everyone was happy. </a:t>
            </a:r>
          </a:p>
        </p:txBody>
      </p:sp>
    </p:spTree>
    <p:extLst>
      <p:ext uri="{BB962C8B-B14F-4D97-AF65-F5344CB8AC3E}">
        <p14:creationId xmlns:p14="http://schemas.microsoft.com/office/powerpoint/2010/main" val="3578304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c6b14d53d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c6b14d53d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end</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solidFill>
                  <a:schemeClr val="tx1"/>
                </a:solidFill>
                <a:effectLst/>
                <a:latin typeface="Arial" panose="020B0604020202020204" pitchFamily="34" charset="0"/>
              </a:rPr>
              <a:t>This Adapted Literature resource is available through the Sherlock Center Resource Library. The text and graphics are adapted from the original source. These resources are provided for teachers to help students with severe disabilities participate in the general curriculum. Please limit the use and distribution of these materials accordingly</a:t>
            </a:r>
            <a:r>
              <a:rPr lang="en-US" dirty="0">
                <a:solidFill>
                  <a:schemeClr val="bg1"/>
                </a:solidFill>
                <a:effectLst/>
                <a:latin typeface="Arial" panose="020B0604020202020204" pitchFamily="34" charset="0"/>
              </a:rPr>
              <a:t>.</a:t>
            </a:r>
            <a:endParaRPr lang="en-US" dirty="0">
              <a:solidFill>
                <a:schemeClr val="bg1"/>
              </a:solidFill>
            </a:endParaRPr>
          </a:p>
          <a:p>
            <a:endParaRPr lang="en-US" dirty="0"/>
          </a:p>
        </p:txBody>
      </p:sp>
    </p:spTree>
    <p:extLst>
      <p:ext uri="{BB962C8B-B14F-4D97-AF65-F5344CB8AC3E}">
        <p14:creationId xmlns:p14="http://schemas.microsoft.com/office/powerpoint/2010/main" val="3176472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000" dirty="0"/>
              <a:t>Chapter 1:  The Kitten Sale.</a:t>
            </a:r>
          </a:p>
          <a:p>
            <a:pPr marL="158750" indent="0">
              <a:buNone/>
            </a:pPr>
            <a:r>
              <a:rPr lang="en-US" sz="1000" dirty="0"/>
              <a:t>The little girl sat in front of the market with a box of kittens for sale.  One of the kittens had white paws.  The kitten kept trying to climb out of the box.  The little girl named the kitten “Socks.”</a:t>
            </a:r>
          </a:p>
        </p:txBody>
      </p:sp>
    </p:spTree>
    <p:extLst>
      <p:ext uri="{BB962C8B-B14F-4D97-AF65-F5344CB8AC3E}">
        <p14:creationId xmlns:p14="http://schemas.microsoft.com/office/powerpoint/2010/main" val="2161658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A boy wanted Socks.  The boy took Socks and put him in a mailbox and then left Socks all alone.  Socks was afraid. The mailman found Socks and gave him to Mr. and Mrs. Bricker</a:t>
            </a:r>
          </a:p>
        </p:txBody>
      </p:sp>
    </p:spTree>
    <p:extLst>
      <p:ext uri="{BB962C8B-B14F-4D97-AF65-F5344CB8AC3E}">
        <p14:creationId xmlns:p14="http://schemas.microsoft.com/office/powerpoint/2010/main" val="73253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Chapter 2: The Bricker’s Other Pet</a:t>
            </a:r>
          </a:p>
          <a:p>
            <a:pPr marL="158750" indent="0">
              <a:buNone/>
            </a:pPr>
            <a:r>
              <a:rPr lang="en-US" dirty="0"/>
              <a:t>The </a:t>
            </a:r>
            <a:r>
              <a:rPr lang="en-US" dirty="0" err="1"/>
              <a:t>Brickers</a:t>
            </a:r>
            <a:r>
              <a:rPr lang="en-US" dirty="0"/>
              <a:t> loved Socks.  Socks slept on the couch.  The </a:t>
            </a:r>
            <a:r>
              <a:rPr lang="en-US" dirty="0" err="1"/>
              <a:t>Brickers</a:t>
            </a:r>
            <a:r>
              <a:rPr lang="en-US" dirty="0"/>
              <a:t> fed him tasty food.  The </a:t>
            </a:r>
            <a:r>
              <a:rPr lang="en-US" dirty="0" err="1"/>
              <a:t>Brickers</a:t>
            </a:r>
            <a:r>
              <a:rPr lang="en-US" dirty="0"/>
              <a:t> let Socks play with a ping-pong ball. </a:t>
            </a:r>
          </a:p>
        </p:txBody>
      </p:sp>
    </p:spTree>
    <p:extLst>
      <p:ext uri="{BB962C8B-B14F-4D97-AF65-F5344CB8AC3E}">
        <p14:creationId xmlns:p14="http://schemas.microsoft.com/office/powerpoint/2010/main" val="1418858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Socks liked being around people.  When the </a:t>
            </a:r>
            <a:r>
              <a:rPr lang="en-US" dirty="0" err="1"/>
              <a:t>Brickers</a:t>
            </a:r>
            <a:r>
              <a:rPr lang="en-US" dirty="0"/>
              <a:t> were gone, Socks used his claws on the chair.  Mr. Bricker was mad and put Socks in the laundry room. </a:t>
            </a:r>
          </a:p>
        </p:txBody>
      </p:sp>
    </p:spTree>
    <p:extLst>
      <p:ext uri="{BB962C8B-B14F-4D97-AF65-F5344CB8AC3E}">
        <p14:creationId xmlns:p14="http://schemas.microsoft.com/office/powerpoint/2010/main" val="2954663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Socks was scared.  He heard all sorts of noises. Socks heard the doorbell and a phone.  Socks saw something in Mr. Bricker’s arms.  Socks heard a cry and thought the </a:t>
            </a:r>
            <a:r>
              <a:rPr lang="en-US" dirty="0" err="1"/>
              <a:t>Brickers</a:t>
            </a:r>
            <a:r>
              <a:rPr lang="en-US" dirty="0"/>
              <a:t> had a new pet. </a:t>
            </a:r>
          </a:p>
        </p:txBody>
      </p:sp>
    </p:spTree>
    <p:extLst>
      <p:ext uri="{BB962C8B-B14F-4D97-AF65-F5344CB8AC3E}">
        <p14:creationId xmlns:p14="http://schemas.microsoft.com/office/powerpoint/2010/main" val="1630812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Socks saw the new pet on Mrs. Bricker’s lap. Socks tried to go on Mrs. Bricker’s lap.  Socks was put on the floor.  The new pet is called Charles.  Charles went to sleep.  Mrs. Bricker poured milk from Charles’s bottle into a bowl.  Socks drank the milk.</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r>
              <a:rPr lang="en-US" dirty="0"/>
              <a:t>. </a:t>
            </a:r>
          </a:p>
        </p:txBody>
      </p:sp>
    </p:spTree>
    <p:extLst>
      <p:ext uri="{BB962C8B-B14F-4D97-AF65-F5344CB8AC3E}">
        <p14:creationId xmlns:p14="http://schemas.microsoft.com/office/powerpoint/2010/main" val="675894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Chapter 3: Socks and the Formula</a:t>
            </a:r>
          </a:p>
          <a:p>
            <a:pPr marL="158750" indent="0">
              <a:buNone/>
            </a:pPr>
            <a:r>
              <a:rPr lang="en-US" dirty="0"/>
              <a:t>People came over to see Charles, not Socks. No one wanted to play ball with Socks.  Uncle gave Socks his red hat.  Cousin Mike made scary cat and dog noises.  Socks was afraid and hid under the bed.  </a:t>
            </a:r>
          </a:p>
        </p:txBody>
      </p:sp>
    </p:spTree>
    <p:extLst>
      <p:ext uri="{BB962C8B-B14F-4D97-AF65-F5344CB8AC3E}">
        <p14:creationId xmlns:p14="http://schemas.microsoft.com/office/powerpoint/2010/main" val="3732888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Chapter 4:  The Babysitter</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Socks was hungry.  Socks sat in front of the refrigerator and meowed. Socks jumped on the counter and took a hot dog. The Babysitter said, “Bad Socks! Leave that food alone!”</a:t>
            </a:r>
          </a:p>
        </p:txBody>
      </p:sp>
    </p:spTree>
    <p:extLst>
      <p:ext uri="{BB962C8B-B14F-4D97-AF65-F5344CB8AC3E}">
        <p14:creationId xmlns:p14="http://schemas.microsoft.com/office/powerpoint/2010/main" val="698337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rgbClr val="00000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slideLayout" Target="../slideLayouts/slideLayout9.xml"/><Relationship Id="rId7" Type="http://schemas.openxmlformats.org/officeDocument/2006/relationships/image" Target="../media/image12.png"/><Relationship Id="rId2" Type="http://schemas.openxmlformats.org/officeDocument/2006/relationships/audio" Target="../media/media10.m4a"/><Relationship Id="rId1" Type="http://schemas.microsoft.com/office/2007/relationships/media" Target="../media/media10.m4a"/><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notesSlide" Target="../notesSlides/notesSlide10.xml"/><Relationship Id="rId9"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9.xml"/><Relationship Id="rId7" Type="http://schemas.openxmlformats.org/officeDocument/2006/relationships/image" Target="../media/image4.png"/><Relationship Id="rId2" Type="http://schemas.openxmlformats.org/officeDocument/2006/relationships/audio" Target="../media/media13.m4a"/><Relationship Id="rId1" Type="http://schemas.microsoft.com/office/2007/relationships/media" Target="../media/media13.m4a"/><Relationship Id="rId6" Type="http://schemas.microsoft.com/office/2007/relationships/hdphoto" Target="../media/hdphoto10.wdp"/><Relationship Id="rId5" Type="http://schemas.openxmlformats.org/officeDocument/2006/relationships/image" Target="../media/image15.png"/><Relationship Id="rId4" Type="http://schemas.openxmlformats.org/officeDocument/2006/relationships/notesSlide" Target="../notesSlides/notesSlide13.xml"/><Relationship Id="rId9"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9.xml"/><Relationship Id="rId7" Type="http://schemas.microsoft.com/office/2007/relationships/hdphoto" Target="../media/hdphoto11.wdp"/><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microsoft.com/office/2007/relationships/hdphoto" Target="../media/hdphoto13.wdp"/><Relationship Id="rId3" Type="http://schemas.openxmlformats.org/officeDocument/2006/relationships/slideLayout" Target="../slideLayouts/slideLayout9.xml"/><Relationship Id="rId7" Type="http://schemas.openxmlformats.org/officeDocument/2006/relationships/image" Target="../media/image19.png"/><Relationship Id="rId2" Type="http://schemas.openxmlformats.org/officeDocument/2006/relationships/audio" Target="../media/media15.m4a"/><Relationship Id="rId1" Type="http://schemas.microsoft.com/office/2007/relationships/media" Target="../media/media15.m4a"/><Relationship Id="rId6" Type="http://schemas.microsoft.com/office/2007/relationships/hdphoto" Target="../media/hdphoto12.wdp"/><Relationship Id="rId11" Type="http://schemas.openxmlformats.org/officeDocument/2006/relationships/image" Target="../media/image2.png"/><Relationship Id="rId5" Type="http://schemas.openxmlformats.org/officeDocument/2006/relationships/image" Target="../media/image18.png"/><Relationship Id="rId10" Type="http://schemas.microsoft.com/office/2007/relationships/hdphoto" Target="../media/hdphoto14.wdp"/><Relationship Id="rId4" Type="http://schemas.openxmlformats.org/officeDocument/2006/relationships/notesSlide" Target="../notesSlides/notesSlide15.xml"/><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9.xml"/><Relationship Id="rId7" Type="http://schemas.microsoft.com/office/2007/relationships/hdphoto" Target="../media/hdphoto15.wdp"/><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7.mp3"/><Relationship Id="rId1" Type="http://schemas.microsoft.com/office/2007/relationships/media" Target="../media/media17.mp3"/><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9.xml"/><Relationship Id="rId7" Type="http://schemas.openxmlformats.org/officeDocument/2006/relationships/image" Target="../media/image4.png"/><Relationship Id="rId2" Type="http://schemas.openxmlformats.org/officeDocument/2006/relationships/audio" Target="../media/media2.m4a"/><Relationship Id="rId1" Type="http://schemas.microsoft.com/office/2007/relationships/media" Target="../media/media2.m4a"/><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notesSlide" Target="../notesSlides/notesSlide2.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9.xml"/><Relationship Id="rId7" Type="http://schemas.openxmlformats.org/officeDocument/2006/relationships/image" Target="../media/image4.png"/><Relationship Id="rId2" Type="http://schemas.openxmlformats.org/officeDocument/2006/relationships/audio" Target="../media/media3.m4a"/><Relationship Id="rId1" Type="http://schemas.microsoft.com/office/2007/relationships/media" Target="../media/media3.m4a"/><Relationship Id="rId6" Type="http://schemas.microsoft.com/office/2007/relationships/hdphoto" Target="../media/hdphoto3.wdp"/><Relationship Id="rId5" Type="http://schemas.openxmlformats.org/officeDocument/2006/relationships/image" Target="../media/image5.png"/><Relationship Id="rId4" Type="http://schemas.openxmlformats.org/officeDocument/2006/relationships/notesSlide" Target="../notesSlides/notesSlide3.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2.png"/><Relationship Id="rId2" Type="http://schemas.openxmlformats.org/officeDocument/2006/relationships/audio" Target="../media/media4.m4a"/><Relationship Id="rId1" Type="http://schemas.microsoft.com/office/2007/relationships/media" Target="../media/media4.m4a"/><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slideLayout" Target="../slideLayouts/slideLayout9.xml"/><Relationship Id="rId7" Type="http://schemas.openxmlformats.org/officeDocument/2006/relationships/image" Target="../media/image6.png"/><Relationship Id="rId2" Type="http://schemas.openxmlformats.org/officeDocument/2006/relationships/audio" Target="../media/media5.m4a"/><Relationship Id="rId1" Type="http://schemas.microsoft.com/office/2007/relationships/media" Target="../media/media5.m4a"/><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notesSlide" Target="../notesSlides/notesSlide5.xml"/><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2.png"/><Relationship Id="rId2" Type="http://schemas.openxmlformats.org/officeDocument/2006/relationships/audio" Target="../media/media6.m4a"/><Relationship Id="rId1" Type="http://schemas.microsoft.com/office/2007/relationships/media" Target="../media/media6.m4a"/><Relationship Id="rId6" Type="http://schemas.microsoft.com/office/2007/relationships/hdphoto" Target="../media/hdphoto5.wdp"/><Relationship Id="rId5" Type="http://schemas.openxmlformats.org/officeDocument/2006/relationships/image" Target="../media/image7.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2.png"/><Relationship Id="rId2" Type="http://schemas.openxmlformats.org/officeDocument/2006/relationships/audio" Target="../media/media7.m4a"/><Relationship Id="rId1" Type="http://schemas.microsoft.com/office/2007/relationships/media" Target="../media/media7.m4a"/><Relationship Id="rId6" Type="http://schemas.microsoft.com/office/2007/relationships/hdphoto" Target="../media/hdphoto6.wdp"/><Relationship Id="rId5" Type="http://schemas.openxmlformats.org/officeDocument/2006/relationships/image" Target="../media/image8.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image" Target="../media/image10.png"/><Relationship Id="rId2" Type="http://schemas.openxmlformats.org/officeDocument/2006/relationships/audio" Target="../media/media8.m4a"/><Relationship Id="rId1" Type="http://schemas.microsoft.com/office/2007/relationships/media" Target="../media/media8.m4a"/><Relationship Id="rId6" Type="http://schemas.microsoft.com/office/2007/relationships/hdphoto" Target="../media/hdphoto7.wdp"/><Relationship Id="rId5" Type="http://schemas.openxmlformats.org/officeDocument/2006/relationships/image" Target="../media/image9.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2.png"/><Relationship Id="rId2" Type="http://schemas.openxmlformats.org/officeDocument/2006/relationships/audio" Target="../media/media9.m4a"/><Relationship Id="rId1" Type="http://schemas.microsoft.com/office/2007/relationships/media" Target="../media/media9.m4a"/><Relationship Id="rId6" Type="http://schemas.microsoft.com/office/2007/relationships/hdphoto" Target="../media/hdphoto8.wdp"/><Relationship Id="rId5" Type="http://schemas.openxmlformats.org/officeDocument/2006/relationships/image" Target="../media/image1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a:spLocks noGrp="1"/>
          </p:cNvSpPr>
          <p:nvPr>
            <p:ph type="subTitle" idx="1"/>
          </p:nvPr>
        </p:nvSpPr>
        <p:spPr>
          <a:xfrm>
            <a:off x="311700" y="4290575"/>
            <a:ext cx="8520600" cy="792600"/>
          </a:xfrm>
          <a:prstGeom prst="rect">
            <a:avLst/>
          </a:prstGeom>
        </p:spPr>
        <p:txBody>
          <a:bodyPr spcFirstLastPara="1" wrap="square" lIns="91425" tIns="91425" rIns="91425" bIns="91425" anchor="t" anchorCtr="0">
            <a:normAutofit fontScale="85000" lnSpcReduction="20000"/>
          </a:bodyPr>
          <a:lstStyle/>
          <a:p>
            <a:pPr marL="0" indent="0">
              <a:buNone/>
            </a:pPr>
            <a:r>
              <a:rPr lang="en-US" dirty="0">
                <a:solidFill>
                  <a:srgbClr val="FFFF00"/>
                </a:solidFill>
              </a:rPr>
              <a:t>Adapted from the original text</a:t>
            </a:r>
            <a:r>
              <a:rPr lang="en-US" i="1" dirty="0">
                <a:solidFill>
                  <a:srgbClr val="FFFF00"/>
                </a:solidFill>
              </a:rPr>
              <a:t>, Socks, </a:t>
            </a:r>
            <a:endParaRPr lang="en-US" dirty="0">
              <a:solidFill>
                <a:srgbClr val="FFFF00"/>
              </a:solidFill>
            </a:endParaRPr>
          </a:p>
          <a:p>
            <a:pPr marL="0" indent="0">
              <a:buNone/>
            </a:pPr>
            <a:r>
              <a:rPr lang="en-US" dirty="0">
                <a:solidFill>
                  <a:srgbClr val="FFFF00"/>
                </a:solidFill>
              </a:rPr>
              <a:t>written by Beverly Cleary. </a:t>
            </a:r>
          </a:p>
        </p:txBody>
      </p:sp>
      <p:pic>
        <p:nvPicPr>
          <p:cNvPr id="7" name="Picture 6" descr="This book is adapted from the original text, Socks, written by Beverly Cleary. &#10;">
            <a:extLst>
              <a:ext uri="{FF2B5EF4-FFF2-40B4-BE49-F238E27FC236}">
                <a16:creationId xmlns:a16="http://schemas.microsoft.com/office/drawing/2014/main" id="{BC785F23-DA0B-4FCF-B9F9-47429FA43F82}"/>
              </a:ext>
            </a:extLst>
          </p:cNvPr>
          <p:cNvPicPr>
            <a:picLocks noChangeAspect="1"/>
          </p:cNvPicPr>
          <p:nvPr/>
        </p:nvPicPr>
        <p:blipFill>
          <a:blip r:embed="rId5"/>
          <a:stretch>
            <a:fillRect/>
          </a:stretch>
        </p:blipFill>
        <p:spPr>
          <a:xfrm>
            <a:off x="2951747" y="413839"/>
            <a:ext cx="2988092" cy="3648636"/>
          </a:xfrm>
          <a:prstGeom prst="rect">
            <a:avLst/>
          </a:prstGeom>
          <a:ln w="127000">
            <a:solidFill>
              <a:srgbClr val="FFFF00"/>
            </a:solidFill>
          </a:ln>
        </p:spPr>
      </p:pic>
      <p:pic>
        <p:nvPicPr>
          <p:cNvPr id="2" name="Recorded Sound" descr="This book is adapted from the original text, Socks, written by Beverly Cleary. &#10;">
            <a:hlinkClick r:id="" action="ppaction://media"/>
            <a:extLst>
              <a:ext uri="{FF2B5EF4-FFF2-40B4-BE49-F238E27FC236}">
                <a16:creationId xmlns:a16="http://schemas.microsoft.com/office/drawing/2014/main" id="{A84B03E7-D3D9-431F-A29E-8C7D02FA39F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706117" y="4764147"/>
            <a:ext cx="227527" cy="2275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999"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7"/>
                                        </p:tgtEl>
                                        <p:attrNameLst>
                                          <p:attrName>r</p:attrName>
                                        </p:attrNameLst>
                                      </p:cBhvr>
                                    </p:animRot>
                                    <p:animRot by="-240000">
                                      <p:cBhvr>
                                        <p:cTn id="11" dur="200" fill="hold">
                                          <p:stCondLst>
                                            <p:cond delay="200"/>
                                          </p:stCondLst>
                                        </p:cTn>
                                        <p:tgtEl>
                                          <p:spTgt spid="7"/>
                                        </p:tgtEl>
                                        <p:attrNameLst>
                                          <p:attrName>r</p:attrName>
                                        </p:attrNameLst>
                                      </p:cBhvr>
                                    </p:animRot>
                                    <p:animRot by="240000">
                                      <p:cBhvr>
                                        <p:cTn id="12" dur="200" fill="hold">
                                          <p:stCondLst>
                                            <p:cond delay="400"/>
                                          </p:stCondLst>
                                        </p:cTn>
                                        <p:tgtEl>
                                          <p:spTgt spid="7"/>
                                        </p:tgtEl>
                                        <p:attrNameLst>
                                          <p:attrName>r</p:attrName>
                                        </p:attrNameLst>
                                      </p:cBhvr>
                                    </p:animRot>
                                    <p:animRot by="-240000">
                                      <p:cBhvr>
                                        <p:cTn id="13" dur="200" fill="hold">
                                          <p:stCondLst>
                                            <p:cond delay="600"/>
                                          </p:stCondLst>
                                        </p:cTn>
                                        <p:tgtEl>
                                          <p:spTgt spid="7"/>
                                        </p:tgtEl>
                                        <p:attrNameLst>
                                          <p:attrName>r</p:attrName>
                                        </p:attrNameLst>
                                      </p:cBhvr>
                                    </p:animRot>
                                    <p:animRot by="120000">
                                      <p:cBhvr>
                                        <p:cTn id="14"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of kitten">
            <a:extLst>
              <a:ext uri="{FF2B5EF4-FFF2-40B4-BE49-F238E27FC236}">
                <a16:creationId xmlns:a16="http://schemas.microsoft.com/office/drawing/2014/main" id="{A5EF8C2B-D447-4213-804B-0EE387D0A29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759" b="89850" l="9398" r="89850">
                        <a14:foregroundMark x1="29323" y1="7519" x2="31203" y2="16165"/>
                        <a14:foregroundMark x1="42105" y1="19173" x2="43985" y2="26692"/>
                        <a14:foregroundMark x1="71053" y1="15789" x2="69173" y2="20301"/>
                        <a14:foregroundMark x1="29323" y1="3759" x2="30451" y2="8647"/>
                        <a14:foregroundMark x1="47744" y1="22932" x2="52632" y2="28195"/>
                        <a14:backgroundMark x1="38346" y1="71053" x2="37594" y2="80075"/>
                        <a14:backgroundMark x1="37594" y1="80075" x2="39098" y2="70677"/>
                        <a14:backgroundMark x1="39098" y1="70677" x2="39098" y2="70677"/>
                        <a14:backgroundMark x1="36090" y1="34211" x2="37682" y2="27842"/>
                        <a14:backgroundMark x1="38852" y1="19970" x2="37970" y2="12030"/>
                        <a14:backgroundMark x1="36294" y1="22291" x2="34962" y2="30451"/>
                        <a14:backgroundMark x1="37970" y1="12030" x2="36583" y2="20526"/>
                        <a14:backgroundMark x1="34962" y1="30451" x2="36466" y2="34586"/>
                        <a14:backgroundMark x1="40602" y1="33459" x2="36842" y2="27444"/>
                        <a14:backgroundMark x1="39850" y1="63534" x2="39850" y2="72932"/>
                        <a14:backgroundMark x1="39850" y1="72932" x2="41353" y2="77068"/>
                      </a14:backgroundRemoval>
                    </a14:imgEffect>
                  </a14:imgLayer>
                </a14:imgProps>
              </a:ext>
            </a:extLst>
          </a:blip>
          <a:stretch>
            <a:fillRect/>
          </a:stretch>
        </p:blipFill>
        <p:spPr>
          <a:xfrm flipH="1">
            <a:off x="4898043" y="2566734"/>
            <a:ext cx="2016101" cy="2016101"/>
          </a:xfrm>
          <a:prstGeom prst="rect">
            <a:avLst/>
          </a:prstGeom>
        </p:spPr>
      </p:pic>
      <p:pic>
        <p:nvPicPr>
          <p:cNvPr id="3" name="Picture 2" descr="Old lady petting kitten">
            <a:extLst>
              <a:ext uri="{FF2B5EF4-FFF2-40B4-BE49-F238E27FC236}">
                <a16:creationId xmlns:a16="http://schemas.microsoft.com/office/drawing/2014/main" id="{0231465F-2081-4493-9774-6CC49731F307}"/>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7143" b="92017" l="9862" r="89941">
                        <a14:foregroundMark x1="57791" y1="7143" x2="57002" y2="17647"/>
                        <a14:foregroundMark x1="57002" y1="17647" x2="45957" y2="27941"/>
                        <a14:foregroundMark x1="45957" y1="27941" x2="22485" y2="36345"/>
                        <a14:foregroundMark x1="22485" y1="36345" x2="14937" y2="46307"/>
                        <a14:foregroundMark x1="14606" y1="50954" x2="18935" y2="60504"/>
                        <a14:foregroundMark x1="18935" y1="60504" x2="34320" y2="61975"/>
                        <a14:foregroundMark x1="34320" y1="61975" x2="42209" y2="61134"/>
                        <a14:foregroundMark x1="34320" y1="91807" x2="23866" y2="87185"/>
                        <a14:foregroundMark x1="23866" y1="87185" x2="23077" y2="75000"/>
                        <a14:foregroundMark x1="23077" y1="75000" x2="23866" y2="72059"/>
                        <a14:foregroundMark x1="39053" y1="80042" x2="46351" y2="88235"/>
                        <a14:foregroundMark x1="46351" y1="88235" x2="49704" y2="88445"/>
                        <a14:foregroundMark x1="33728" y1="87185" x2="34320" y2="92017"/>
                        <a14:foregroundMark x1="52071" y1="88025" x2="45759" y2="86345"/>
                        <a14:foregroundMark x1="70414" y1="56723" x2="59172" y2="56092"/>
                        <a14:foregroundMark x1="59172" y1="56092" x2="54832" y2="53782"/>
                        <a14:backgroundMark x1="54832" y1="60714" x2="57199" y2="74580"/>
                        <a14:backgroundMark x1="57002" y1="38445" x2="66864" y2="34454"/>
                        <a14:backgroundMark x1="66864" y1="34454" x2="73767" y2="26681"/>
                        <a14:backgroundMark x1="73767" y1="26681" x2="79882" y2="14286"/>
                        <a14:backgroundMark x1="75937" y1="43487" x2="77120" y2="65546"/>
                        <a14:backgroundMark x1="77120" y1="65546" x2="80868" y2="71849"/>
                        <a14:backgroundMark x1="34122" y1="79832" x2="33333" y2="84664"/>
                        <a14:backgroundMark x1="37312" y1="88828" x2="41026" y2="90966"/>
                        <a14:backgroundMark x1="33728" y1="86765" x2="34316" y2="87103"/>
                        <a14:backgroundMark x1="12426" y1="46429" x2="12623" y2="51050"/>
                        <a14:backgroundMark x1="64694" y1="75630" x2="63752" y2="79645"/>
                        <a14:backgroundMark x1="64694" y1="85084" x2="55030" y2="90126"/>
                        <a14:backgroundMark x1="55030" y1="90126" x2="54241" y2="91176"/>
                        <a14:backgroundMark x1="55227" y1="61975" x2="92308" y2="78361"/>
                        <a14:backgroundMark x1="54043" y1="81303" x2="67653" y2="78992"/>
                        <a14:backgroundMark x1="68639" y1="82143" x2="65286" y2="92437"/>
                        <a14:backgroundMark x1="65286" y1="92437" x2="65286" y2="93067"/>
                        <a14:backgroundMark x1="80079" y1="55462" x2="82051" y2="66176"/>
                        <a14:backgroundMark x1="82051" y1="66176" x2="90927" y2="78992"/>
                        <a14:backgroundMark x1="60158" y1="51681" x2="78895" y2="48739"/>
                      </a14:backgroundRemoval>
                    </a14:imgEffect>
                  </a14:imgLayer>
                </a14:imgProps>
              </a:ext>
            </a:extLst>
          </a:blip>
          <a:srcRect r="24709"/>
          <a:stretch/>
        </p:blipFill>
        <p:spPr>
          <a:xfrm rot="278603">
            <a:off x="2159370" y="180303"/>
            <a:ext cx="3635955" cy="4533900"/>
          </a:xfrm>
          <a:prstGeom prst="rect">
            <a:avLst/>
          </a:prstGeom>
        </p:spPr>
      </p:pic>
      <p:pic>
        <p:nvPicPr>
          <p:cNvPr id="2" name="Recorded Sound" descr="A new babysitter, Mrs. Risley came over.  Mrs. Risley pet Socks and called him a beautiful cat. Socks was happy. &#10;">
            <a:hlinkClick r:id="" action="ppaction://media"/>
            <a:extLst>
              <a:ext uri="{FF2B5EF4-FFF2-40B4-BE49-F238E27FC236}">
                <a16:creationId xmlns:a16="http://schemas.microsoft.com/office/drawing/2014/main" id="{689BB440-72FD-4F4F-8B00-2A220B127FBC}"/>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525814" y="4533122"/>
            <a:ext cx="363288" cy="363288"/>
          </a:xfrm>
          <a:prstGeom prst="rect">
            <a:avLst/>
          </a:prstGeom>
        </p:spPr>
      </p:pic>
    </p:spTree>
    <p:extLst>
      <p:ext uri="{BB962C8B-B14F-4D97-AF65-F5344CB8AC3E}">
        <p14:creationId xmlns:p14="http://schemas.microsoft.com/office/powerpoint/2010/main" val="157886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458"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kitten with two bowls">
            <a:extLst>
              <a:ext uri="{FF2B5EF4-FFF2-40B4-BE49-F238E27FC236}">
                <a16:creationId xmlns:a16="http://schemas.microsoft.com/office/drawing/2014/main" id="{4F1D3FD0-F722-44FC-99E7-45C5C964B302}"/>
              </a:ext>
            </a:extLst>
          </p:cNvPr>
          <p:cNvPicPr>
            <a:picLocks noChangeAspect="1"/>
          </p:cNvPicPr>
          <p:nvPr/>
        </p:nvPicPr>
        <p:blipFill>
          <a:blip r:embed="rId5"/>
          <a:stretch>
            <a:fillRect/>
          </a:stretch>
        </p:blipFill>
        <p:spPr>
          <a:xfrm>
            <a:off x="1844566" y="396438"/>
            <a:ext cx="5200978" cy="3815089"/>
          </a:xfrm>
          <a:prstGeom prst="rect">
            <a:avLst/>
          </a:prstGeom>
        </p:spPr>
      </p:pic>
      <p:pic>
        <p:nvPicPr>
          <p:cNvPr id="2" name="Recorded Sound" descr="Chapter 5:  A Visit from Nana&#10;Mr. and Mrs. Bricker cleaned the floors and used the vacuum.  Socks didn’t like the noise or the smell. Nana came to see baby Charles.  Nana did not like Socks.  Socks went into the laundry room and ate and drank from his blue bowls. &#10;">
            <a:hlinkClick r:id="" action="ppaction://media"/>
            <a:extLst>
              <a:ext uri="{FF2B5EF4-FFF2-40B4-BE49-F238E27FC236}">
                <a16:creationId xmlns:a16="http://schemas.microsoft.com/office/drawing/2014/main" id="{C3CECD3C-2DED-452B-BD2D-F19F2D37D1F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723022" y="4726546"/>
            <a:ext cx="223502" cy="223502"/>
          </a:xfrm>
          <a:prstGeom prst="rect">
            <a:avLst/>
          </a:prstGeom>
        </p:spPr>
      </p:pic>
    </p:spTree>
    <p:extLst>
      <p:ext uri="{BB962C8B-B14F-4D97-AF65-F5344CB8AC3E}">
        <p14:creationId xmlns:p14="http://schemas.microsoft.com/office/powerpoint/2010/main" val="416982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3369"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8"/>
                                        </p:tgtEl>
                                        <p:attrNameLst>
                                          <p:attrName>r</p:attrName>
                                        </p:attrNameLst>
                                      </p:cBhvr>
                                    </p:animRot>
                                    <p:animRot by="-240000">
                                      <p:cBhvr>
                                        <p:cTn id="11" dur="200" fill="hold">
                                          <p:stCondLst>
                                            <p:cond delay="200"/>
                                          </p:stCondLst>
                                        </p:cTn>
                                        <p:tgtEl>
                                          <p:spTgt spid="8"/>
                                        </p:tgtEl>
                                        <p:attrNameLst>
                                          <p:attrName>r</p:attrName>
                                        </p:attrNameLst>
                                      </p:cBhvr>
                                    </p:animRot>
                                    <p:animRot by="240000">
                                      <p:cBhvr>
                                        <p:cTn id="12" dur="200" fill="hold">
                                          <p:stCondLst>
                                            <p:cond delay="400"/>
                                          </p:stCondLst>
                                        </p:cTn>
                                        <p:tgtEl>
                                          <p:spTgt spid="8"/>
                                        </p:tgtEl>
                                        <p:attrNameLst>
                                          <p:attrName>r</p:attrName>
                                        </p:attrNameLst>
                                      </p:cBhvr>
                                    </p:animRot>
                                    <p:animRot by="-240000">
                                      <p:cBhvr>
                                        <p:cTn id="13" dur="200" fill="hold">
                                          <p:stCondLst>
                                            <p:cond delay="600"/>
                                          </p:stCondLst>
                                        </p:cTn>
                                        <p:tgtEl>
                                          <p:spTgt spid="8"/>
                                        </p:tgtEl>
                                        <p:attrNameLst>
                                          <p:attrName>r</p:attrName>
                                        </p:attrNameLst>
                                      </p:cBhvr>
                                    </p:animRot>
                                    <p:animRot by="120000">
                                      <p:cBhvr>
                                        <p:cTn id="14"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kitten holding red wig">
            <a:extLst>
              <a:ext uri="{FF2B5EF4-FFF2-40B4-BE49-F238E27FC236}">
                <a16:creationId xmlns:a16="http://schemas.microsoft.com/office/drawing/2014/main" id="{84EDF89A-A64A-4B7A-AD64-01F21BEECCD2}"/>
              </a:ext>
            </a:extLst>
          </p:cNvPr>
          <p:cNvPicPr>
            <a:picLocks noChangeAspect="1"/>
          </p:cNvPicPr>
          <p:nvPr/>
        </p:nvPicPr>
        <p:blipFill>
          <a:blip r:embed="rId5"/>
          <a:stretch>
            <a:fillRect/>
          </a:stretch>
        </p:blipFill>
        <p:spPr>
          <a:xfrm>
            <a:off x="825416" y="241258"/>
            <a:ext cx="7131468" cy="4660983"/>
          </a:xfrm>
          <a:prstGeom prst="rect">
            <a:avLst/>
          </a:prstGeom>
        </p:spPr>
      </p:pic>
      <p:pic>
        <p:nvPicPr>
          <p:cNvPr id="2" name="Recorded Sound" descr="Socks found  a red wig on the table.  A wig is like a hat made of hair.  It was Nana’s wig.  Socks played with the red wig. Nana didn’t like that Socks took her wig and hit Socks. Socks bit Nana’s foot. Socks was put outside. &#10;">
            <a:hlinkClick r:id="" action="ppaction://media"/>
            <a:extLst>
              <a:ext uri="{FF2B5EF4-FFF2-40B4-BE49-F238E27FC236}">
                <a16:creationId xmlns:a16="http://schemas.microsoft.com/office/drawing/2014/main" id="{BCCF4778-FE4A-4013-82AD-0A417D0DB68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735899" y="4739424"/>
            <a:ext cx="287897" cy="287897"/>
          </a:xfrm>
          <a:prstGeom prst="rect">
            <a:avLst/>
          </a:prstGeom>
        </p:spPr>
      </p:pic>
    </p:spTree>
    <p:extLst>
      <p:ext uri="{BB962C8B-B14F-4D97-AF65-F5344CB8AC3E}">
        <p14:creationId xmlns:p14="http://schemas.microsoft.com/office/powerpoint/2010/main" val="288995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2208"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11"/>
                                        </p:tgtEl>
                                        <p:attrNameLst>
                                          <p:attrName>r</p:attrName>
                                        </p:attrNameLst>
                                      </p:cBhvr>
                                    </p:animRot>
                                    <p:animRot by="-240000">
                                      <p:cBhvr>
                                        <p:cTn id="11" dur="200" fill="hold">
                                          <p:stCondLst>
                                            <p:cond delay="200"/>
                                          </p:stCondLst>
                                        </p:cTn>
                                        <p:tgtEl>
                                          <p:spTgt spid="11"/>
                                        </p:tgtEl>
                                        <p:attrNameLst>
                                          <p:attrName>r</p:attrName>
                                        </p:attrNameLst>
                                      </p:cBhvr>
                                    </p:animRot>
                                    <p:animRot by="240000">
                                      <p:cBhvr>
                                        <p:cTn id="12" dur="200" fill="hold">
                                          <p:stCondLst>
                                            <p:cond delay="400"/>
                                          </p:stCondLst>
                                        </p:cTn>
                                        <p:tgtEl>
                                          <p:spTgt spid="11"/>
                                        </p:tgtEl>
                                        <p:attrNameLst>
                                          <p:attrName>r</p:attrName>
                                        </p:attrNameLst>
                                      </p:cBhvr>
                                    </p:animRot>
                                    <p:animRot by="-240000">
                                      <p:cBhvr>
                                        <p:cTn id="13" dur="200" fill="hold">
                                          <p:stCondLst>
                                            <p:cond delay="600"/>
                                          </p:stCondLst>
                                        </p:cTn>
                                        <p:tgtEl>
                                          <p:spTgt spid="11"/>
                                        </p:tgtEl>
                                        <p:attrNameLst>
                                          <p:attrName>r</p:attrName>
                                        </p:attrNameLst>
                                      </p:cBhvr>
                                    </p:animRot>
                                    <p:animRot by="120000">
                                      <p:cBhvr>
                                        <p:cTn id="14"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ld cat">
            <a:extLst>
              <a:ext uri="{FF2B5EF4-FFF2-40B4-BE49-F238E27FC236}">
                <a16:creationId xmlns:a16="http://schemas.microsoft.com/office/drawing/2014/main" id="{5AC73AE8-16A9-449F-B7DB-BDB7D18D2325}"/>
              </a:ext>
            </a:extLst>
          </p:cNvPr>
          <p:cNvPicPr>
            <a:picLocks noChangeAspect="1"/>
          </p:cNvPicPr>
          <p:nvPr/>
        </p:nvPicPr>
        <p:blipFill rotWithShape="1">
          <a:blip r:embed="rId5">
            <a:alphaModFix amt="85000"/>
            <a:duotone>
              <a:prstClr val="black"/>
              <a:schemeClr val="accent6">
                <a:lumMod val="60000"/>
                <a:lumOff val="40000"/>
                <a:tint val="45000"/>
                <a:satMod val="400000"/>
              </a:schemeClr>
            </a:duotone>
            <a:extLst>
              <a:ext uri="{BEBA8EAE-BF5A-486C-A8C5-ECC9F3942E4B}">
                <a14:imgProps xmlns:a14="http://schemas.microsoft.com/office/drawing/2010/main">
                  <a14:imgLayer r:embed="rId6">
                    <a14:imgEffect>
                      <a14:backgroundRemoval t="9942" b="92398" l="9214" r="95393">
                        <a14:foregroundMark x1="77804" y1="86935" x2="78049" y2="86842"/>
                        <a14:foregroundMark x1="67258" y1="53967" x2="65729" y2="51375"/>
                        <a14:foregroundMark x1="66859" y1="52505" x2="68578" y2="55287"/>
                        <a14:foregroundMark x1="13550" y1="47953" x2="24932" y2="50585"/>
                        <a14:foregroundMark x1="24932" y1="50585" x2="36585" y2="36550"/>
                        <a14:foregroundMark x1="63144" y1="52924" x2="69919" y2="57602"/>
                        <a14:foregroundMark x1="69919" y1="57602" x2="70190" y2="57602"/>
                        <a14:backgroundMark x1="34417" y1="47953" x2="31707" y2="67836"/>
                        <a14:backgroundMark x1="42547" y1="47661" x2="49864" y2="50292"/>
                        <a14:backgroundMark x1="56911" y1="41228" x2="60705" y2="53509"/>
                        <a14:backgroundMark x1="68589" y1="60314" x2="70190" y2="61696"/>
                        <a14:backgroundMark x1="67933" y1="59748" x2="68409" y2="60159"/>
                        <a14:backgroundMark x1="60705" y1="53509" x2="61760" y2="54420"/>
                        <a14:backgroundMark x1="71896" y1="51705" x2="72087" y2="50585"/>
                        <a14:backgroundMark x1="70475" y1="60026" x2="71109" y2="56316"/>
                        <a14:backgroundMark x1="70190" y1="61696" x2="70316" y2="60960"/>
                        <a14:backgroundMark x1="67958" y1="61383" x2="68564" y2="61988"/>
                        <a14:backgroundMark x1="67159" y1="60584" x2="67788" y2="61212"/>
                        <a14:backgroundMark x1="61247" y1="54678" x2="61389" y2="54820"/>
                        <a14:backgroundMark x1="60976" y1="64035" x2="66125" y2="60819"/>
                        <a14:backgroundMark x1="47967" y1="53509" x2="58537" y2="55263"/>
                        <a14:backgroundMark x1="58537" y1="55263" x2="58537" y2="48246"/>
                        <a14:backgroundMark x1="46612" y1="51170" x2="61247" y2="76901"/>
                        <a14:backgroundMark x1="33875" y1="59064" x2="51220" y2="56433"/>
                        <a14:backgroundMark x1="51220" y1="56433" x2="52575" y2="56433"/>
                        <a14:backgroundMark x1="66396" y1="45322" x2="77507" y2="56433"/>
                        <a14:backgroundMark x1="92683" y1="65789" x2="67480" y2="85380"/>
                        <a14:backgroundMark x1="67480" y1="85380" x2="56369" y2="90351"/>
                        <a14:backgroundMark x1="55827" y1="90936" x2="86179" y2="91228"/>
                        <a14:backgroundMark x1="86179" y1="91228" x2="89702" y2="81287"/>
                        <a14:backgroundMark x1="89702" y1="81287" x2="89702" y2="71637"/>
                        <a14:backgroundMark x1="89702" y1="71637" x2="91328" y2="69883"/>
                        <a14:backgroundMark x1="92141" y1="70468" x2="92141" y2="98246"/>
                        <a14:backgroundMark x1="57453" y1="77485" x2="22493" y2="72515"/>
                        <a14:backgroundMark x1="25745" y1="83918" x2="55285" y2="92982"/>
                        <a14:backgroundMark x1="55285" y1="92982" x2="60976" y2="91228"/>
                        <a14:backgroundMark x1="52846" y1="80409" x2="31707" y2="83626"/>
                        <a14:backgroundMark x1="32791" y1="86550" x2="22493" y2="95322"/>
                        <a14:backgroundMark x1="64228" y1="84503" x2="85366" y2="76901"/>
                        <a14:backgroundMark x1="85366" y1="76901" x2="90515" y2="77778"/>
                      </a14:backgroundRemoval>
                    </a14:imgEffect>
                  </a14:imgLayer>
                </a14:imgProps>
              </a:ext>
            </a:extLst>
          </a:blip>
          <a:srcRect l="10861" t="6977" b="37861"/>
          <a:stretch/>
        </p:blipFill>
        <p:spPr>
          <a:xfrm>
            <a:off x="3168315" y="160421"/>
            <a:ext cx="5398169" cy="3096127"/>
          </a:xfrm>
          <a:prstGeom prst="rect">
            <a:avLst/>
          </a:prstGeom>
        </p:spPr>
      </p:pic>
      <p:pic>
        <p:nvPicPr>
          <p:cNvPr id="6" name="Picture 5" descr="picture of kitten">
            <a:extLst>
              <a:ext uri="{FF2B5EF4-FFF2-40B4-BE49-F238E27FC236}">
                <a16:creationId xmlns:a16="http://schemas.microsoft.com/office/drawing/2014/main" id="{465A100C-9F06-49A1-A234-5FD1B928B334}"/>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3759" b="89850" l="9398" r="89850">
                        <a14:foregroundMark x1="29323" y1="7519" x2="31203" y2="16165"/>
                        <a14:foregroundMark x1="42105" y1="19173" x2="43985" y2="26692"/>
                        <a14:foregroundMark x1="71053" y1="15789" x2="69173" y2="20301"/>
                        <a14:foregroundMark x1="29323" y1="3759" x2="30451" y2="8647"/>
                        <a14:foregroundMark x1="47744" y1="22932" x2="52632" y2="28195"/>
                        <a14:backgroundMark x1="38346" y1="71053" x2="37594" y2="80075"/>
                        <a14:backgroundMark x1="37594" y1="80075" x2="39098" y2="70677"/>
                        <a14:backgroundMark x1="39098" y1="70677" x2="39098" y2="70677"/>
                        <a14:backgroundMark x1="36090" y1="34211" x2="37682" y2="27842"/>
                        <a14:backgroundMark x1="38852" y1="19970" x2="37970" y2="12030"/>
                        <a14:backgroundMark x1="36294" y1="22291" x2="34962" y2="30451"/>
                        <a14:backgroundMark x1="37970" y1="12030" x2="36583" y2="20526"/>
                        <a14:backgroundMark x1="34962" y1="30451" x2="36466" y2="34586"/>
                        <a14:backgroundMark x1="40602" y1="33459" x2="36842" y2="27444"/>
                        <a14:backgroundMark x1="39850" y1="63534" x2="39850" y2="72932"/>
                        <a14:backgroundMark x1="39850" y1="72932" x2="41353" y2="77068"/>
                      </a14:backgroundRemoval>
                    </a14:imgEffect>
                  </a14:imgLayer>
                </a14:imgProps>
              </a:ext>
            </a:extLst>
          </a:blip>
          <a:stretch>
            <a:fillRect/>
          </a:stretch>
        </p:blipFill>
        <p:spPr>
          <a:xfrm>
            <a:off x="1830997" y="1529013"/>
            <a:ext cx="2741003" cy="2741003"/>
          </a:xfrm>
          <a:prstGeom prst="rect">
            <a:avLst/>
          </a:prstGeom>
        </p:spPr>
      </p:pic>
      <p:pic>
        <p:nvPicPr>
          <p:cNvPr id="2" name="Recorded Sound" descr="Chapter 6:  Old Taylor&#10;A little girl named Tiffy asked why Socks was outside all the time. “we can’t have a cat who bites people.” is what Mr. Bricker said. Socks saw a yellow outside cat named Old Taylor.  Socks and Old Taylor had a fight.  Socks was hurt and dirty. Socks ran into his garage. &#10;">
            <a:hlinkClick r:id="" action="ppaction://media"/>
            <a:extLst>
              <a:ext uri="{FF2B5EF4-FFF2-40B4-BE49-F238E27FC236}">
                <a16:creationId xmlns:a16="http://schemas.microsoft.com/office/drawing/2014/main" id="{57A32863-2FA0-4920-9463-A3F5E720F87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566484" y="4678279"/>
            <a:ext cx="304800" cy="304800"/>
          </a:xfrm>
          <a:prstGeom prst="rect">
            <a:avLst/>
          </a:prstGeom>
        </p:spPr>
      </p:pic>
    </p:spTree>
    <p:extLst>
      <p:ext uri="{BB962C8B-B14F-4D97-AF65-F5344CB8AC3E}">
        <p14:creationId xmlns:p14="http://schemas.microsoft.com/office/powerpoint/2010/main" val="104901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9034"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path" presetSubtype="0" accel="50000" decel="50000" fill="hold" nodeType="clickEffect">
                                  <p:stCondLst>
                                    <p:cond delay="0"/>
                                  </p:stCondLst>
                                  <p:childTnLst>
                                    <p:animMotion origin="layout" path="M -0.00833 -2.46914E-7 C 0.0651 -2.46914E-7 0.125 0.05586 0.125 0.125 C 0.125 0.19414 0.0651 0.25 -0.00833 0.25 C -0.08194 0.25 -0.14167 0.19414 -0.14167 0.125 C -0.14167 0.05586 -0.08194 -2.46914E-7 -0.00833 -2.46914E-7 Z " pathEditMode="relative" rAng="0" ptsTypes="AAAAA">
                                      <p:cBhvr>
                                        <p:cTn id="10" dur="2000" fill="hold"/>
                                        <p:tgtEl>
                                          <p:spTgt spid="6"/>
                                        </p:tgtEl>
                                        <p:attrNameLst>
                                          <p:attrName>ppt_x</p:attrName>
                                          <p:attrName>ppt_y</p:attrName>
                                        </p:attrNameLst>
                                      </p:cBhvr>
                                      <p:rCtr x="0" y="12500"/>
                                    </p:animMotion>
                                  </p:childTnLst>
                                </p:cTn>
                              </p:par>
                              <p:par>
                                <p:cTn id="11" presetID="1" presetClass="path" presetSubtype="0" accel="50000" decel="50000" fill="hold" nodeType="withEffect">
                                  <p:stCondLst>
                                    <p:cond delay="0"/>
                                  </p:stCondLst>
                                  <p:childTnLst>
                                    <p:animMotion origin="layout" path="M -0.154 1.23457E-6 C 0.00434 1.23457E-6 0.13368 0.05586 0.13368 0.125 C 0.13368 0.19413 0.00434 0.25 -0.154 0.25 C -0.31285 0.25 -0.4415 0.19413 -0.4415 0.125 C -0.4415 0.05586 -0.31285 1.23457E-6 -0.154 1.23457E-6 Z " pathEditMode="relative" rAng="0" ptsTypes="AAAAA">
                                      <p:cBhvr>
                                        <p:cTn id="12" dur="2000" fill="hold"/>
                                        <p:tgtEl>
                                          <p:spTgt spid="4"/>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r. Bricker">
            <a:extLst>
              <a:ext uri="{FF2B5EF4-FFF2-40B4-BE49-F238E27FC236}">
                <a16:creationId xmlns:a16="http://schemas.microsoft.com/office/drawing/2014/main" id="{09FABB69-6D47-4B21-98A7-0FFDB244A53B}"/>
              </a:ext>
            </a:extLst>
          </p:cNvPr>
          <p:cNvPicPr>
            <a:picLocks noChangeAspect="1"/>
          </p:cNvPicPr>
          <p:nvPr/>
        </p:nvPicPr>
        <p:blipFill>
          <a:blip r:embed="rId5"/>
          <a:stretch>
            <a:fillRect/>
          </a:stretch>
        </p:blipFill>
        <p:spPr>
          <a:xfrm>
            <a:off x="2947074" y="292090"/>
            <a:ext cx="2912475" cy="4559320"/>
          </a:xfrm>
          <a:prstGeom prst="rect">
            <a:avLst/>
          </a:prstGeom>
        </p:spPr>
      </p:pic>
      <p:pic>
        <p:nvPicPr>
          <p:cNvPr id="8" name="Picture 7" descr="kitten">
            <a:extLst>
              <a:ext uri="{FF2B5EF4-FFF2-40B4-BE49-F238E27FC236}">
                <a16:creationId xmlns:a16="http://schemas.microsoft.com/office/drawing/2014/main" id="{65BDEB88-A314-4063-A74B-29BE83B7C888}"/>
              </a:ext>
            </a:extLst>
          </p:cNvPr>
          <p:cNvPicPr>
            <a:picLocks noChangeAspect="1"/>
          </p:cNvPicPr>
          <p:nvPr/>
        </p:nvPicPr>
        <p:blipFill rotWithShape="1">
          <a:blip r:embed="rId6">
            <a:duotone>
              <a:prstClr val="black"/>
              <a:srgbClr val="996633">
                <a:tint val="45000"/>
                <a:satMod val="400000"/>
              </a:srgbClr>
            </a:duotone>
            <a:extLst>
              <a:ext uri="{BEBA8EAE-BF5A-486C-A8C5-ECC9F3942E4B}">
                <a14:imgProps xmlns:a14="http://schemas.microsoft.com/office/drawing/2010/main">
                  <a14:imgLayer r:embed="rId7">
                    <a14:imgEffect>
                      <a14:backgroundRemoval t="6634" b="99263" l="10000" r="90000">
                        <a14:foregroundMark x1="46538" y1="43786" x2="46538" y2="44472"/>
                        <a14:foregroundMark x1="46538" y1="23464" x2="46538" y2="25959"/>
                        <a14:foregroundMark x1="46538" y1="13616" x2="46538" y2="15278"/>
                        <a14:foregroundMark x1="34721" y1="60996" x2="48846" y2="61425"/>
                        <a14:foregroundMark x1="48462" y1="67076" x2="48462" y2="83357"/>
                        <a14:foregroundMark x1="33894" y1="94728" x2="32308" y2="96314"/>
                        <a14:foregroundMark x1="41154" y1="87469" x2="38027" y2="90596"/>
                        <a14:foregroundMark x1="32308" y1="96314" x2="32308" y2="96560"/>
                        <a14:foregroundMark x1="45769" y1="88452" x2="45270" y2="91957"/>
                        <a14:foregroundMark x1="56154" y1="92629" x2="57953" y2="95359"/>
                        <a14:foregroundMark x1="33846" y1="65356" x2="33077" y2="80344"/>
                        <a14:backgroundMark x1="31923" y1="14742" x2="0" y2="27764"/>
                        <a14:backgroundMark x1="21923" y1="30221" x2="12692" y2="34644"/>
                        <a14:backgroundMark x1="27692" y1="17445" x2="74615" y2="21376"/>
                        <a14:backgroundMark x1="90769" y1="52826" x2="39615" y2="38084"/>
                        <a14:backgroundMark x1="39615" y1="38084" x2="22308" y2="42015"/>
                        <a14:backgroundMark x1="22308" y1="42015" x2="12692" y2="51597"/>
                        <a14:backgroundMark x1="12692" y1="51597" x2="14231" y2="59951"/>
                        <a14:backgroundMark x1="9231" y1="38821" x2="64615" y2="12285"/>
                        <a14:backgroundMark x1="64615" y1="12285" x2="76154" y2="9582"/>
                        <a14:backgroundMark x1="64231" y1="38575" x2="5000" y2="43489"/>
                        <a14:backgroundMark x1="5000" y1="43489" x2="5769" y2="26290"/>
                        <a14:backgroundMark x1="5769" y1="26290" x2="32692" y2="9091"/>
                        <a14:backgroundMark x1="32692" y1="9091" x2="56923" y2="10565"/>
                        <a14:backgroundMark x1="56923" y1="10565" x2="70385" y2="20147"/>
                        <a14:backgroundMark x1="70385" y1="20147" x2="76538" y2="29484"/>
                        <a14:backgroundMark x1="76538" y1="29484" x2="67692" y2="38084"/>
                        <a14:backgroundMark x1="67692" y1="38084" x2="60769" y2="38575"/>
                        <a14:backgroundMark x1="79615" y1="61425" x2="75385" y2="71253"/>
                        <a14:backgroundMark x1="75385" y1="71253" x2="82692" y2="80098"/>
                        <a14:backgroundMark x1="82692" y1="80098" x2="89615" y2="83784"/>
                        <a14:backgroundMark x1="74231" y1="80590" x2="67692" y2="91646"/>
                        <a14:backgroundMark x1="67692" y1="91646" x2="76154" y2="99509"/>
                        <a14:backgroundMark x1="77308" y1="79361" x2="73462" y2="99509"/>
                        <a14:backgroundMark x1="73462" y1="99509" x2="73462" y2="99509"/>
                        <a14:backgroundMark x1="66538" y1="29484" x2="13077" y2="29484"/>
                        <a14:backgroundMark x1="13077" y1="29484" x2="70385" y2="41769"/>
                        <a14:backgroundMark x1="70385" y1="41769" x2="55769" y2="33170"/>
                        <a14:backgroundMark x1="55769" y1="33170" x2="41538" y2="29484"/>
                        <a14:backgroundMark x1="26923" y1="33907" x2="24231" y2="43980"/>
                        <a14:backgroundMark x1="28846" y1="50369" x2="19231" y2="68796"/>
                        <a14:backgroundMark x1="28846" y1="57985" x2="22308" y2="84275"/>
                        <a14:backgroundMark x1="51800" y1="96790" x2="51538" y2="99509"/>
                        <a14:backgroundMark x1="53077" y1="83538" x2="52102" y2="93661"/>
                        <a14:backgroundMark x1="21538" y1="48894" x2="21154" y2="60442"/>
                        <a14:backgroundMark x1="21154" y1="60442" x2="23077" y2="65848"/>
                        <a14:backgroundMark x1="72692" y1="56265" x2="74615" y2="66830"/>
                        <a14:backgroundMark x1="74615" y1="66830" x2="85769" y2="74693"/>
                        <a14:backgroundMark x1="85769" y1="74693" x2="94231" y2="76167"/>
                        <a14:backgroundMark x1="42308" y1="91400" x2="38462" y2="99509"/>
                        <a14:backgroundMark x1="51538" y1="97543" x2="56154" y2="99509"/>
                        <a14:backgroundMark x1="56538" y1="85258" x2="53462" y2="84521"/>
                      </a14:backgroundRemoval>
                    </a14:imgEffect>
                  </a14:imgLayer>
                </a14:imgProps>
              </a:ext>
            </a:extLst>
          </a:blip>
          <a:srcRect l="22512" t="37812" r="16106"/>
          <a:stretch/>
        </p:blipFill>
        <p:spPr>
          <a:xfrm>
            <a:off x="3615405" y="1817197"/>
            <a:ext cx="1913189" cy="3034213"/>
          </a:xfrm>
          <a:prstGeom prst="rect">
            <a:avLst/>
          </a:prstGeom>
        </p:spPr>
      </p:pic>
      <p:pic>
        <p:nvPicPr>
          <p:cNvPr id="2" name="Recorded Sound" descr="Mr. Bricker found Socks in the garage.  He pet Socks and brought him inside.  Mr. Bricker says, “We were wrong Socks.  You need to live in the house.”  Mr. Bricker picked up Socks and walked inside.  Just then Baby Charles said “ticky, ticky” and Socks smiled.  Charles was trying to say “kitty kitty.”  Socks was happy and went to sleep&#10;">
            <a:hlinkClick r:id="" action="ppaction://media"/>
            <a:extLst>
              <a:ext uri="{FF2B5EF4-FFF2-40B4-BE49-F238E27FC236}">
                <a16:creationId xmlns:a16="http://schemas.microsoft.com/office/drawing/2014/main" id="{7DF394B6-2452-4FB3-B25E-7FB19F5E7EA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508642" y="4241810"/>
            <a:ext cx="609600" cy="609600"/>
          </a:xfrm>
          <a:prstGeom prst="rect">
            <a:avLst/>
          </a:prstGeom>
        </p:spPr>
      </p:pic>
    </p:spTree>
    <p:extLst>
      <p:ext uri="{BB962C8B-B14F-4D97-AF65-F5344CB8AC3E}">
        <p14:creationId xmlns:p14="http://schemas.microsoft.com/office/powerpoint/2010/main" val="176788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9429"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8"/>
                                        </p:tgtEl>
                                        <p:attrNameLst>
                                          <p:attrName>r</p:attrName>
                                        </p:attrNameLst>
                                      </p:cBhvr>
                                    </p:animRot>
                                    <p:animRot by="-240000">
                                      <p:cBhvr>
                                        <p:cTn id="11" dur="200" fill="hold">
                                          <p:stCondLst>
                                            <p:cond delay="200"/>
                                          </p:stCondLst>
                                        </p:cTn>
                                        <p:tgtEl>
                                          <p:spTgt spid="8"/>
                                        </p:tgtEl>
                                        <p:attrNameLst>
                                          <p:attrName>r</p:attrName>
                                        </p:attrNameLst>
                                      </p:cBhvr>
                                    </p:animRot>
                                    <p:animRot by="240000">
                                      <p:cBhvr>
                                        <p:cTn id="12" dur="200" fill="hold">
                                          <p:stCondLst>
                                            <p:cond delay="400"/>
                                          </p:stCondLst>
                                        </p:cTn>
                                        <p:tgtEl>
                                          <p:spTgt spid="8"/>
                                        </p:tgtEl>
                                        <p:attrNameLst>
                                          <p:attrName>r</p:attrName>
                                        </p:attrNameLst>
                                      </p:cBhvr>
                                    </p:animRot>
                                    <p:animRot by="-240000">
                                      <p:cBhvr>
                                        <p:cTn id="13" dur="200" fill="hold">
                                          <p:stCondLst>
                                            <p:cond delay="600"/>
                                          </p:stCondLst>
                                        </p:cTn>
                                        <p:tgtEl>
                                          <p:spTgt spid="8"/>
                                        </p:tgtEl>
                                        <p:attrNameLst>
                                          <p:attrName>r</p:attrName>
                                        </p:attrNameLst>
                                      </p:cBhvr>
                                    </p:animRot>
                                    <p:animRot by="120000">
                                      <p:cBhvr>
                                        <p:cTn id="14"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itten">
            <a:extLst>
              <a:ext uri="{FF2B5EF4-FFF2-40B4-BE49-F238E27FC236}">
                <a16:creationId xmlns:a16="http://schemas.microsoft.com/office/drawing/2014/main" id="{F55E36D2-BC21-4B86-97A9-8536BA75B3AD}"/>
              </a:ext>
            </a:extLst>
          </p:cNvPr>
          <p:cNvPicPr>
            <a:picLocks noChangeAspect="1"/>
          </p:cNvPicPr>
          <p:nvPr/>
        </p:nvPicPr>
        <p:blipFill rotWithShape="1">
          <a:blip r:embed="rId5">
            <a:duotone>
              <a:prstClr val="black"/>
              <a:srgbClr val="996633">
                <a:tint val="45000"/>
                <a:satMod val="400000"/>
              </a:srgbClr>
            </a:duotone>
            <a:extLst>
              <a:ext uri="{BEBA8EAE-BF5A-486C-A8C5-ECC9F3942E4B}">
                <a14:imgProps xmlns:a14="http://schemas.microsoft.com/office/drawing/2010/main">
                  <a14:imgLayer r:embed="rId6">
                    <a14:imgEffect>
                      <a14:backgroundRemoval t="1114" b="96437" l="9777" r="89665">
                        <a14:foregroundMark x1="64891" y1="47537" x2="63128" y2="50557"/>
                        <a14:foregroundMark x1="76257" y1="28062" x2="68629" y2="41132"/>
                        <a14:foregroundMark x1="63128" y1="50557" x2="63687" y2="57016"/>
                        <a14:foregroundMark x1="62291" y1="96437" x2="60894" y2="79510"/>
                        <a14:foregroundMark x1="3274" y1="41666" x2="1397" y2="40535"/>
                        <a14:foregroundMark x1="6367" y1="43529" x2="5926" y2="43264"/>
                        <a14:foregroundMark x1="1397" y1="40535" x2="2944" y2="34572"/>
                        <a14:foregroundMark x1="23605" y1="12212" x2="22626" y2="12472"/>
                        <a14:foregroundMark x1="36872" y1="8686" x2="26406" y2="11467"/>
                        <a14:foregroundMark x1="22626" y1="12472" x2="31285" y2="22049"/>
                        <a14:foregroundMark x1="31285" y1="22049" x2="36113" y2="23781"/>
                        <a14:foregroundMark x1="23184" y1="16927" x2="23464" y2="28508"/>
                        <a14:foregroundMark x1="23464" y1="28508" x2="32738" y2="30819"/>
                        <a14:foregroundMark x1="68715" y1="39421" x2="64525" y2="50111"/>
                        <a14:foregroundMark x1="64525" y1="50111" x2="64525" y2="50334"/>
                        <a14:backgroundMark x1="49441" y1="51448" x2="15642" y2="75501"/>
                        <a14:backgroundMark x1="69274" y1="21381" x2="60615" y2="44543"/>
                        <a14:backgroundMark x1="60615" y1="44543" x2="41620" y2="57016"/>
                        <a14:backgroundMark x1="54190" y1="28953" x2="60894" y2="28953"/>
                        <a14:backgroundMark x1="54190" y1="42316" x2="51955" y2="64811"/>
                        <a14:backgroundMark x1="71508" y1="6013" x2="41061" y2="3786"/>
                        <a14:backgroundMark x1="41061" y1="3786" x2="27095" y2="5791"/>
                        <a14:backgroundMark x1="18584" y1="14485" x2="18156" y2="14922"/>
                        <a14:backgroundMark x1="21577" y1="11427" x2="18593" y2="14476"/>
                        <a14:backgroundMark x1="27095" y1="5791" x2="24783" y2="8153"/>
                        <a14:backgroundMark x1="18156" y1="14922" x2="19274" y2="52116"/>
                        <a14:backgroundMark x1="19274" y1="52116" x2="5028" y2="51670"/>
                        <a14:backgroundMark x1="5028" y1="51670" x2="2793" y2="3563"/>
                        <a14:backgroundMark x1="2793" y1="3563" x2="17877" y2="1559"/>
                        <a14:backgroundMark x1="17877" y1="1559" x2="32123" y2="1782"/>
                        <a14:backgroundMark x1="32123" y1="1782" x2="63966" y2="668"/>
                        <a14:backgroundMark x1="63966" y1="668" x2="73184" y2="7127"/>
                        <a14:backgroundMark x1="11453" y1="5568" x2="17598" y2="25835"/>
                        <a14:backgroundMark x1="28771" y1="3341" x2="10056" y2="5568"/>
                        <a14:backgroundMark x1="4469" y1="13808" x2="15642" y2="40089"/>
                        <a14:backgroundMark x1="14246" y1="40980" x2="559" y2="63697"/>
                        <a14:backgroundMark x1="559" y1="63697" x2="559" y2="63697"/>
                        <a14:backgroundMark x1="62291" y1="12472" x2="77374" y2="17595"/>
                        <a14:backgroundMark x1="66480" y1="7795" x2="66480" y2="22494"/>
                        <a14:backgroundMark x1="67039" y1="32294" x2="67039" y2="32294"/>
                        <a14:backgroundMark x1="23743" y1="38976" x2="62042" y2="43747"/>
                        <a14:backgroundMark x1="20391" y1="38530" x2="48883" y2="52116"/>
                        <a14:backgroundMark x1="48883" y1="52116" x2="49162" y2="52561"/>
                        <a14:backgroundMark x1="48603" y1="43207" x2="33799" y2="48998"/>
                        <a14:backgroundMark x1="33799" y1="48998" x2="6145" y2="43207"/>
                        <a14:backgroundMark x1="63687" y1="30290" x2="54190" y2="39421"/>
                        <a14:backgroundMark x1="54190" y1="39421" x2="54190" y2="39866"/>
                        <a14:backgroundMark x1="50000" y1="34076" x2="22346" y2="9800"/>
                        <a14:backgroundMark x1="52235" y1="18486" x2="38268" y2="39421"/>
                        <a14:backgroundMark x1="40503" y1="30067" x2="24581" y2="42316"/>
                      </a14:backgroundRemoval>
                    </a14:imgEffect>
                  </a14:imgLayer>
                </a14:imgProps>
              </a:ext>
            </a:extLst>
          </a:blip>
          <a:srcRect l="38709" t="24001"/>
          <a:stretch/>
        </p:blipFill>
        <p:spPr>
          <a:xfrm>
            <a:off x="5887452" y="-121698"/>
            <a:ext cx="3080085" cy="4790055"/>
          </a:xfrm>
          <a:prstGeom prst="rect">
            <a:avLst/>
          </a:prstGeom>
        </p:spPr>
      </p:pic>
      <p:pic>
        <p:nvPicPr>
          <p:cNvPr id="8" name="Picture 7" descr="crib with baby in it">
            <a:extLst>
              <a:ext uri="{FF2B5EF4-FFF2-40B4-BE49-F238E27FC236}">
                <a16:creationId xmlns:a16="http://schemas.microsoft.com/office/drawing/2014/main" id="{FE2892F6-4D1F-4687-9B03-E66E57A6B5AD}"/>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38667" y1="25000" x2="49000" y2="54255"/>
                        <a14:foregroundMark x1="56667" y1="15957" x2="57667" y2="46277"/>
                        <a14:foregroundMark x1="80000" y1="26596" x2="80000" y2="45213"/>
                        <a14:foregroundMark x1="20667" y1="26064" x2="21333" y2="45213"/>
                      </a14:backgroundRemoval>
                    </a14:imgEffect>
                  </a14:imgLayer>
                </a14:imgProps>
              </a:ext>
            </a:extLst>
          </a:blip>
          <a:stretch>
            <a:fillRect/>
          </a:stretch>
        </p:blipFill>
        <p:spPr>
          <a:xfrm flipH="1">
            <a:off x="-937109" y="-464720"/>
            <a:ext cx="6824561" cy="4276725"/>
          </a:xfrm>
          <a:prstGeom prst="rect">
            <a:avLst/>
          </a:prstGeom>
        </p:spPr>
      </p:pic>
      <p:pic>
        <p:nvPicPr>
          <p:cNvPr id="10" name="Picture 9" descr="bottle with spilled milk">
            <a:extLst>
              <a:ext uri="{FF2B5EF4-FFF2-40B4-BE49-F238E27FC236}">
                <a16:creationId xmlns:a16="http://schemas.microsoft.com/office/drawing/2014/main" id="{1FF20D10-BF66-471B-BAD1-C7FDC65B61AC}"/>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9976" b="89538" l="9987" r="96978">
                        <a14:foregroundMark x1="81866" y1="16788" x2="31143" y2="68370"/>
                        <a14:foregroundMark x1="88962" y1="15815" x2="90539" y2="43309"/>
                        <a14:foregroundMark x1="90539" y1="43309" x2="87516" y2="56204"/>
                        <a14:foregroundMark x1="87516" y1="56204" x2="75690" y2="64234"/>
                        <a14:foregroundMark x1="75690" y1="64234" x2="59527" y2="62774"/>
                        <a14:foregroundMark x1="59527" y1="62774" x2="52168" y2="55961"/>
                        <a14:foregroundMark x1="52168" y1="55961" x2="47569" y2="47445"/>
                        <a14:foregroundMark x1="92904" y1="18005" x2="95401" y2="31873"/>
                        <a14:foregroundMark x1="95401" y1="31873" x2="95532" y2="44282"/>
                        <a14:foregroundMark x1="95532" y1="44282" x2="92510" y2="56204"/>
                        <a14:foregroundMark x1="92510" y1="56204" x2="85151" y2="60827"/>
                        <a14:foregroundMark x1="85151" y1="60827" x2="80552" y2="60584"/>
                        <a14:foregroundMark x1="96978" y1="37226" x2="83837" y2="37470"/>
                        <a14:foregroundMark x1="51380" y1="24088" x2="62418" y2="45742"/>
                        <a14:foregroundMark x1="65703" y1="76399" x2="36662" y2="77616"/>
                        <a14:foregroundMark x1="36662" y1="77616" x2="21945" y2="68613"/>
                        <a14:foregroundMark x1="21945" y1="68613" x2="30618" y2="46959"/>
                        <a14:foregroundMark x1="30618" y1="46959" x2="36794" y2="41849"/>
                        <a14:foregroundMark x1="38014" y1="42172" x2="44152" y2="43796"/>
                        <a14:foregroundMark x1="36794" y1="41849" x2="37584" y2="42058"/>
                        <a14:foregroundMark x1="44152" y1="43796" x2="48226" y2="51825"/>
                        <a14:foregroundMark x1="24967" y1="64234" x2="18003" y2="66910"/>
                        <a14:foregroundMark x1="18003" y1="66910" x2="12615" y2="76642"/>
                        <a14:foregroundMark x1="12615" y1="76642" x2="20631" y2="84672"/>
                        <a14:foregroundMark x1="20631" y1="84672" x2="27989" y2="85888"/>
                        <a14:foregroundMark x1="27989" y1="85888" x2="41787" y2="81509"/>
                        <a14:backgroundMark x1="37845" y1="41363" x2="36531" y2="37470"/>
                      </a14:backgroundRemoval>
                    </a14:imgEffect>
                  </a14:imgLayer>
                </a14:imgProps>
              </a:ext>
            </a:extLst>
          </a:blip>
          <a:stretch>
            <a:fillRect/>
          </a:stretch>
        </p:blipFill>
        <p:spPr>
          <a:xfrm>
            <a:off x="4536919" y="3653983"/>
            <a:ext cx="2088975" cy="1128211"/>
          </a:xfrm>
          <a:prstGeom prst="rect">
            <a:avLst/>
          </a:prstGeom>
        </p:spPr>
      </p:pic>
      <p:sp>
        <p:nvSpPr>
          <p:cNvPr id="11" name="Freeform: Shape 10" descr="Chapter 7: Baby Charles and Socks&#10;Baby Charles cries and tries to get out of his crib..  Baby Charles shook his crib and threw his bottle.  “Ticky,” said Baby Charles.  Mrs. Bricker came inside&#10;">
            <a:extLst>
              <a:ext uri="{FF2B5EF4-FFF2-40B4-BE49-F238E27FC236}">
                <a16:creationId xmlns:a16="http://schemas.microsoft.com/office/drawing/2014/main" id="{5EAB8F44-057F-4233-844D-4290E1AB4045}"/>
              </a:ext>
            </a:extLst>
          </p:cNvPr>
          <p:cNvSpPr/>
          <p:nvPr/>
        </p:nvSpPr>
        <p:spPr>
          <a:xfrm>
            <a:off x="2212950" y="449179"/>
            <a:ext cx="1673250" cy="920267"/>
          </a:xfrm>
          <a:custGeom>
            <a:avLst/>
            <a:gdLst>
              <a:gd name="connsiteX0" fmla="*/ 1042737 w 1620252"/>
              <a:gd name="connsiteY0" fmla="*/ 593558 h 920267"/>
              <a:gd name="connsiteX1" fmla="*/ 1058779 w 1620252"/>
              <a:gd name="connsiteY1" fmla="*/ 882316 h 920267"/>
              <a:gd name="connsiteX2" fmla="*/ 1106905 w 1620252"/>
              <a:gd name="connsiteY2" fmla="*/ 866274 h 920267"/>
              <a:gd name="connsiteX3" fmla="*/ 1203158 w 1620252"/>
              <a:gd name="connsiteY3" fmla="*/ 818147 h 920267"/>
              <a:gd name="connsiteX4" fmla="*/ 1251284 w 1620252"/>
              <a:gd name="connsiteY4" fmla="*/ 786063 h 920267"/>
              <a:gd name="connsiteX5" fmla="*/ 1475874 w 1620252"/>
              <a:gd name="connsiteY5" fmla="*/ 737937 h 920267"/>
              <a:gd name="connsiteX6" fmla="*/ 1572126 w 1620252"/>
              <a:gd name="connsiteY6" fmla="*/ 705853 h 920267"/>
              <a:gd name="connsiteX7" fmla="*/ 1620252 w 1620252"/>
              <a:gd name="connsiteY7" fmla="*/ 689810 h 920267"/>
              <a:gd name="connsiteX8" fmla="*/ 1604210 w 1620252"/>
              <a:gd name="connsiteY8" fmla="*/ 625642 h 920267"/>
              <a:gd name="connsiteX9" fmla="*/ 1540042 w 1620252"/>
              <a:gd name="connsiteY9" fmla="*/ 449179 h 920267"/>
              <a:gd name="connsiteX10" fmla="*/ 1443789 w 1620252"/>
              <a:gd name="connsiteY10" fmla="*/ 401053 h 920267"/>
              <a:gd name="connsiteX11" fmla="*/ 1411705 w 1620252"/>
              <a:gd name="connsiteY11" fmla="*/ 368968 h 920267"/>
              <a:gd name="connsiteX12" fmla="*/ 1363579 w 1620252"/>
              <a:gd name="connsiteY12" fmla="*/ 352926 h 920267"/>
              <a:gd name="connsiteX13" fmla="*/ 1347537 w 1620252"/>
              <a:gd name="connsiteY13" fmla="*/ 304800 h 920267"/>
              <a:gd name="connsiteX14" fmla="*/ 1315452 w 1620252"/>
              <a:gd name="connsiteY14" fmla="*/ 256674 h 920267"/>
              <a:gd name="connsiteX15" fmla="*/ 1299410 w 1620252"/>
              <a:gd name="connsiteY15" fmla="*/ 208547 h 920267"/>
              <a:gd name="connsiteX16" fmla="*/ 1267326 w 1620252"/>
              <a:gd name="connsiteY16" fmla="*/ 160421 h 920267"/>
              <a:gd name="connsiteX17" fmla="*/ 1171074 w 1620252"/>
              <a:gd name="connsiteY17" fmla="*/ 112295 h 920267"/>
              <a:gd name="connsiteX18" fmla="*/ 1090863 w 1620252"/>
              <a:gd name="connsiteY18" fmla="*/ 64168 h 920267"/>
              <a:gd name="connsiteX19" fmla="*/ 1042737 w 1620252"/>
              <a:gd name="connsiteY19" fmla="*/ 32084 h 920267"/>
              <a:gd name="connsiteX20" fmla="*/ 946484 w 1620252"/>
              <a:gd name="connsiteY20" fmla="*/ 0 h 920267"/>
              <a:gd name="connsiteX21" fmla="*/ 818147 w 1620252"/>
              <a:gd name="connsiteY21" fmla="*/ 16042 h 920267"/>
              <a:gd name="connsiteX22" fmla="*/ 721895 w 1620252"/>
              <a:gd name="connsiteY22" fmla="*/ 64168 h 920267"/>
              <a:gd name="connsiteX23" fmla="*/ 673768 w 1620252"/>
              <a:gd name="connsiteY23" fmla="*/ 80210 h 920267"/>
              <a:gd name="connsiteX24" fmla="*/ 609600 w 1620252"/>
              <a:gd name="connsiteY24" fmla="*/ 208547 h 920267"/>
              <a:gd name="connsiteX25" fmla="*/ 609600 w 1620252"/>
              <a:gd name="connsiteY25" fmla="*/ 208547 h 920267"/>
              <a:gd name="connsiteX26" fmla="*/ 561474 w 1620252"/>
              <a:gd name="connsiteY26" fmla="*/ 304800 h 920267"/>
              <a:gd name="connsiteX27" fmla="*/ 545431 w 1620252"/>
              <a:gd name="connsiteY27" fmla="*/ 417095 h 920267"/>
              <a:gd name="connsiteX28" fmla="*/ 497305 w 1620252"/>
              <a:gd name="connsiteY28" fmla="*/ 513347 h 920267"/>
              <a:gd name="connsiteX29" fmla="*/ 449179 w 1620252"/>
              <a:gd name="connsiteY29" fmla="*/ 529389 h 920267"/>
              <a:gd name="connsiteX30" fmla="*/ 160421 w 1620252"/>
              <a:gd name="connsiteY30" fmla="*/ 545432 h 920267"/>
              <a:gd name="connsiteX31" fmla="*/ 112295 w 1620252"/>
              <a:gd name="connsiteY31" fmla="*/ 641684 h 920267"/>
              <a:gd name="connsiteX32" fmla="*/ 96252 w 1620252"/>
              <a:gd name="connsiteY32" fmla="*/ 721895 h 920267"/>
              <a:gd name="connsiteX33" fmla="*/ 0 w 1620252"/>
              <a:gd name="connsiteY33" fmla="*/ 737937 h 920267"/>
              <a:gd name="connsiteX34" fmla="*/ 48126 w 1620252"/>
              <a:gd name="connsiteY34" fmla="*/ 753979 h 920267"/>
              <a:gd name="connsiteX35" fmla="*/ 80210 w 1620252"/>
              <a:gd name="connsiteY35" fmla="*/ 802105 h 920267"/>
              <a:gd name="connsiteX36" fmla="*/ 304800 w 1620252"/>
              <a:gd name="connsiteY36" fmla="*/ 818147 h 920267"/>
              <a:gd name="connsiteX37" fmla="*/ 368968 w 1620252"/>
              <a:gd name="connsiteY37" fmla="*/ 834189 h 920267"/>
              <a:gd name="connsiteX38" fmla="*/ 465221 w 1620252"/>
              <a:gd name="connsiteY38" fmla="*/ 866274 h 920267"/>
              <a:gd name="connsiteX39" fmla="*/ 513347 w 1620252"/>
              <a:gd name="connsiteY39" fmla="*/ 914400 h 920267"/>
              <a:gd name="connsiteX40" fmla="*/ 770021 w 1620252"/>
              <a:gd name="connsiteY40" fmla="*/ 882316 h 920267"/>
              <a:gd name="connsiteX41" fmla="*/ 818147 w 1620252"/>
              <a:gd name="connsiteY41" fmla="*/ 529389 h 920267"/>
              <a:gd name="connsiteX42" fmla="*/ 866274 w 1620252"/>
              <a:gd name="connsiteY42" fmla="*/ 497305 h 920267"/>
              <a:gd name="connsiteX43" fmla="*/ 978568 w 1620252"/>
              <a:gd name="connsiteY43" fmla="*/ 513347 h 920267"/>
              <a:gd name="connsiteX44" fmla="*/ 1010652 w 1620252"/>
              <a:gd name="connsiteY44" fmla="*/ 609600 h 920267"/>
              <a:gd name="connsiteX45" fmla="*/ 1026695 w 1620252"/>
              <a:gd name="connsiteY45" fmla="*/ 657726 h 920267"/>
              <a:gd name="connsiteX46" fmla="*/ 1010652 w 1620252"/>
              <a:gd name="connsiteY46" fmla="*/ 609600 h 920267"/>
              <a:gd name="connsiteX47" fmla="*/ 1042737 w 1620252"/>
              <a:gd name="connsiteY47" fmla="*/ 593558 h 92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20252" h="920267">
                <a:moveTo>
                  <a:pt x="1042737" y="593558"/>
                </a:moveTo>
                <a:cubicBezTo>
                  <a:pt x="1048084" y="689811"/>
                  <a:pt x="1036700" y="788477"/>
                  <a:pt x="1058779" y="882316"/>
                </a:cubicBezTo>
                <a:cubicBezTo>
                  <a:pt x="1062652" y="898776"/>
                  <a:pt x="1091781" y="873836"/>
                  <a:pt x="1106905" y="866274"/>
                </a:cubicBezTo>
                <a:cubicBezTo>
                  <a:pt x="1231294" y="804078"/>
                  <a:pt x="1082192" y="858468"/>
                  <a:pt x="1203158" y="818147"/>
                </a:cubicBezTo>
                <a:cubicBezTo>
                  <a:pt x="1219200" y="807452"/>
                  <a:pt x="1233666" y="793893"/>
                  <a:pt x="1251284" y="786063"/>
                </a:cubicBezTo>
                <a:cubicBezTo>
                  <a:pt x="1340731" y="746309"/>
                  <a:pt x="1374791" y="750572"/>
                  <a:pt x="1475874" y="737937"/>
                </a:cubicBezTo>
                <a:lnTo>
                  <a:pt x="1572126" y="705853"/>
                </a:lnTo>
                <a:lnTo>
                  <a:pt x="1620252" y="689810"/>
                </a:lnTo>
                <a:cubicBezTo>
                  <a:pt x="1614905" y="668421"/>
                  <a:pt x="1608993" y="647165"/>
                  <a:pt x="1604210" y="625642"/>
                </a:cubicBezTo>
                <a:cubicBezTo>
                  <a:pt x="1590870" y="565613"/>
                  <a:pt x="1586764" y="495901"/>
                  <a:pt x="1540042" y="449179"/>
                </a:cubicBezTo>
                <a:cubicBezTo>
                  <a:pt x="1508944" y="418081"/>
                  <a:pt x="1482932" y="414100"/>
                  <a:pt x="1443789" y="401053"/>
                </a:cubicBezTo>
                <a:cubicBezTo>
                  <a:pt x="1433094" y="390358"/>
                  <a:pt x="1424674" y="376750"/>
                  <a:pt x="1411705" y="368968"/>
                </a:cubicBezTo>
                <a:cubicBezTo>
                  <a:pt x="1397205" y="360268"/>
                  <a:pt x="1375536" y="364883"/>
                  <a:pt x="1363579" y="352926"/>
                </a:cubicBezTo>
                <a:cubicBezTo>
                  <a:pt x="1351622" y="340969"/>
                  <a:pt x="1355099" y="319924"/>
                  <a:pt x="1347537" y="304800"/>
                </a:cubicBezTo>
                <a:cubicBezTo>
                  <a:pt x="1338914" y="287555"/>
                  <a:pt x="1326147" y="272716"/>
                  <a:pt x="1315452" y="256674"/>
                </a:cubicBezTo>
                <a:cubicBezTo>
                  <a:pt x="1310105" y="240632"/>
                  <a:pt x="1306972" y="223672"/>
                  <a:pt x="1299410" y="208547"/>
                </a:cubicBezTo>
                <a:cubicBezTo>
                  <a:pt x="1290788" y="191302"/>
                  <a:pt x="1280959" y="174054"/>
                  <a:pt x="1267326" y="160421"/>
                </a:cubicBezTo>
                <a:cubicBezTo>
                  <a:pt x="1236228" y="129323"/>
                  <a:pt x="1210216" y="125342"/>
                  <a:pt x="1171074" y="112295"/>
                </a:cubicBezTo>
                <a:cubicBezTo>
                  <a:pt x="1108405" y="49626"/>
                  <a:pt x="1174163" y="105818"/>
                  <a:pt x="1090863" y="64168"/>
                </a:cubicBezTo>
                <a:cubicBezTo>
                  <a:pt x="1073618" y="55546"/>
                  <a:pt x="1060355" y="39914"/>
                  <a:pt x="1042737" y="32084"/>
                </a:cubicBezTo>
                <a:cubicBezTo>
                  <a:pt x="1011832" y="18349"/>
                  <a:pt x="946484" y="0"/>
                  <a:pt x="946484" y="0"/>
                </a:cubicBezTo>
                <a:cubicBezTo>
                  <a:pt x="903705" y="5347"/>
                  <a:pt x="860564" y="8330"/>
                  <a:pt x="818147" y="16042"/>
                </a:cubicBezTo>
                <a:cubicBezTo>
                  <a:pt x="754783" y="27563"/>
                  <a:pt x="780610" y="34811"/>
                  <a:pt x="721895" y="64168"/>
                </a:cubicBezTo>
                <a:cubicBezTo>
                  <a:pt x="706770" y="71730"/>
                  <a:pt x="689810" y="74863"/>
                  <a:pt x="673768" y="80210"/>
                </a:cubicBezTo>
                <a:cubicBezTo>
                  <a:pt x="617770" y="136209"/>
                  <a:pt x="646467" y="97946"/>
                  <a:pt x="609600" y="208547"/>
                </a:cubicBezTo>
                <a:lnTo>
                  <a:pt x="609600" y="208547"/>
                </a:lnTo>
                <a:cubicBezTo>
                  <a:pt x="568136" y="270744"/>
                  <a:pt x="583613" y="238383"/>
                  <a:pt x="561474" y="304800"/>
                </a:cubicBezTo>
                <a:cubicBezTo>
                  <a:pt x="556126" y="342232"/>
                  <a:pt x="552847" y="380018"/>
                  <a:pt x="545431" y="417095"/>
                </a:cubicBezTo>
                <a:cubicBezTo>
                  <a:pt x="539895" y="444773"/>
                  <a:pt x="519838" y="495320"/>
                  <a:pt x="497305" y="513347"/>
                </a:cubicBezTo>
                <a:cubicBezTo>
                  <a:pt x="484101" y="523910"/>
                  <a:pt x="466013" y="527786"/>
                  <a:pt x="449179" y="529389"/>
                </a:cubicBezTo>
                <a:cubicBezTo>
                  <a:pt x="353212" y="538529"/>
                  <a:pt x="256674" y="540084"/>
                  <a:pt x="160421" y="545432"/>
                </a:cubicBezTo>
                <a:cubicBezTo>
                  <a:pt x="129053" y="592483"/>
                  <a:pt x="125579" y="588550"/>
                  <a:pt x="112295" y="641684"/>
                </a:cubicBezTo>
                <a:cubicBezTo>
                  <a:pt x="105682" y="668136"/>
                  <a:pt x="116954" y="704150"/>
                  <a:pt x="96252" y="721895"/>
                </a:cubicBezTo>
                <a:cubicBezTo>
                  <a:pt x="71556" y="743063"/>
                  <a:pt x="32084" y="732590"/>
                  <a:pt x="0" y="737937"/>
                </a:cubicBezTo>
                <a:cubicBezTo>
                  <a:pt x="16042" y="743284"/>
                  <a:pt x="34922" y="743416"/>
                  <a:pt x="48126" y="753979"/>
                </a:cubicBezTo>
                <a:cubicBezTo>
                  <a:pt x="63181" y="766023"/>
                  <a:pt x="61506" y="797429"/>
                  <a:pt x="80210" y="802105"/>
                </a:cubicBezTo>
                <a:cubicBezTo>
                  <a:pt x="153023" y="820308"/>
                  <a:pt x="229937" y="812800"/>
                  <a:pt x="304800" y="818147"/>
                </a:cubicBezTo>
                <a:cubicBezTo>
                  <a:pt x="326189" y="823494"/>
                  <a:pt x="347850" y="827854"/>
                  <a:pt x="368968" y="834189"/>
                </a:cubicBezTo>
                <a:cubicBezTo>
                  <a:pt x="401362" y="843907"/>
                  <a:pt x="465221" y="866274"/>
                  <a:pt x="465221" y="866274"/>
                </a:cubicBezTo>
                <a:cubicBezTo>
                  <a:pt x="481263" y="882316"/>
                  <a:pt x="490835" y="911586"/>
                  <a:pt x="513347" y="914400"/>
                </a:cubicBezTo>
                <a:cubicBezTo>
                  <a:pt x="639450" y="930163"/>
                  <a:pt x="679836" y="912378"/>
                  <a:pt x="770021" y="882316"/>
                </a:cubicBezTo>
                <a:cubicBezTo>
                  <a:pt x="870391" y="731758"/>
                  <a:pt x="738553" y="947252"/>
                  <a:pt x="818147" y="529389"/>
                </a:cubicBezTo>
                <a:cubicBezTo>
                  <a:pt x="821755" y="510449"/>
                  <a:pt x="850232" y="508000"/>
                  <a:pt x="866274" y="497305"/>
                </a:cubicBezTo>
                <a:cubicBezTo>
                  <a:pt x="903705" y="502652"/>
                  <a:pt x="948722" y="490133"/>
                  <a:pt x="978568" y="513347"/>
                </a:cubicBezTo>
                <a:cubicBezTo>
                  <a:pt x="1005264" y="534110"/>
                  <a:pt x="999957" y="577516"/>
                  <a:pt x="1010652" y="609600"/>
                </a:cubicBezTo>
                <a:lnTo>
                  <a:pt x="1026695" y="657726"/>
                </a:lnTo>
                <a:cubicBezTo>
                  <a:pt x="1026695" y="657726"/>
                  <a:pt x="1010652" y="626510"/>
                  <a:pt x="1010652" y="609600"/>
                </a:cubicBezTo>
                <a:lnTo>
                  <a:pt x="1042737" y="593558"/>
                </a:lnTo>
                <a:close/>
              </a:path>
            </a:pathLst>
          </a:custGeom>
          <a:solidFill>
            <a:srgbClr val="ECAD94">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corded Sound" descr="Chapter 7: Baby Charles and Socks&#10;Baby Charles cries and tries to get out of his crib..  Baby Charles shook his crib and threw his bottle.  “Ticky,” said Baby Charles.  Mrs. Bricker came inside&#10;">
            <a:hlinkClick r:id="" action="ppaction://media"/>
            <a:extLst>
              <a:ext uri="{FF2B5EF4-FFF2-40B4-BE49-F238E27FC236}">
                <a16:creationId xmlns:a16="http://schemas.microsoft.com/office/drawing/2014/main" id="{A6058E36-C72E-412C-8085-AC6089B1DB19}"/>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8588924" y="4668357"/>
            <a:ext cx="343022" cy="343022"/>
          </a:xfrm>
          <a:prstGeom prst="rect">
            <a:avLst/>
          </a:prstGeom>
        </p:spPr>
      </p:pic>
    </p:spTree>
    <p:extLst>
      <p:ext uri="{BB962C8B-B14F-4D97-AF65-F5344CB8AC3E}">
        <p14:creationId xmlns:p14="http://schemas.microsoft.com/office/powerpoint/2010/main" val="64991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8446"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10"/>
                                        </p:tgtEl>
                                        <p:attrNameLst>
                                          <p:attrName>r</p:attrName>
                                        </p:attrNameLst>
                                      </p:cBhvr>
                                    </p:animRot>
                                    <p:animRot by="-240000">
                                      <p:cBhvr>
                                        <p:cTn id="11" dur="200" fill="hold">
                                          <p:stCondLst>
                                            <p:cond delay="200"/>
                                          </p:stCondLst>
                                        </p:cTn>
                                        <p:tgtEl>
                                          <p:spTgt spid="10"/>
                                        </p:tgtEl>
                                        <p:attrNameLst>
                                          <p:attrName>r</p:attrName>
                                        </p:attrNameLst>
                                      </p:cBhvr>
                                    </p:animRot>
                                    <p:animRot by="240000">
                                      <p:cBhvr>
                                        <p:cTn id="12" dur="200" fill="hold">
                                          <p:stCondLst>
                                            <p:cond delay="400"/>
                                          </p:stCondLst>
                                        </p:cTn>
                                        <p:tgtEl>
                                          <p:spTgt spid="10"/>
                                        </p:tgtEl>
                                        <p:attrNameLst>
                                          <p:attrName>r</p:attrName>
                                        </p:attrNameLst>
                                      </p:cBhvr>
                                    </p:animRot>
                                    <p:animRot by="-240000">
                                      <p:cBhvr>
                                        <p:cTn id="13" dur="200" fill="hold">
                                          <p:stCondLst>
                                            <p:cond delay="600"/>
                                          </p:stCondLst>
                                        </p:cTn>
                                        <p:tgtEl>
                                          <p:spTgt spid="10"/>
                                        </p:tgtEl>
                                        <p:attrNameLst>
                                          <p:attrName>r</p:attrName>
                                        </p:attrNameLst>
                                      </p:cBhvr>
                                    </p:animRot>
                                    <p:animRot by="120000">
                                      <p:cBhvr>
                                        <p:cTn id="14"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by">
            <a:extLst>
              <a:ext uri="{FF2B5EF4-FFF2-40B4-BE49-F238E27FC236}">
                <a16:creationId xmlns:a16="http://schemas.microsoft.com/office/drawing/2014/main" id="{977DD525-E30E-4F8D-86A2-1F58DCE7F826}"/>
              </a:ext>
            </a:extLst>
          </p:cNvPr>
          <p:cNvPicPr>
            <a:picLocks noChangeAspect="1"/>
          </p:cNvPicPr>
          <p:nvPr/>
        </p:nvPicPr>
        <p:blipFill>
          <a:blip r:embed="rId5"/>
          <a:stretch>
            <a:fillRect/>
          </a:stretch>
        </p:blipFill>
        <p:spPr>
          <a:xfrm>
            <a:off x="3403682" y="602154"/>
            <a:ext cx="3040517" cy="3939192"/>
          </a:xfrm>
          <a:prstGeom prst="rect">
            <a:avLst/>
          </a:prstGeom>
        </p:spPr>
      </p:pic>
      <p:pic>
        <p:nvPicPr>
          <p:cNvPr id="3" name="Picture 2" descr="kitten">
            <a:extLst>
              <a:ext uri="{FF2B5EF4-FFF2-40B4-BE49-F238E27FC236}">
                <a16:creationId xmlns:a16="http://schemas.microsoft.com/office/drawing/2014/main" id="{66415A05-B7EF-41C9-8926-0C098188F958}"/>
              </a:ext>
            </a:extLst>
          </p:cNvPr>
          <p:cNvPicPr>
            <a:picLocks noChangeAspect="1"/>
          </p:cNvPicPr>
          <p:nvPr/>
        </p:nvPicPr>
        <p:blipFill rotWithShape="1">
          <a:blip r:embed="rId6">
            <a:duotone>
              <a:prstClr val="black"/>
              <a:srgbClr val="996633">
                <a:tint val="45000"/>
                <a:satMod val="400000"/>
              </a:srgbClr>
            </a:duotone>
            <a:extLst>
              <a:ext uri="{BEBA8EAE-BF5A-486C-A8C5-ECC9F3942E4B}">
                <a14:imgProps xmlns:a14="http://schemas.microsoft.com/office/drawing/2010/main">
                  <a14:imgLayer r:embed="rId7">
                    <a14:imgEffect>
                      <a14:backgroundRemoval t="24945" b="88840" l="4198" r="42939">
                        <a14:foregroundMark x1="27099" y1="44639" x2="37786" y2="77681"/>
                        <a14:foregroundMark x1="37786" y1="77681" x2="32634" y2="87746"/>
                        <a14:foregroundMark x1="32634" y1="87746" x2="23092" y2="89059"/>
                        <a14:foregroundMark x1="23092" y1="89059" x2="13931" y2="84902"/>
                        <a14:foregroundMark x1="13931" y1="84902" x2="12475" y2="77462"/>
                        <a14:foregroundMark x1="12405" y1="47046" x2="20229" y2="54267"/>
                        <a14:foregroundMark x1="20229" y1="54267" x2="25573" y2="50547"/>
                        <a14:foregroundMark x1="42939" y1="71554" x2="32061" y2="71554"/>
                        <a14:foregroundMark x1="12786" y1="73742" x2="14885" y2="82713"/>
                        <a14:foregroundMark x1="12405" y1="72648" x2="12405" y2="72648"/>
                        <a14:foregroundMark x1="13359" y1="72648" x2="13359" y2="72648"/>
                        <a14:foregroundMark x1="13359" y1="72648" x2="12977" y2="76805"/>
                        <a14:foregroundMark x1="35496" y1="34136" x2="33969" y2="37418"/>
                        <a14:foregroundMark x1="36260" y1="33698" x2="37405" y2="41794"/>
                        <a14:foregroundMark x1="34924" y1="32604" x2="34160" y2="38512"/>
                        <a14:backgroundMark x1="38359" y1="33042" x2="38359" y2="33042"/>
                        <a14:backgroundMark x1="31298" y1="27133" x2="35694" y2="32733"/>
                        <a14:backgroundMark x1="35863" y1="32762" x2="31870" y2="27352"/>
                        <a14:backgroundMark x1="31870" y1="27352" x2="31298" y2="27352"/>
                        <a14:backgroundMark x1="40076" y1="31510" x2="42557" y2="32604"/>
                        <a14:backgroundMark x1="40076" y1="34136" x2="40076" y2="34136"/>
                        <a14:backgroundMark x1="42557" y1="47702" x2="42557" y2="47702"/>
                        <a14:backgroundMark x1="20038" y1="23414" x2="20038" y2="25164"/>
                        <a14:backgroundMark x1="22328" y1="27352" x2="22328" y2="27352"/>
                      </a14:backgroundRemoval>
                    </a14:imgEffect>
                  </a14:imgLayer>
                </a14:imgProps>
              </a:ext>
            </a:extLst>
          </a:blip>
          <a:srcRect t="17454" r="54500" b="4785"/>
          <a:stretch/>
        </p:blipFill>
        <p:spPr>
          <a:xfrm>
            <a:off x="1915024" y="879308"/>
            <a:ext cx="2270960" cy="3384884"/>
          </a:xfrm>
          <a:prstGeom prst="rect">
            <a:avLst/>
          </a:prstGeom>
        </p:spPr>
      </p:pic>
      <p:pic>
        <p:nvPicPr>
          <p:cNvPr id="2" name="Recorded Sound" descr="Mrs. Bricker found Baby Charles and Socks asleep together.  They were friends.  Everyone was happy. &#10;">
            <a:hlinkClick r:id="" action="ppaction://media"/>
            <a:extLst>
              <a:ext uri="{FF2B5EF4-FFF2-40B4-BE49-F238E27FC236}">
                <a16:creationId xmlns:a16="http://schemas.microsoft.com/office/drawing/2014/main" id="{3C7DCCE9-B958-453F-B874-57E37DB39C3D}"/>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838931" y="4790940"/>
            <a:ext cx="210623" cy="210623"/>
          </a:xfrm>
          <a:prstGeom prst="rect">
            <a:avLst/>
          </a:prstGeom>
        </p:spPr>
      </p:pic>
    </p:spTree>
    <p:extLst>
      <p:ext uri="{BB962C8B-B14F-4D97-AF65-F5344CB8AC3E}">
        <p14:creationId xmlns:p14="http://schemas.microsoft.com/office/powerpoint/2010/main" val="114507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669"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7"/>
                                        </p:tgtEl>
                                        <p:attrNameLst>
                                          <p:attrName>r</p:attrName>
                                        </p:attrNameLst>
                                      </p:cBhvr>
                                    </p:animRot>
                                    <p:animRot by="-240000">
                                      <p:cBhvr>
                                        <p:cTn id="11" dur="200" fill="hold">
                                          <p:stCondLst>
                                            <p:cond delay="200"/>
                                          </p:stCondLst>
                                        </p:cTn>
                                        <p:tgtEl>
                                          <p:spTgt spid="7"/>
                                        </p:tgtEl>
                                        <p:attrNameLst>
                                          <p:attrName>r</p:attrName>
                                        </p:attrNameLst>
                                      </p:cBhvr>
                                    </p:animRot>
                                    <p:animRot by="240000">
                                      <p:cBhvr>
                                        <p:cTn id="12" dur="200" fill="hold">
                                          <p:stCondLst>
                                            <p:cond delay="400"/>
                                          </p:stCondLst>
                                        </p:cTn>
                                        <p:tgtEl>
                                          <p:spTgt spid="7"/>
                                        </p:tgtEl>
                                        <p:attrNameLst>
                                          <p:attrName>r</p:attrName>
                                        </p:attrNameLst>
                                      </p:cBhvr>
                                    </p:animRot>
                                    <p:animRot by="-240000">
                                      <p:cBhvr>
                                        <p:cTn id="13" dur="200" fill="hold">
                                          <p:stCondLst>
                                            <p:cond delay="600"/>
                                          </p:stCondLst>
                                        </p:cTn>
                                        <p:tgtEl>
                                          <p:spTgt spid="7"/>
                                        </p:tgtEl>
                                        <p:attrNameLst>
                                          <p:attrName>r</p:attrName>
                                        </p:attrNameLst>
                                      </p:cBhvr>
                                    </p:animRot>
                                    <p:animRot by="120000">
                                      <p:cBhvr>
                                        <p:cTn id="14" dur="200" fill="hold">
                                          <p:stCondLst>
                                            <p:cond delay="800"/>
                                          </p:stCondLst>
                                        </p:cTn>
                                        <p:tgtEl>
                                          <p:spTgt spid="7"/>
                                        </p:tgtEl>
                                        <p:attrNameLst>
                                          <p:attrName>r</p:attrName>
                                        </p:attrNameLst>
                                      </p:cBhvr>
                                    </p:animRot>
                                  </p:childTnLst>
                                </p:cTn>
                              </p:par>
                              <p:par>
                                <p:cTn id="15" presetID="32" presetClass="emph" presetSubtype="0" fill="hold" nodeType="withEffect">
                                  <p:stCondLst>
                                    <p:cond delay="0"/>
                                  </p:stCondLst>
                                  <p:childTnLst>
                                    <p:animRot by="120000">
                                      <p:cBhvr>
                                        <p:cTn id="16" dur="100" fill="hold">
                                          <p:stCondLst>
                                            <p:cond delay="0"/>
                                          </p:stCondLst>
                                        </p:cTn>
                                        <p:tgtEl>
                                          <p:spTgt spid="3"/>
                                        </p:tgtEl>
                                        <p:attrNameLst>
                                          <p:attrName>r</p:attrName>
                                        </p:attrNameLst>
                                      </p:cBhvr>
                                    </p:animRot>
                                    <p:animRot by="-240000">
                                      <p:cBhvr>
                                        <p:cTn id="17" dur="200" fill="hold">
                                          <p:stCondLst>
                                            <p:cond delay="200"/>
                                          </p:stCondLst>
                                        </p:cTn>
                                        <p:tgtEl>
                                          <p:spTgt spid="3"/>
                                        </p:tgtEl>
                                        <p:attrNameLst>
                                          <p:attrName>r</p:attrName>
                                        </p:attrNameLst>
                                      </p:cBhvr>
                                    </p:animRot>
                                    <p:animRot by="240000">
                                      <p:cBhvr>
                                        <p:cTn id="18" dur="200" fill="hold">
                                          <p:stCondLst>
                                            <p:cond delay="400"/>
                                          </p:stCondLst>
                                        </p:cTn>
                                        <p:tgtEl>
                                          <p:spTgt spid="3"/>
                                        </p:tgtEl>
                                        <p:attrNameLst>
                                          <p:attrName>r</p:attrName>
                                        </p:attrNameLst>
                                      </p:cBhvr>
                                    </p:animRot>
                                    <p:animRot by="-240000">
                                      <p:cBhvr>
                                        <p:cTn id="19" dur="200" fill="hold">
                                          <p:stCondLst>
                                            <p:cond delay="600"/>
                                          </p:stCondLst>
                                        </p:cTn>
                                        <p:tgtEl>
                                          <p:spTgt spid="3"/>
                                        </p:tgtEl>
                                        <p:attrNameLst>
                                          <p:attrName>r</p:attrName>
                                        </p:attrNameLst>
                                      </p:cBhvr>
                                    </p:animRot>
                                    <p:animRot by="120000">
                                      <p:cBhvr>
                                        <p:cTn id="2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mute="1">
                <p:cTn id="21"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2" descr="Picture symbol of &quot;the end&quot;"/>
          <p:cNvPicPr preferRelativeResize="0"/>
          <p:nvPr/>
        </p:nvPicPr>
        <p:blipFill>
          <a:blip r:embed="rId5">
            <a:alphaModFix/>
          </a:blip>
          <a:stretch>
            <a:fillRect/>
          </a:stretch>
        </p:blipFill>
        <p:spPr>
          <a:xfrm>
            <a:off x="2482863" y="647975"/>
            <a:ext cx="4178276" cy="3544500"/>
          </a:xfrm>
          <a:prstGeom prst="rect">
            <a:avLst/>
          </a:prstGeom>
          <a:noFill/>
          <a:ln>
            <a:noFill/>
          </a:ln>
        </p:spPr>
      </p:pic>
      <p:pic>
        <p:nvPicPr>
          <p:cNvPr id="2" name="the end" descr="The End">
            <a:hlinkClick r:id="" action="ppaction://media"/>
            <a:extLst>
              <a:ext uri="{FF2B5EF4-FFF2-40B4-BE49-F238E27FC236}">
                <a16:creationId xmlns:a16="http://schemas.microsoft.com/office/drawing/2014/main" id="{3CA50B9A-42DF-4106-AF2F-5D9DFA80C6D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728075" y="4625975"/>
            <a:ext cx="323850" cy="2984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16"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102"/>
                                        </p:tgtEl>
                                        <p:attrNameLst>
                                          <p:attrName>r</p:attrName>
                                        </p:attrNameLst>
                                      </p:cBhvr>
                                    </p:animRot>
                                    <p:animRot by="-240000">
                                      <p:cBhvr>
                                        <p:cTn id="11" dur="200" fill="hold">
                                          <p:stCondLst>
                                            <p:cond delay="200"/>
                                          </p:stCondLst>
                                        </p:cTn>
                                        <p:tgtEl>
                                          <p:spTgt spid="102"/>
                                        </p:tgtEl>
                                        <p:attrNameLst>
                                          <p:attrName>r</p:attrName>
                                        </p:attrNameLst>
                                      </p:cBhvr>
                                    </p:animRot>
                                    <p:animRot by="240000">
                                      <p:cBhvr>
                                        <p:cTn id="12" dur="200" fill="hold">
                                          <p:stCondLst>
                                            <p:cond delay="400"/>
                                          </p:stCondLst>
                                        </p:cTn>
                                        <p:tgtEl>
                                          <p:spTgt spid="102"/>
                                        </p:tgtEl>
                                        <p:attrNameLst>
                                          <p:attrName>r</p:attrName>
                                        </p:attrNameLst>
                                      </p:cBhvr>
                                    </p:animRot>
                                    <p:animRot by="-240000">
                                      <p:cBhvr>
                                        <p:cTn id="13" dur="200" fill="hold">
                                          <p:stCondLst>
                                            <p:cond delay="600"/>
                                          </p:stCondLst>
                                        </p:cTn>
                                        <p:tgtEl>
                                          <p:spTgt spid="102"/>
                                        </p:tgtEl>
                                        <p:attrNameLst>
                                          <p:attrName>r</p:attrName>
                                        </p:attrNameLst>
                                      </p:cBhvr>
                                    </p:animRot>
                                    <p:animRot by="120000">
                                      <p:cBhvr>
                                        <p:cTn id="14" dur="200" fill="hold">
                                          <p:stCondLst>
                                            <p:cond delay="800"/>
                                          </p:stCondLst>
                                        </p:cTn>
                                        <p:tgtEl>
                                          <p:spTgt spid="10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p:cTn id="15"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4287F5-AFE2-4917-93A2-110D0E1929DD}"/>
              </a:ext>
            </a:extLst>
          </p:cNvPr>
          <p:cNvSpPr txBox="1"/>
          <p:nvPr/>
        </p:nvSpPr>
        <p:spPr>
          <a:xfrm>
            <a:off x="515426" y="426126"/>
            <a:ext cx="8228523" cy="4269700"/>
          </a:xfrm>
          <a:prstGeom prst="rect">
            <a:avLst/>
          </a:prstGeom>
          <a:noFill/>
        </p:spPr>
        <p:txBody>
          <a:bodyPr wrap="square">
            <a:spAutoFit/>
          </a:bodyPr>
          <a:lstStyle/>
          <a:p>
            <a:r>
              <a:rPr lang="en-US" sz="2400" dirty="0">
                <a:solidFill>
                  <a:schemeClr val="tx1"/>
                </a:solidFill>
                <a:latin typeface="Arial" panose="020B0604020202020204" pitchFamily="34" charset="0"/>
                <a:cs typeface="Arial" panose="020B0604020202020204" pitchFamily="34" charset="0"/>
              </a:rPr>
              <a:t>This Adapted Literature resource is available through the Sherlock Center Resource Library. The text and graphics are adapted from the original source. These resources are provided for teachers to help students with severe disabilities participate in the general curriculum. Please limit the use and distribution of these materials accordingly.</a:t>
            </a:r>
          </a:p>
          <a:p>
            <a:r>
              <a:rPr lang="en-US" sz="2400" dirty="0">
                <a:solidFill>
                  <a:schemeClr val="tx1"/>
                </a:solidFill>
                <a:latin typeface="Arial" panose="020B0604020202020204" pitchFamily="34" charset="0"/>
                <a:cs typeface="Arial" panose="020B0604020202020204" pitchFamily="34" charset="0"/>
              </a:rPr>
              <a:t> </a:t>
            </a:r>
          </a:p>
          <a:p>
            <a:r>
              <a:rPr lang="en-US" sz="2400" dirty="0">
                <a:solidFill>
                  <a:schemeClr val="tx1"/>
                </a:solidFill>
                <a:latin typeface="Arial" panose="020B0604020202020204" pitchFamily="34" charset="0"/>
                <a:cs typeface="Arial" panose="020B0604020202020204" pitchFamily="34" charset="0"/>
              </a:rPr>
              <a:t> </a:t>
            </a:r>
          </a:p>
          <a:p>
            <a:r>
              <a:rPr lang="en-US" sz="2400" dirty="0">
                <a:solidFill>
                  <a:schemeClr val="tx1"/>
                </a:solidFill>
                <a:latin typeface="Arial" panose="020B0604020202020204" pitchFamily="34" charset="0"/>
                <a:cs typeface="Arial" panose="020B0604020202020204" pitchFamily="34" charset="0"/>
              </a:rPr>
              <a:t>Paul V. Sherlock Center on Disabilities / RI College</a:t>
            </a:r>
          </a:p>
          <a:p>
            <a:r>
              <a:rPr lang="en-US" sz="2400" dirty="0">
                <a:solidFill>
                  <a:schemeClr val="tx1"/>
                </a:solidFill>
                <a:latin typeface="Arial" panose="020B0604020202020204" pitchFamily="34" charset="0"/>
                <a:cs typeface="Arial" panose="020B0604020202020204" pitchFamily="34" charset="0"/>
              </a:rPr>
              <a:t>600 Mt. Pleasant Avenue, Providence RI 02908</a:t>
            </a:r>
          </a:p>
          <a:p>
            <a:r>
              <a:rPr lang="en-US" sz="2400" dirty="0">
                <a:solidFill>
                  <a:schemeClr val="tx1"/>
                </a:solidFill>
                <a:latin typeface="Arial" panose="020B0604020202020204" pitchFamily="34" charset="0"/>
                <a:cs typeface="Arial" panose="020B0604020202020204" pitchFamily="34" charset="0"/>
              </a:rPr>
              <a:t>www.sherlockcenter.org</a:t>
            </a:r>
          </a:p>
        </p:txBody>
      </p:sp>
    </p:spTree>
    <p:extLst>
      <p:ext uri="{BB962C8B-B14F-4D97-AF65-F5344CB8AC3E}">
        <p14:creationId xmlns:p14="http://schemas.microsoft.com/office/powerpoint/2010/main" val="1541282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white box">
            <a:extLst>
              <a:ext uri="{FF2B5EF4-FFF2-40B4-BE49-F238E27FC236}">
                <a16:creationId xmlns:a16="http://schemas.microsoft.com/office/drawing/2014/main" id="{786AA66F-114D-47E6-B5BC-F79A3D1CEAD0}"/>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5677" b="96507" l="2273" r="96364">
                        <a14:foregroundMark x1="68628" y1="48059" x2="77273" y2="51528"/>
                        <a14:foregroundMark x1="5455" y1="22707" x2="27173" y2="31422"/>
                        <a14:foregroundMark x1="36818" y1="13100" x2="42261" y2="26318"/>
                        <a14:foregroundMark x1="68182" y1="14410" x2="60032" y2="23477"/>
                        <a14:foregroundMark x1="96818" y1="24891" x2="68000" y2="28632"/>
                        <a14:foregroundMark x1="61364" y1="5677" x2="59751" y2="23295"/>
                        <a14:foregroundMark x1="2273" y1="52838" x2="29597" y2="47698"/>
                        <a14:foregroundMark x1="48636" y1="96507" x2="40909" y2="48999"/>
                        <a14:foregroundMark x1="18702" y1="43070" x2="13636" y2="43668"/>
                        <a14:foregroundMark x1="13636" y1="43668" x2="24091" y2="64629"/>
                        <a14:foregroundMark x1="24091" y1="64629" x2="41818" y2="56769"/>
                        <a14:foregroundMark x1="16818" y1="61135" x2="24545" y2="82533"/>
                        <a14:foregroundMark x1="24545" y1="82533" x2="45455" y2="93013"/>
                        <a14:foregroundMark x1="45455" y1="93013" x2="42273" y2="68122"/>
                        <a14:foregroundMark x1="42273" y1="68122" x2="24545" y2="53712"/>
                        <a14:foregroundMark x1="24545" y1="53712" x2="17273" y2="59825"/>
                        <a14:foregroundMark x1="66374" y1="48961" x2="60455" y2="81659"/>
                        <a14:foregroundMark x1="54545" y1="91266" x2="60455" y2="56769"/>
                        <a14:foregroundMark x1="79339" y1="81712" x2="66530" y2="48899"/>
                        <a14:backgroundMark x1="21364" y1="38428" x2="45000" y2="32751"/>
                        <a14:backgroundMark x1="45000" y1="32751" x2="45909" y2="32751"/>
                        <a14:backgroundMark x1="50000" y1="26638" x2="47727" y2="47598"/>
                        <a14:backgroundMark x1="30455" y1="39301" x2="41818" y2="47162"/>
                        <a14:backgroundMark x1="51364" y1="26638" x2="73636" y2="41048"/>
                        <a14:backgroundMark x1="71364" y1="39301" x2="49545" y2="48035"/>
                        <a14:backgroundMark x1="49545" y1="48035" x2="49091" y2="48035"/>
                        <a14:backgroundMark x1="40909" y1="48472" x2="40909" y2="48472"/>
                        <a14:backgroundMark x1="40909" y1="48472" x2="39545" y2="45415"/>
                        <a14:backgroundMark x1="50000" y1="52838" x2="56818" y2="47598"/>
                        <a14:backgroundMark x1="77273" y1="86463" x2="83182" y2="80349"/>
                      </a14:backgroundRemoval>
                    </a14:imgEffect>
                  </a14:imgLayer>
                </a14:imgProps>
              </a:ext>
            </a:extLst>
          </a:blip>
          <a:srcRect b="60925"/>
          <a:stretch/>
        </p:blipFill>
        <p:spPr>
          <a:xfrm>
            <a:off x="2774205" y="2016621"/>
            <a:ext cx="3057525" cy="1243608"/>
          </a:xfrm>
          <a:prstGeom prst="rect">
            <a:avLst/>
          </a:prstGeom>
        </p:spPr>
      </p:pic>
      <p:pic>
        <p:nvPicPr>
          <p:cNvPr id="7" name="Picture 6" descr="picture of kitten">
            <a:extLst>
              <a:ext uri="{FF2B5EF4-FFF2-40B4-BE49-F238E27FC236}">
                <a16:creationId xmlns:a16="http://schemas.microsoft.com/office/drawing/2014/main" id="{62E569D9-72E9-42E4-9CE8-090D556A1D6B}"/>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3759" b="89850" l="9398" r="89850">
                        <a14:foregroundMark x1="29323" y1="7519" x2="31203" y2="16165"/>
                        <a14:foregroundMark x1="42105" y1="19173" x2="43985" y2="26692"/>
                        <a14:foregroundMark x1="71053" y1="15789" x2="69173" y2="20301"/>
                        <a14:foregroundMark x1="29323" y1="3759" x2="30451" y2="8647"/>
                        <a14:foregroundMark x1="47744" y1="22932" x2="52632" y2="28195"/>
                        <a14:backgroundMark x1="38346" y1="71053" x2="37594" y2="80075"/>
                        <a14:backgroundMark x1="37594" y1="80075" x2="39098" y2="70677"/>
                        <a14:backgroundMark x1="39098" y1="70677" x2="39098" y2="70677"/>
                        <a14:backgroundMark x1="36090" y1="34211" x2="37682" y2="27842"/>
                        <a14:backgroundMark x1="38852" y1="19970" x2="37970" y2="12030"/>
                        <a14:backgroundMark x1="36294" y1="22291" x2="34962" y2="30451"/>
                        <a14:backgroundMark x1="37970" y1="12030" x2="36583" y2="20526"/>
                        <a14:backgroundMark x1="34962" y1="30451" x2="36466" y2="34586"/>
                        <a14:backgroundMark x1="40602" y1="33459" x2="36842" y2="27444"/>
                        <a14:backgroundMark x1="39850" y1="63534" x2="39850" y2="72932"/>
                        <a14:backgroundMark x1="39850" y1="72932" x2="41353" y2="77068"/>
                      </a14:backgroundRemoval>
                    </a14:imgEffect>
                  </a14:imgLayer>
                </a14:imgProps>
              </a:ext>
            </a:extLst>
          </a:blip>
          <a:stretch>
            <a:fillRect/>
          </a:stretch>
        </p:blipFill>
        <p:spPr>
          <a:xfrm>
            <a:off x="3108778" y="2638425"/>
            <a:ext cx="2243170" cy="2243170"/>
          </a:xfrm>
          <a:prstGeom prst="rect">
            <a:avLst/>
          </a:prstGeom>
        </p:spPr>
      </p:pic>
      <p:pic>
        <p:nvPicPr>
          <p:cNvPr id="11" name="Picture 10" descr="white box">
            <a:extLst>
              <a:ext uri="{FF2B5EF4-FFF2-40B4-BE49-F238E27FC236}">
                <a16:creationId xmlns:a16="http://schemas.microsoft.com/office/drawing/2014/main" id="{C0BB3C34-A866-4095-8FF7-6EA46BA32467}"/>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5677" b="96507" l="2273" r="96364">
                        <a14:foregroundMark x1="68628" y1="48059" x2="77273" y2="51528"/>
                        <a14:foregroundMark x1="5455" y1="22707" x2="27173" y2="31422"/>
                        <a14:foregroundMark x1="36818" y1="13100" x2="42261" y2="26318"/>
                        <a14:foregroundMark x1="68182" y1="14410" x2="60032" y2="23477"/>
                        <a14:foregroundMark x1="96818" y1="24891" x2="68000" y2="28632"/>
                        <a14:foregroundMark x1="61364" y1="5677" x2="59751" y2="23295"/>
                        <a14:foregroundMark x1="2273" y1="52838" x2="29597" y2="47698"/>
                        <a14:foregroundMark x1="48636" y1="96507" x2="40909" y2="48999"/>
                        <a14:foregroundMark x1="18702" y1="43070" x2="13636" y2="43668"/>
                        <a14:foregroundMark x1="13636" y1="43668" x2="24091" y2="64629"/>
                        <a14:foregroundMark x1="24091" y1="64629" x2="41818" y2="56769"/>
                        <a14:foregroundMark x1="16818" y1="61135" x2="24545" y2="82533"/>
                        <a14:foregroundMark x1="24545" y1="82533" x2="45455" y2="93013"/>
                        <a14:foregroundMark x1="45455" y1="93013" x2="42273" y2="68122"/>
                        <a14:foregroundMark x1="42273" y1="68122" x2="24545" y2="53712"/>
                        <a14:foregroundMark x1="24545" y1="53712" x2="17273" y2="59825"/>
                        <a14:foregroundMark x1="66374" y1="48961" x2="60455" y2="81659"/>
                        <a14:foregroundMark x1="54545" y1="91266" x2="60455" y2="56769"/>
                        <a14:foregroundMark x1="79339" y1="81712" x2="66530" y2="48899"/>
                        <a14:backgroundMark x1="21364" y1="38428" x2="45000" y2="32751"/>
                        <a14:backgroundMark x1="45000" y1="32751" x2="45909" y2="32751"/>
                        <a14:backgroundMark x1="50000" y1="26638" x2="47727" y2="47598"/>
                        <a14:backgroundMark x1="30455" y1="39301" x2="41818" y2="47162"/>
                        <a14:backgroundMark x1="51364" y1="26638" x2="73636" y2="41048"/>
                        <a14:backgroundMark x1="71364" y1="39301" x2="49545" y2="48035"/>
                        <a14:backgroundMark x1="49545" y1="48035" x2="49091" y2="48035"/>
                        <a14:backgroundMark x1="40909" y1="48472" x2="40909" y2="48472"/>
                        <a14:backgroundMark x1="40909" y1="48472" x2="39545" y2="45415"/>
                        <a14:backgroundMark x1="50000" y1="52838" x2="56818" y2="47598"/>
                        <a14:backgroundMark x1="77273" y1="86463" x2="83182" y2="80349"/>
                      </a14:backgroundRemoval>
                    </a14:imgEffect>
                  </a14:imgLayer>
                </a14:imgProps>
              </a:ext>
            </a:extLst>
          </a:blip>
          <a:srcRect t="39075"/>
          <a:stretch/>
        </p:blipFill>
        <p:spPr>
          <a:xfrm>
            <a:off x="2774205" y="3190875"/>
            <a:ext cx="3057525" cy="1938998"/>
          </a:xfrm>
          <a:prstGeom prst="rect">
            <a:avLst/>
          </a:prstGeom>
        </p:spPr>
      </p:pic>
      <p:pic>
        <p:nvPicPr>
          <p:cNvPr id="2" name="Recorded Sound" descr="Chapter 1:  The Kitten Sale.&#10;The little girl sat in front of the market with a box of kittens for sale.  One of the kittens had white paws.  The kitten kept trying to climb out of the box.  The little girl named the kitten “Socks.”&#10;">
            <a:hlinkClick r:id="" action="ppaction://media"/>
            <a:extLst>
              <a:ext uri="{FF2B5EF4-FFF2-40B4-BE49-F238E27FC236}">
                <a16:creationId xmlns:a16="http://schemas.microsoft.com/office/drawing/2014/main" id="{7198F71F-84EF-49F0-BC1E-4D917375D119}"/>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718225" y="4752303"/>
            <a:ext cx="189661" cy="189661"/>
          </a:xfrm>
          <a:prstGeom prst="rect">
            <a:avLst/>
          </a:prstGeom>
        </p:spPr>
      </p:pic>
    </p:spTree>
    <p:extLst>
      <p:ext uri="{BB962C8B-B14F-4D97-AF65-F5344CB8AC3E}">
        <p14:creationId xmlns:p14="http://schemas.microsoft.com/office/powerpoint/2010/main" val="42756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8609"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104 -4.19753E-6 L 0.01042 -0.23086 " pathEditMode="relative" rAng="0" ptsTypes="AA">
                                      <p:cBhvr>
                                        <p:cTn id="10" dur="5000" fill="hold"/>
                                        <p:tgtEl>
                                          <p:spTgt spid="7"/>
                                        </p:tgtEl>
                                        <p:attrNameLst>
                                          <p:attrName>ppt_x</p:attrName>
                                          <p:attrName>ppt_y</p:attrName>
                                        </p:attrNameLst>
                                      </p:cBhvr>
                                      <p:rCtr x="469" y="-11543"/>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picture of mail">
            <a:extLst>
              <a:ext uri="{FF2B5EF4-FFF2-40B4-BE49-F238E27FC236}">
                <a16:creationId xmlns:a16="http://schemas.microsoft.com/office/drawing/2014/main" id="{4480CCF5-764F-4FCA-AEF0-6FAF2C4AAA5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303" b="96029" l="9071" r="97788">
                        <a14:foregroundMark x1="31637" y1="96029" x2="35398" y2="79422"/>
                        <a14:foregroundMark x1="97788" y1="24188" x2="75664" y2="34296"/>
                        <a14:foregroundMark x1="9071" y1="37184" x2="15708" y2="37545"/>
                        <a14:foregroundMark x1="70354" y1="8303" x2="70354" y2="22022"/>
                        <a14:backgroundMark x1="47345" y1="81949" x2="47566" y2="81227"/>
                      </a14:backgroundRemoval>
                    </a14:imgEffect>
                  </a14:imgLayer>
                </a14:imgProps>
              </a:ext>
            </a:extLst>
          </a:blip>
          <a:stretch>
            <a:fillRect/>
          </a:stretch>
        </p:blipFill>
        <p:spPr>
          <a:xfrm>
            <a:off x="3048000" y="2157890"/>
            <a:ext cx="4428860" cy="2714147"/>
          </a:xfrm>
          <a:prstGeom prst="rect">
            <a:avLst/>
          </a:prstGeom>
        </p:spPr>
      </p:pic>
      <p:pic>
        <p:nvPicPr>
          <p:cNvPr id="14" name="Picture 13" descr="picture of kitten">
            <a:extLst>
              <a:ext uri="{FF2B5EF4-FFF2-40B4-BE49-F238E27FC236}">
                <a16:creationId xmlns:a16="http://schemas.microsoft.com/office/drawing/2014/main" id="{FAD8B12A-3DCC-4804-9171-130EBF64E49D}"/>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3759" b="89850" l="9398" r="89850">
                        <a14:foregroundMark x1="29323" y1="7519" x2="31203" y2="16165"/>
                        <a14:foregroundMark x1="42105" y1="19173" x2="43985" y2="26692"/>
                        <a14:foregroundMark x1="71053" y1="15789" x2="69173" y2="20301"/>
                        <a14:foregroundMark x1="29323" y1="3759" x2="30451" y2="8647"/>
                        <a14:foregroundMark x1="47744" y1="22932" x2="52632" y2="28195"/>
                        <a14:backgroundMark x1="38346" y1="71053" x2="37594" y2="80075"/>
                        <a14:backgroundMark x1="37594" y1="80075" x2="39098" y2="70677"/>
                        <a14:backgroundMark x1="39098" y1="70677" x2="39098" y2="70677"/>
                        <a14:backgroundMark x1="36090" y1="34211" x2="37682" y2="27842"/>
                        <a14:backgroundMark x1="38852" y1="19970" x2="37970" y2="12030"/>
                        <a14:backgroundMark x1="36294" y1="22291" x2="34962" y2="30451"/>
                        <a14:backgroundMark x1="37970" y1="12030" x2="36583" y2="20526"/>
                        <a14:backgroundMark x1="34962" y1="30451" x2="36466" y2="34586"/>
                        <a14:backgroundMark x1="40602" y1="33459" x2="36842" y2="27444"/>
                        <a14:backgroundMark x1="39850" y1="63534" x2="39850" y2="72932"/>
                        <a14:backgroundMark x1="39850" y1="72932" x2="41353" y2="77068"/>
                      </a14:backgroundRemoval>
                    </a14:imgEffect>
                  </a14:imgLayer>
                </a14:imgProps>
              </a:ext>
            </a:extLst>
          </a:blip>
          <a:stretch>
            <a:fillRect/>
          </a:stretch>
        </p:blipFill>
        <p:spPr>
          <a:xfrm>
            <a:off x="2895532" y="119363"/>
            <a:ext cx="4138313" cy="4138313"/>
          </a:xfrm>
          <a:prstGeom prst="rect">
            <a:avLst/>
          </a:prstGeom>
        </p:spPr>
      </p:pic>
      <p:pic>
        <p:nvPicPr>
          <p:cNvPr id="2" name="Recorded Sound" descr="A boy wanted Socks.  The boy took Socks and put him in a mailbox and then left Socks all alone.  Socks was afraid. The mailman found Socks and gave him to Mr. and Mrs. Bricker&#10;">
            <a:hlinkClick r:id="" action="ppaction://media"/>
            <a:extLst>
              <a:ext uri="{FF2B5EF4-FFF2-40B4-BE49-F238E27FC236}">
                <a16:creationId xmlns:a16="http://schemas.microsoft.com/office/drawing/2014/main" id="{246970B3-6DA1-4338-97E7-D003DB55A23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619990" y="4726546"/>
            <a:ext cx="275018" cy="275018"/>
          </a:xfrm>
          <a:prstGeom prst="rect">
            <a:avLst/>
          </a:prstGeom>
        </p:spPr>
      </p:pic>
    </p:spTree>
    <p:extLst>
      <p:ext uri="{BB962C8B-B14F-4D97-AF65-F5344CB8AC3E}">
        <p14:creationId xmlns:p14="http://schemas.microsoft.com/office/powerpoint/2010/main" val="16370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938"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14"/>
                                        </p:tgtEl>
                                        <p:attrNameLst>
                                          <p:attrName>r</p:attrName>
                                        </p:attrNameLst>
                                      </p:cBhvr>
                                    </p:animRot>
                                    <p:animRot by="-240000">
                                      <p:cBhvr>
                                        <p:cTn id="11" dur="200" fill="hold">
                                          <p:stCondLst>
                                            <p:cond delay="200"/>
                                          </p:stCondLst>
                                        </p:cTn>
                                        <p:tgtEl>
                                          <p:spTgt spid="14"/>
                                        </p:tgtEl>
                                        <p:attrNameLst>
                                          <p:attrName>r</p:attrName>
                                        </p:attrNameLst>
                                      </p:cBhvr>
                                    </p:animRot>
                                    <p:animRot by="240000">
                                      <p:cBhvr>
                                        <p:cTn id="12" dur="200" fill="hold">
                                          <p:stCondLst>
                                            <p:cond delay="400"/>
                                          </p:stCondLst>
                                        </p:cTn>
                                        <p:tgtEl>
                                          <p:spTgt spid="14"/>
                                        </p:tgtEl>
                                        <p:attrNameLst>
                                          <p:attrName>r</p:attrName>
                                        </p:attrNameLst>
                                      </p:cBhvr>
                                    </p:animRot>
                                    <p:animRot by="-240000">
                                      <p:cBhvr>
                                        <p:cTn id="13" dur="200" fill="hold">
                                          <p:stCondLst>
                                            <p:cond delay="600"/>
                                          </p:stCondLst>
                                        </p:cTn>
                                        <p:tgtEl>
                                          <p:spTgt spid="14"/>
                                        </p:tgtEl>
                                        <p:attrNameLst>
                                          <p:attrName>r</p:attrName>
                                        </p:attrNameLst>
                                      </p:cBhvr>
                                    </p:animRot>
                                    <p:animRot by="120000">
                                      <p:cBhvr>
                                        <p:cTn id="14"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of kitten">
            <a:extLst>
              <a:ext uri="{FF2B5EF4-FFF2-40B4-BE49-F238E27FC236}">
                <a16:creationId xmlns:a16="http://schemas.microsoft.com/office/drawing/2014/main" id="{4BABF792-16C2-47E5-BDD9-A4AF524B86A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759" b="89850" l="9398" r="89850">
                        <a14:foregroundMark x1="29323" y1="7519" x2="31203" y2="16165"/>
                        <a14:foregroundMark x1="42105" y1="19173" x2="43985" y2="26692"/>
                        <a14:foregroundMark x1="71053" y1="15789" x2="69173" y2="20301"/>
                        <a14:foregroundMark x1="29323" y1="3759" x2="30451" y2="8647"/>
                        <a14:foregroundMark x1="47744" y1="22932" x2="52632" y2="28195"/>
                        <a14:backgroundMark x1="38346" y1="71053" x2="37594" y2="80075"/>
                        <a14:backgroundMark x1="37594" y1="80075" x2="39098" y2="70677"/>
                        <a14:backgroundMark x1="39098" y1="70677" x2="39098" y2="70677"/>
                        <a14:backgroundMark x1="36090" y1="34211" x2="37682" y2="27842"/>
                        <a14:backgroundMark x1="38852" y1="19970" x2="37970" y2="12030"/>
                        <a14:backgroundMark x1="36294" y1="22291" x2="34962" y2="30451"/>
                        <a14:backgroundMark x1="37970" y1="12030" x2="36583" y2="20526"/>
                        <a14:backgroundMark x1="34962" y1="30451" x2="36466" y2="34586"/>
                        <a14:backgroundMark x1="40602" y1="33459" x2="36842" y2="27444"/>
                        <a14:backgroundMark x1="39850" y1="63534" x2="39850" y2="72932"/>
                        <a14:backgroundMark x1="39850" y1="72932" x2="41353" y2="77068"/>
                      </a14:backgroundRemoval>
                    </a14:imgEffect>
                  </a14:imgLayer>
                </a14:imgProps>
              </a:ext>
            </a:extLst>
          </a:blip>
          <a:stretch>
            <a:fillRect/>
          </a:stretch>
        </p:blipFill>
        <p:spPr>
          <a:xfrm>
            <a:off x="-252115" y="1174440"/>
            <a:ext cx="4138313" cy="4138313"/>
          </a:xfrm>
          <a:prstGeom prst="rect">
            <a:avLst/>
          </a:prstGeom>
        </p:spPr>
      </p:pic>
      <p:sp>
        <p:nvSpPr>
          <p:cNvPr id="5" name="Oval 4" descr="yellow ping pong ball">
            <a:extLst>
              <a:ext uri="{FF2B5EF4-FFF2-40B4-BE49-F238E27FC236}">
                <a16:creationId xmlns:a16="http://schemas.microsoft.com/office/drawing/2014/main" id="{34A56101-E847-455C-8CA4-F0783CF02939}"/>
              </a:ext>
            </a:extLst>
          </p:cNvPr>
          <p:cNvSpPr/>
          <p:nvPr/>
        </p:nvSpPr>
        <p:spPr>
          <a:xfrm>
            <a:off x="7649308" y="193431"/>
            <a:ext cx="773723" cy="805163"/>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corded Sound" descr="Chapter 2: The Bricker’s Other Pet&#10;The Brickers loved Socks.  Socks slept on the couch.  The Brickers fed him tasty food.  The Brickers let Socks play with a ping-pong ball. &#10;">
            <a:hlinkClick r:id="" action="ppaction://media"/>
            <a:extLst>
              <a:ext uri="{FF2B5EF4-FFF2-40B4-BE49-F238E27FC236}">
                <a16:creationId xmlns:a16="http://schemas.microsoft.com/office/drawing/2014/main" id="{9BC7791A-BA3B-4DCB-8AEB-E7A9111FBFC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flipH="1">
            <a:off x="8727830" y="4752303"/>
            <a:ext cx="197765" cy="197765"/>
          </a:xfrm>
          <a:prstGeom prst="rect">
            <a:avLst/>
          </a:prstGeom>
        </p:spPr>
      </p:pic>
    </p:spTree>
    <p:extLst>
      <p:ext uri="{BB962C8B-B14F-4D97-AF65-F5344CB8AC3E}">
        <p14:creationId xmlns:p14="http://schemas.microsoft.com/office/powerpoint/2010/main" val="47211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82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1" presetClass="path" presetSubtype="0" accel="50000" decel="50000" fill="hold" grpId="0" nodeType="clickEffect">
                                  <p:stCondLst>
                                    <p:cond delay="0"/>
                                  </p:stCondLst>
                                  <p:childTnLst>
                                    <p:animMotion origin="layout" path="M 5.55556E-7 4.07407E-6 C -0.01059 -0.02593 -0.04757 -0.05124 -0.06024 -0.05124 C -0.14184 -0.05124 -0.22552 0.35061 -0.22552 0.75339 C -0.22552 0.5503 -0.26736 0.35061 -0.30712 0.35061 C -0.34896 0.35061 -0.38854 0.55339 -0.38854 0.75339 C -0.38854 0.6537 -0.40955 0.5503 -0.43038 0.5503 C -0.45139 0.5503 -0.47222 0.64969 -0.47222 0.75339 C -0.47222 0.70154 -0.48281 0.6537 -0.49323 0.6537 C -0.50382 0.6537 -0.51424 0.70524 -0.51424 0.75339 C -0.51424 0.72747 -0.51962 0.70154 -0.52483 0.70154 C -0.52726 0.70154 -0.53524 0.72747 -0.53524 0.75339 C -0.53524 0.74043 -0.53785 0.72747 -0.54063 0.72747 C -0.54063 0.72438 -0.54618 0.74043 -0.54618 0.75339 C -0.54618 0.74691 -0.54618 0.74043 -0.54879 0.74043 C -0.54879 0.74321 -0.55156 0.74629 -0.55156 0.75339 C -0.55156 0.75 -0.55156 0.74691 -0.55156 0.74321 C -0.55434 0.74321 -0.55434 0.74629 -0.55434 0.74907 C -0.55712 0.74907 -0.55712 0.74629 -0.55712 0.74321 C -0.55955 0.74321 -0.55955 0.74629 -0.55955 0.74907 " pathEditMode="relative" rAng="0" ptsTypes="AAAAAAAAAAAAAAAAAAA">
                                      <p:cBhvr>
                                        <p:cTn id="10" dur="5000" fill="hold"/>
                                        <p:tgtEl>
                                          <p:spTgt spid="5"/>
                                        </p:tgtEl>
                                        <p:attrNameLst>
                                          <p:attrName>ppt_x</p:attrName>
                                          <p:attrName>ppt_y</p:attrName>
                                        </p:attrNameLst>
                                      </p:cBhvr>
                                      <p:rCtr x="-27986" y="35093"/>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icture of kitten">
            <a:extLst>
              <a:ext uri="{FF2B5EF4-FFF2-40B4-BE49-F238E27FC236}">
                <a16:creationId xmlns:a16="http://schemas.microsoft.com/office/drawing/2014/main" id="{B854128C-479A-4C57-B74C-A8DE72D09D8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759" b="89850" l="9398" r="89850">
                        <a14:foregroundMark x1="29323" y1="7519" x2="31203" y2="16165"/>
                        <a14:foregroundMark x1="42105" y1="19173" x2="43985" y2="26692"/>
                        <a14:foregroundMark x1="71053" y1="15789" x2="69173" y2="20301"/>
                        <a14:foregroundMark x1="29323" y1="3759" x2="30451" y2="8647"/>
                        <a14:foregroundMark x1="47744" y1="22932" x2="52632" y2="28195"/>
                        <a14:backgroundMark x1="38346" y1="71053" x2="37594" y2="80075"/>
                        <a14:backgroundMark x1="37594" y1="80075" x2="39098" y2="70677"/>
                        <a14:backgroundMark x1="39098" y1="70677" x2="39098" y2="70677"/>
                        <a14:backgroundMark x1="36090" y1="34211" x2="37682" y2="27842"/>
                        <a14:backgroundMark x1="38852" y1="19970" x2="37970" y2="12030"/>
                        <a14:backgroundMark x1="36294" y1="22291" x2="34962" y2="30451"/>
                        <a14:backgroundMark x1="37970" y1="12030" x2="36583" y2="20526"/>
                        <a14:backgroundMark x1="34962" y1="30451" x2="36466" y2="34586"/>
                        <a14:backgroundMark x1="40602" y1="33459" x2="36842" y2="27444"/>
                        <a14:backgroundMark x1="39850" y1="63534" x2="39850" y2="72932"/>
                        <a14:backgroundMark x1="39850" y1="72932" x2="41353" y2="77068"/>
                      </a14:backgroundRemoval>
                    </a14:imgEffect>
                  </a14:imgLayer>
                </a14:imgProps>
              </a:ext>
            </a:extLst>
          </a:blip>
          <a:stretch>
            <a:fillRect/>
          </a:stretch>
        </p:blipFill>
        <p:spPr>
          <a:xfrm>
            <a:off x="2980591" y="369276"/>
            <a:ext cx="3182815" cy="3182815"/>
          </a:xfrm>
          <a:prstGeom prst="rect">
            <a:avLst/>
          </a:prstGeom>
        </p:spPr>
      </p:pic>
      <p:pic>
        <p:nvPicPr>
          <p:cNvPr id="3074" name="Picture 2" descr="Laundry Basket ">
            <a:extLst>
              <a:ext uri="{FF2B5EF4-FFF2-40B4-BE49-F238E27FC236}">
                <a16:creationId xmlns:a16="http://schemas.microsoft.com/office/drawing/2014/main" id="{E3553127-B0C9-4530-9428-6ECCB9957EFE}"/>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836" b="89617" l="9783" r="92391">
                        <a14:foregroundMark x1="92391" y1="34426" x2="77899" y2="37158"/>
                        <a14:foregroundMark x1="21014" y1="46995" x2="24275" y2="74317"/>
                        <a14:foregroundMark x1="24275" y1="74317" x2="33696" y2="79235"/>
                        <a14:foregroundMark x1="33696" y1="79235" x2="40942" y2="69399"/>
                        <a14:foregroundMark x1="40942" y1="69399" x2="37319" y2="53005"/>
                        <a14:foregroundMark x1="37319" y1="53005" x2="28261" y2="47541"/>
                        <a14:foregroundMark x1="28261" y1="47541" x2="21377" y2="46995"/>
                      </a14:backgroundRemoval>
                    </a14:imgEffect>
                  </a14:imgLayer>
                </a14:imgProps>
              </a:ext>
              <a:ext uri="{28A0092B-C50C-407E-A947-70E740481C1C}">
                <a14:useLocalDpi xmlns:a14="http://schemas.microsoft.com/office/drawing/2010/main" val="0"/>
              </a:ext>
            </a:extLst>
          </a:blip>
          <a:srcRect/>
          <a:stretch>
            <a:fillRect/>
          </a:stretch>
        </p:blipFill>
        <p:spPr bwMode="auto">
          <a:xfrm>
            <a:off x="1879721" y="1763790"/>
            <a:ext cx="5384556" cy="3576603"/>
          </a:xfrm>
          <a:prstGeom prst="rect">
            <a:avLst/>
          </a:prstGeom>
          <a:noFill/>
          <a:extLst>
            <a:ext uri="{909E8E84-426E-40DD-AFC4-6F175D3DCCD1}">
              <a14:hiddenFill xmlns:a14="http://schemas.microsoft.com/office/drawing/2010/main">
                <a:solidFill>
                  <a:srgbClr val="FFFFFF"/>
                </a:solidFill>
              </a14:hiddenFill>
            </a:ext>
          </a:extLst>
        </p:spPr>
      </p:pic>
      <p:pic>
        <p:nvPicPr>
          <p:cNvPr id="2" name="Recorded Sound" descr="Socks liked being around people.  When the Brickers were gone, Socks used his claws on the chair.  Mr. Bricker was mad and put Socks in the laundry room. &#10;">
            <a:hlinkClick r:id="" action="ppaction://media"/>
            <a:extLst>
              <a:ext uri="{FF2B5EF4-FFF2-40B4-BE49-F238E27FC236}">
                <a16:creationId xmlns:a16="http://schemas.microsoft.com/office/drawing/2014/main" id="{A30F2673-F368-40EF-BC73-0BF0D7A3E4F1}"/>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684385" y="4700788"/>
            <a:ext cx="184865" cy="184865"/>
          </a:xfrm>
          <a:prstGeom prst="rect">
            <a:avLst/>
          </a:prstGeom>
        </p:spPr>
      </p:pic>
    </p:spTree>
    <p:extLst>
      <p:ext uri="{BB962C8B-B14F-4D97-AF65-F5344CB8AC3E}">
        <p14:creationId xmlns:p14="http://schemas.microsoft.com/office/powerpoint/2010/main" val="117551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595"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3074"/>
                                        </p:tgtEl>
                                        <p:attrNameLst>
                                          <p:attrName>r</p:attrName>
                                        </p:attrNameLst>
                                      </p:cBhvr>
                                    </p:animRot>
                                    <p:animRot by="-240000">
                                      <p:cBhvr>
                                        <p:cTn id="11" dur="200" fill="hold">
                                          <p:stCondLst>
                                            <p:cond delay="200"/>
                                          </p:stCondLst>
                                        </p:cTn>
                                        <p:tgtEl>
                                          <p:spTgt spid="3074"/>
                                        </p:tgtEl>
                                        <p:attrNameLst>
                                          <p:attrName>r</p:attrName>
                                        </p:attrNameLst>
                                      </p:cBhvr>
                                    </p:animRot>
                                    <p:animRot by="240000">
                                      <p:cBhvr>
                                        <p:cTn id="12" dur="200" fill="hold">
                                          <p:stCondLst>
                                            <p:cond delay="400"/>
                                          </p:stCondLst>
                                        </p:cTn>
                                        <p:tgtEl>
                                          <p:spTgt spid="3074"/>
                                        </p:tgtEl>
                                        <p:attrNameLst>
                                          <p:attrName>r</p:attrName>
                                        </p:attrNameLst>
                                      </p:cBhvr>
                                    </p:animRot>
                                    <p:animRot by="-240000">
                                      <p:cBhvr>
                                        <p:cTn id="13" dur="200" fill="hold">
                                          <p:stCondLst>
                                            <p:cond delay="600"/>
                                          </p:stCondLst>
                                        </p:cTn>
                                        <p:tgtEl>
                                          <p:spTgt spid="3074"/>
                                        </p:tgtEl>
                                        <p:attrNameLst>
                                          <p:attrName>r</p:attrName>
                                        </p:attrNameLst>
                                      </p:cBhvr>
                                    </p:animRot>
                                    <p:animRot by="120000">
                                      <p:cBhvr>
                                        <p:cTn id="14" dur="200" fill="hold">
                                          <p:stCondLst>
                                            <p:cond delay="800"/>
                                          </p:stCondLst>
                                        </p:cTn>
                                        <p:tgtEl>
                                          <p:spTgt spid="30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n, woman, baby and kitten">
            <a:extLst>
              <a:ext uri="{FF2B5EF4-FFF2-40B4-BE49-F238E27FC236}">
                <a16:creationId xmlns:a16="http://schemas.microsoft.com/office/drawing/2014/main" id="{47ECCC6D-C9E9-47D1-9F30-041AC6784E6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161" b="94409" l="9607" r="89738">
                        <a14:foregroundMark x1="40830" y1="8602" x2="29751" y2="41911"/>
                        <a14:foregroundMark x1="28473" y1="47455" x2="29913" y2="70538"/>
                        <a14:foregroundMark x1="32751" y1="20215" x2="21397" y2="26882"/>
                        <a14:foregroundMark x1="21397" y1="26882" x2="13319" y2="36989"/>
                        <a14:foregroundMark x1="13319" y1="36989" x2="15284" y2="49247"/>
                        <a14:foregroundMark x1="15284" y1="49247" x2="28603" y2="68602"/>
                        <a14:foregroundMark x1="28603" y1="68602" x2="28603" y2="69032"/>
                        <a14:foregroundMark x1="36245" y1="87527" x2="24672" y2="91613"/>
                        <a14:foregroundMark x1="24672" y1="91613" x2="14629" y2="87527"/>
                        <a14:foregroundMark x1="14629" y1="87527" x2="14629" y2="83226"/>
                        <a14:foregroundMark x1="64410" y1="82366" x2="65066" y2="57634"/>
                        <a14:foregroundMark x1="65066" y1="57634" x2="80568" y2="38495"/>
                        <a14:foregroundMark x1="80568" y1="38495" x2="84279" y2="50108"/>
                        <a14:foregroundMark x1="84279" y1="50108" x2="74452" y2="71080"/>
                        <a14:foregroundMark x1="75941" y1="77175" x2="81441" y2="89247"/>
                        <a14:foregroundMark x1="57642" y1="5376" x2="58952" y2="41505"/>
                        <a14:foregroundMark x1="74236" y1="94409" x2="83843" y2="88387"/>
                        <a14:foregroundMark x1="19869" y1="93978" x2="17031" y2="84516"/>
                        <a14:backgroundMark x1="49127" y1="12258" x2="49782" y2="24086"/>
                        <a14:backgroundMark x1="49782" y1="24086" x2="47598" y2="33548"/>
                        <a14:backgroundMark x1="31659" y1="45161" x2="43886" y2="64731"/>
                        <a14:backgroundMark x1="43886" y1="64731" x2="47380" y2="66452"/>
                        <a14:backgroundMark x1="28166" y1="44301" x2="33624" y2="44516"/>
                        <a14:backgroundMark x1="69869" y1="67957" x2="72707" y2="79570"/>
                      </a14:backgroundRemoval>
                    </a14:imgEffect>
                  </a14:imgLayer>
                </a14:imgProps>
              </a:ext>
            </a:extLst>
          </a:blip>
          <a:stretch>
            <a:fillRect/>
          </a:stretch>
        </p:blipFill>
        <p:spPr>
          <a:xfrm>
            <a:off x="2390775" y="168001"/>
            <a:ext cx="4362450" cy="4429125"/>
          </a:xfrm>
          <a:prstGeom prst="rect">
            <a:avLst/>
          </a:prstGeom>
        </p:spPr>
      </p:pic>
      <p:sp>
        <p:nvSpPr>
          <p:cNvPr id="4" name="Freeform: Shape 3" descr="Socks was scared.  He heard all sorts of noises. Socks heard the doorbell and a phone.  Socks saw something in Mr. Bricker’s arms.  Socks heard a cry and thought the Brickers had a new pet. &#10;">
            <a:extLst>
              <a:ext uri="{FF2B5EF4-FFF2-40B4-BE49-F238E27FC236}">
                <a16:creationId xmlns:a16="http://schemas.microsoft.com/office/drawing/2014/main" id="{3ABC2374-15FA-4AF5-839E-A8514136901E}"/>
              </a:ext>
            </a:extLst>
          </p:cNvPr>
          <p:cNvSpPr/>
          <p:nvPr/>
        </p:nvSpPr>
        <p:spPr>
          <a:xfrm>
            <a:off x="4078644" y="1715814"/>
            <a:ext cx="1512531" cy="1182141"/>
          </a:xfrm>
          <a:custGeom>
            <a:avLst/>
            <a:gdLst>
              <a:gd name="connsiteX0" fmla="*/ 941031 w 1512531"/>
              <a:gd name="connsiteY0" fmla="*/ 171450 h 1182141"/>
              <a:gd name="connsiteX1" fmla="*/ 864831 w 1512531"/>
              <a:gd name="connsiteY1" fmla="*/ 180975 h 1182141"/>
              <a:gd name="connsiteX2" fmla="*/ 836256 w 1512531"/>
              <a:gd name="connsiteY2" fmla="*/ 190500 h 1182141"/>
              <a:gd name="connsiteX3" fmla="*/ 826731 w 1512531"/>
              <a:gd name="connsiteY3" fmla="*/ 219075 h 1182141"/>
              <a:gd name="connsiteX4" fmla="*/ 769581 w 1512531"/>
              <a:gd name="connsiteY4" fmla="*/ 247650 h 1182141"/>
              <a:gd name="connsiteX5" fmla="*/ 664806 w 1512531"/>
              <a:gd name="connsiteY5" fmla="*/ 285750 h 1182141"/>
              <a:gd name="connsiteX6" fmla="*/ 655281 w 1512531"/>
              <a:gd name="connsiteY6" fmla="*/ 314325 h 1182141"/>
              <a:gd name="connsiteX7" fmla="*/ 645756 w 1512531"/>
              <a:gd name="connsiteY7" fmla="*/ 371475 h 1182141"/>
              <a:gd name="connsiteX8" fmla="*/ 569556 w 1512531"/>
              <a:gd name="connsiteY8" fmla="*/ 381000 h 1182141"/>
              <a:gd name="connsiteX9" fmla="*/ 502881 w 1512531"/>
              <a:gd name="connsiteY9" fmla="*/ 400050 h 1182141"/>
              <a:gd name="connsiteX10" fmla="*/ 445731 w 1512531"/>
              <a:gd name="connsiteY10" fmla="*/ 428625 h 1182141"/>
              <a:gd name="connsiteX11" fmla="*/ 302856 w 1512531"/>
              <a:gd name="connsiteY11" fmla="*/ 438150 h 1182141"/>
              <a:gd name="connsiteX12" fmla="*/ 217131 w 1512531"/>
              <a:gd name="connsiteY12" fmla="*/ 466725 h 1182141"/>
              <a:gd name="connsiteX13" fmla="*/ 188556 w 1512531"/>
              <a:gd name="connsiteY13" fmla="*/ 476250 h 1182141"/>
              <a:gd name="connsiteX14" fmla="*/ 159981 w 1512531"/>
              <a:gd name="connsiteY14" fmla="*/ 495300 h 1182141"/>
              <a:gd name="connsiteX15" fmla="*/ 121881 w 1512531"/>
              <a:gd name="connsiteY15" fmla="*/ 504825 h 1182141"/>
              <a:gd name="connsiteX16" fmla="*/ 93306 w 1512531"/>
              <a:gd name="connsiteY16" fmla="*/ 514350 h 1182141"/>
              <a:gd name="connsiteX17" fmla="*/ 64731 w 1512531"/>
              <a:gd name="connsiteY17" fmla="*/ 542925 h 1182141"/>
              <a:gd name="connsiteX18" fmla="*/ 17106 w 1512531"/>
              <a:gd name="connsiteY18" fmla="*/ 619125 h 1182141"/>
              <a:gd name="connsiteX19" fmla="*/ 17106 w 1512531"/>
              <a:gd name="connsiteY19" fmla="*/ 809625 h 1182141"/>
              <a:gd name="connsiteX20" fmla="*/ 36156 w 1512531"/>
              <a:gd name="connsiteY20" fmla="*/ 838200 h 1182141"/>
              <a:gd name="connsiteX21" fmla="*/ 45681 w 1512531"/>
              <a:gd name="connsiteY21" fmla="*/ 866775 h 1182141"/>
              <a:gd name="connsiteX22" fmla="*/ 55206 w 1512531"/>
              <a:gd name="connsiteY22" fmla="*/ 1057275 h 1182141"/>
              <a:gd name="connsiteX23" fmla="*/ 140931 w 1512531"/>
              <a:gd name="connsiteY23" fmla="*/ 1104900 h 1182141"/>
              <a:gd name="connsiteX24" fmla="*/ 198081 w 1512531"/>
              <a:gd name="connsiteY24" fmla="*/ 1143000 h 1182141"/>
              <a:gd name="connsiteX25" fmla="*/ 207606 w 1512531"/>
              <a:gd name="connsiteY25" fmla="*/ 1181100 h 1182141"/>
              <a:gd name="connsiteX26" fmla="*/ 226656 w 1512531"/>
              <a:gd name="connsiteY26" fmla="*/ 1123950 h 1182141"/>
              <a:gd name="connsiteX27" fmla="*/ 236181 w 1512531"/>
              <a:gd name="connsiteY27" fmla="*/ 1095375 h 1182141"/>
              <a:gd name="connsiteX28" fmla="*/ 245706 w 1512531"/>
              <a:gd name="connsiteY28" fmla="*/ 1066800 h 1182141"/>
              <a:gd name="connsiteX29" fmla="*/ 274281 w 1512531"/>
              <a:gd name="connsiteY29" fmla="*/ 1047750 h 1182141"/>
              <a:gd name="connsiteX30" fmla="*/ 360006 w 1512531"/>
              <a:gd name="connsiteY30" fmla="*/ 1009650 h 1182141"/>
              <a:gd name="connsiteX31" fmla="*/ 426681 w 1512531"/>
              <a:gd name="connsiteY31" fmla="*/ 942975 h 1182141"/>
              <a:gd name="connsiteX32" fmla="*/ 560031 w 1512531"/>
              <a:gd name="connsiteY32" fmla="*/ 933450 h 1182141"/>
              <a:gd name="connsiteX33" fmla="*/ 674331 w 1512531"/>
              <a:gd name="connsiteY33" fmla="*/ 895350 h 1182141"/>
              <a:gd name="connsiteX34" fmla="*/ 702906 w 1512531"/>
              <a:gd name="connsiteY34" fmla="*/ 885825 h 1182141"/>
              <a:gd name="connsiteX35" fmla="*/ 760056 w 1512531"/>
              <a:gd name="connsiteY35" fmla="*/ 857250 h 1182141"/>
              <a:gd name="connsiteX36" fmla="*/ 769581 w 1512531"/>
              <a:gd name="connsiteY36" fmla="*/ 828675 h 1182141"/>
              <a:gd name="connsiteX37" fmla="*/ 741006 w 1512531"/>
              <a:gd name="connsiteY37" fmla="*/ 809625 h 1182141"/>
              <a:gd name="connsiteX38" fmla="*/ 683856 w 1512531"/>
              <a:gd name="connsiteY38" fmla="*/ 790575 h 1182141"/>
              <a:gd name="connsiteX39" fmla="*/ 617181 w 1512531"/>
              <a:gd name="connsiteY39" fmla="*/ 771525 h 1182141"/>
              <a:gd name="connsiteX40" fmla="*/ 588606 w 1512531"/>
              <a:gd name="connsiteY40" fmla="*/ 742950 h 1182141"/>
              <a:gd name="connsiteX41" fmla="*/ 588606 w 1512531"/>
              <a:gd name="connsiteY41" fmla="*/ 657225 h 1182141"/>
              <a:gd name="connsiteX42" fmla="*/ 617181 w 1512531"/>
              <a:gd name="connsiteY42" fmla="*/ 638175 h 1182141"/>
              <a:gd name="connsiteX43" fmla="*/ 798156 w 1512531"/>
              <a:gd name="connsiteY43" fmla="*/ 666750 h 1182141"/>
              <a:gd name="connsiteX44" fmla="*/ 826731 w 1512531"/>
              <a:gd name="connsiteY44" fmla="*/ 685800 h 1182141"/>
              <a:gd name="connsiteX45" fmla="*/ 902931 w 1512531"/>
              <a:gd name="connsiteY45" fmla="*/ 733425 h 1182141"/>
              <a:gd name="connsiteX46" fmla="*/ 931506 w 1512531"/>
              <a:gd name="connsiteY46" fmla="*/ 742950 h 1182141"/>
              <a:gd name="connsiteX47" fmla="*/ 1026756 w 1512531"/>
              <a:gd name="connsiteY47" fmla="*/ 733425 h 1182141"/>
              <a:gd name="connsiteX48" fmla="*/ 1055331 w 1512531"/>
              <a:gd name="connsiteY48" fmla="*/ 723900 h 1182141"/>
              <a:gd name="connsiteX49" fmla="*/ 1083906 w 1512531"/>
              <a:gd name="connsiteY49" fmla="*/ 695325 h 1182141"/>
              <a:gd name="connsiteX50" fmla="*/ 1141056 w 1512531"/>
              <a:gd name="connsiteY50" fmla="*/ 666750 h 1182141"/>
              <a:gd name="connsiteX51" fmla="*/ 1198206 w 1512531"/>
              <a:gd name="connsiteY51" fmla="*/ 638175 h 1182141"/>
              <a:gd name="connsiteX52" fmla="*/ 1407756 w 1512531"/>
              <a:gd name="connsiteY52" fmla="*/ 638175 h 1182141"/>
              <a:gd name="connsiteX53" fmla="*/ 1483956 w 1512531"/>
              <a:gd name="connsiteY53" fmla="*/ 552450 h 1182141"/>
              <a:gd name="connsiteX54" fmla="*/ 1503006 w 1512531"/>
              <a:gd name="connsiteY54" fmla="*/ 495300 h 1182141"/>
              <a:gd name="connsiteX55" fmla="*/ 1512531 w 1512531"/>
              <a:gd name="connsiteY55" fmla="*/ 428625 h 1182141"/>
              <a:gd name="connsiteX56" fmla="*/ 1503006 w 1512531"/>
              <a:gd name="connsiteY56" fmla="*/ 314325 h 1182141"/>
              <a:gd name="connsiteX57" fmla="*/ 1483956 w 1512531"/>
              <a:gd name="connsiteY57" fmla="*/ 285750 h 1182141"/>
              <a:gd name="connsiteX58" fmla="*/ 1398231 w 1512531"/>
              <a:gd name="connsiteY58" fmla="*/ 238125 h 1182141"/>
              <a:gd name="connsiteX59" fmla="*/ 1369656 w 1512531"/>
              <a:gd name="connsiteY59" fmla="*/ 209550 h 1182141"/>
              <a:gd name="connsiteX60" fmla="*/ 1341081 w 1512531"/>
              <a:gd name="connsiteY60" fmla="*/ 190500 h 1182141"/>
              <a:gd name="connsiteX61" fmla="*/ 1331556 w 1512531"/>
              <a:gd name="connsiteY61" fmla="*/ 161925 h 1182141"/>
              <a:gd name="connsiteX62" fmla="*/ 1274406 w 1512531"/>
              <a:gd name="connsiteY62" fmla="*/ 114300 h 1182141"/>
              <a:gd name="connsiteX63" fmla="*/ 1226781 w 1512531"/>
              <a:gd name="connsiteY63" fmla="*/ 66675 h 1182141"/>
              <a:gd name="connsiteX64" fmla="*/ 1207731 w 1512531"/>
              <a:gd name="connsiteY64" fmla="*/ 38100 h 1182141"/>
              <a:gd name="connsiteX65" fmla="*/ 1179156 w 1512531"/>
              <a:gd name="connsiteY65" fmla="*/ 28575 h 1182141"/>
              <a:gd name="connsiteX66" fmla="*/ 1122006 w 1512531"/>
              <a:gd name="connsiteY66" fmla="*/ 0 h 1182141"/>
              <a:gd name="connsiteX67" fmla="*/ 1083906 w 1512531"/>
              <a:gd name="connsiteY67" fmla="*/ 9525 h 1182141"/>
              <a:gd name="connsiteX68" fmla="*/ 1093431 w 1512531"/>
              <a:gd name="connsiteY68" fmla="*/ 38100 h 1182141"/>
              <a:gd name="connsiteX69" fmla="*/ 1141056 w 1512531"/>
              <a:gd name="connsiteY69" fmla="*/ 123825 h 1182141"/>
              <a:gd name="connsiteX70" fmla="*/ 1131531 w 1512531"/>
              <a:gd name="connsiteY70" fmla="*/ 161925 h 1182141"/>
              <a:gd name="connsiteX71" fmla="*/ 1055331 w 1512531"/>
              <a:gd name="connsiteY71" fmla="*/ 228600 h 1182141"/>
              <a:gd name="connsiteX72" fmla="*/ 1026756 w 1512531"/>
              <a:gd name="connsiteY72" fmla="*/ 238125 h 1182141"/>
              <a:gd name="connsiteX73" fmla="*/ 941031 w 1512531"/>
              <a:gd name="connsiteY73" fmla="*/ 228600 h 1182141"/>
              <a:gd name="connsiteX74" fmla="*/ 912456 w 1512531"/>
              <a:gd name="connsiteY74" fmla="*/ 219075 h 1182141"/>
              <a:gd name="connsiteX75" fmla="*/ 836256 w 1512531"/>
              <a:gd name="connsiteY75" fmla="*/ 219075 h 118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512531" h="1182141">
                <a:moveTo>
                  <a:pt x="941031" y="171450"/>
                </a:moveTo>
                <a:cubicBezTo>
                  <a:pt x="915631" y="174625"/>
                  <a:pt x="890016" y="176396"/>
                  <a:pt x="864831" y="180975"/>
                </a:cubicBezTo>
                <a:cubicBezTo>
                  <a:pt x="854953" y="182771"/>
                  <a:pt x="843356" y="183400"/>
                  <a:pt x="836256" y="190500"/>
                </a:cubicBezTo>
                <a:cubicBezTo>
                  <a:pt x="829156" y="197600"/>
                  <a:pt x="833003" y="211235"/>
                  <a:pt x="826731" y="219075"/>
                </a:cubicBezTo>
                <a:cubicBezTo>
                  <a:pt x="813302" y="235861"/>
                  <a:pt x="788405" y="241375"/>
                  <a:pt x="769581" y="247650"/>
                </a:cubicBezTo>
                <a:cubicBezTo>
                  <a:pt x="724429" y="315378"/>
                  <a:pt x="787410" y="236708"/>
                  <a:pt x="664806" y="285750"/>
                </a:cubicBezTo>
                <a:cubicBezTo>
                  <a:pt x="655484" y="289479"/>
                  <a:pt x="657459" y="304524"/>
                  <a:pt x="655281" y="314325"/>
                </a:cubicBezTo>
                <a:cubicBezTo>
                  <a:pt x="651091" y="333178"/>
                  <a:pt x="661001" y="359618"/>
                  <a:pt x="645756" y="371475"/>
                </a:cubicBezTo>
                <a:cubicBezTo>
                  <a:pt x="625550" y="387190"/>
                  <a:pt x="594805" y="376792"/>
                  <a:pt x="569556" y="381000"/>
                </a:cubicBezTo>
                <a:cubicBezTo>
                  <a:pt x="560401" y="382526"/>
                  <a:pt x="514205" y="394388"/>
                  <a:pt x="502881" y="400050"/>
                </a:cubicBezTo>
                <a:cubicBezTo>
                  <a:pt x="475818" y="413581"/>
                  <a:pt x="476513" y="425205"/>
                  <a:pt x="445731" y="428625"/>
                </a:cubicBezTo>
                <a:cubicBezTo>
                  <a:pt x="398292" y="433896"/>
                  <a:pt x="350481" y="434975"/>
                  <a:pt x="302856" y="438150"/>
                </a:cubicBezTo>
                <a:lnTo>
                  <a:pt x="217131" y="466725"/>
                </a:lnTo>
                <a:cubicBezTo>
                  <a:pt x="207606" y="469900"/>
                  <a:pt x="196910" y="470681"/>
                  <a:pt x="188556" y="476250"/>
                </a:cubicBezTo>
                <a:cubicBezTo>
                  <a:pt x="179031" y="482600"/>
                  <a:pt x="170503" y="490791"/>
                  <a:pt x="159981" y="495300"/>
                </a:cubicBezTo>
                <a:cubicBezTo>
                  <a:pt x="147949" y="500457"/>
                  <a:pt x="134468" y="501229"/>
                  <a:pt x="121881" y="504825"/>
                </a:cubicBezTo>
                <a:cubicBezTo>
                  <a:pt x="112227" y="507583"/>
                  <a:pt x="102831" y="511175"/>
                  <a:pt x="93306" y="514350"/>
                </a:cubicBezTo>
                <a:cubicBezTo>
                  <a:pt x="83781" y="523875"/>
                  <a:pt x="71273" y="531150"/>
                  <a:pt x="64731" y="542925"/>
                </a:cubicBezTo>
                <a:cubicBezTo>
                  <a:pt x="18057" y="626938"/>
                  <a:pt x="76073" y="579814"/>
                  <a:pt x="17106" y="619125"/>
                </a:cubicBezTo>
                <a:cubicBezTo>
                  <a:pt x="-7509" y="692970"/>
                  <a:pt x="-3821" y="670114"/>
                  <a:pt x="17106" y="809625"/>
                </a:cubicBezTo>
                <a:cubicBezTo>
                  <a:pt x="18804" y="820946"/>
                  <a:pt x="31036" y="827961"/>
                  <a:pt x="36156" y="838200"/>
                </a:cubicBezTo>
                <a:cubicBezTo>
                  <a:pt x="40646" y="847180"/>
                  <a:pt x="42506" y="857250"/>
                  <a:pt x="45681" y="866775"/>
                </a:cubicBezTo>
                <a:cubicBezTo>
                  <a:pt x="48856" y="930275"/>
                  <a:pt x="37404" y="996239"/>
                  <a:pt x="55206" y="1057275"/>
                </a:cubicBezTo>
                <a:cubicBezTo>
                  <a:pt x="66610" y="1096376"/>
                  <a:pt x="114360" y="1090138"/>
                  <a:pt x="140931" y="1104900"/>
                </a:cubicBezTo>
                <a:cubicBezTo>
                  <a:pt x="160945" y="1116019"/>
                  <a:pt x="198081" y="1143000"/>
                  <a:pt x="198081" y="1143000"/>
                </a:cubicBezTo>
                <a:cubicBezTo>
                  <a:pt x="201256" y="1155700"/>
                  <a:pt x="196714" y="1188362"/>
                  <a:pt x="207606" y="1181100"/>
                </a:cubicBezTo>
                <a:cubicBezTo>
                  <a:pt x="224314" y="1169961"/>
                  <a:pt x="220306" y="1143000"/>
                  <a:pt x="226656" y="1123950"/>
                </a:cubicBezTo>
                <a:lnTo>
                  <a:pt x="236181" y="1095375"/>
                </a:lnTo>
                <a:cubicBezTo>
                  <a:pt x="239356" y="1085850"/>
                  <a:pt x="237352" y="1072369"/>
                  <a:pt x="245706" y="1066800"/>
                </a:cubicBezTo>
                <a:lnTo>
                  <a:pt x="274281" y="1047750"/>
                </a:lnTo>
                <a:cubicBezTo>
                  <a:pt x="328514" y="966401"/>
                  <a:pt x="237423" y="1087658"/>
                  <a:pt x="360006" y="1009650"/>
                </a:cubicBezTo>
                <a:cubicBezTo>
                  <a:pt x="428693" y="965940"/>
                  <a:pt x="365415" y="950183"/>
                  <a:pt x="426681" y="942975"/>
                </a:cubicBezTo>
                <a:cubicBezTo>
                  <a:pt x="470939" y="937768"/>
                  <a:pt x="515581" y="936625"/>
                  <a:pt x="560031" y="933450"/>
                </a:cubicBezTo>
                <a:lnTo>
                  <a:pt x="674331" y="895350"/>
                </a:lnTo>
                <a:cubicBezTo>
                  <a:pt x="683856" y="892175"/>
                  <a:pt x="694552" y="891394"/>
                  <a:pt x="702906" y="885825"/>
                </a:cubicBezTo>
                <a:cubicBezTo>
                  <a:pt x="739835" y="861206"/>
                  <a:pt x="720621" y="870395"/>
                  <a:pt x="760056" y="857250"/>
                </a:cubicBezTo>
                <a:cubicBezTo>
                  <a:pt x="763231" y="847725"/>
                  <a:pt x="773310" y="837997"/>
                  <a:pt x="769581" y="828675"/>
                </a:cubicBezTo>
                <a:cubicBezTo>
                  <a:pt x="765329" y="818046"/>
                  <a:pt x="751467" y="814274"/>
                  <a:pt x="741006" y="809625"/>
                </a:cubicBezTo>
                <a:cubicBezTo>
                  <a:pt x="722656" y="801470"/>
                  <a:pt x="702906" y="796925"/>
                  <a:pt x="683856" y="790575"/>
                </a:cubicBezTo>
                <a:cubicBezTo>
                  <a:pt x="642862" y="776910"/>
                  <a:pt x="665021" y="783485"/>
                  <a:pt x="617181" y="771525"/>
                </a:cubicBezTo>
                <a:cubicBezTo>
                  <a:pt x="607656" y="762000"/>
                  <a:pt x="596078" y="754158"/>
                  <a:pt x="588606" y="742950"/>
                </a:cubicBezTo>
                <a:cubicBezTo>
                  <a:pt x="572914" y="719412"/>
                  <a:pt x="577545" y="679347"/>
                  <a:pt x="588606" y="657225"/>
                </a:cubicBezTo>
                <a:cubicBezTo>
                  <a:pt x="593726" y="646986"/>
                  <a:pt x="607656" y="644525"/>
                  <a:pt x="617181" y="638175"/>
                </a:cubicBezTo>
                <a:cubicBezTo>
                  <a:pt x="648673" y="640597"/>
                  <a:pt x="756233" y="638801"/>
                  <a:pt x="798156" y="666750"/>
                </a:cubicBezTo>
                <a:lnTo>
                  <a:pt x="826731" y="685800"/>
                </a:lnTo>
                <a:cubicBezTo>
                  <a:pt x="856920" y="731083"/>
                  <a:pt x="834921" y="710755"/>
                  <a:pt x="902931" y="733425"/>
                </a:cubicBezTo>
                <a:lnTo>
                  <a:pt x="931506" y="742950"/>
                </a:lnTo>
                <a:cubicBezTo>
                  <a:pt x="963256" y="739775"/>
                  <a:pt x="995219" y="738277"/>
                  <a:pt x="1026756" y="733425"/>
                </a:cubicBezTo>
                <a:cubicBezTo>
                  <a:pt x="1036679" y="731898"/>
                  <a:pt x="1046977" y="729469"/>
                  <a:pt x="1055331" y="723900"/>
                </a:cubicBezTo>
                <a:cubicBezTo>
                  <a:pt x="1066539" y="716428"/>
                  <a:pt x="1073558" y="703949"/>
                  <a:pt x="1083906" y="695325"/>
                </a:cubicBezTo>
                <a:cubicBezTo>
                  <a:pt x="1124852" y="661203"/>
                  <a:pt x="1098098" y="688229"/>
                  <a:pt x="1141056" y="666750"/>
                </a:cubicBezTo>
                <a:cubicBezTo>
                  <a:pt x="1214914" y="629821"/>
                  <a:pt x="1126382" y="662116"/>
                  <a:pt x="1198206" y="638175"/>
                </a:cubicBezTo>
                <a:cubicBezTo>
                  <a:pt x="1248736" y="642769"/>
                  <a:pt x="1357226" y="658981"/>
                  <a:pt x="1407756" y="638175"/>
                </a:cubicBezTo>
                <a:cubicBezTo>
                  <a:pt x="1419482" y="633347"/>
                  <a:pt x="1472703" y="577769"/>
                  <a:pt x="1483956" y="552450"/>
                </a:cubicBezTo>
                <a:cubicBezTo>
                  <a:pt x="1492111" y="534100"/>
                  <a:pt x="1503006" y="495300"/>
                  <a:pt x="1503006" y="495300"/>
                </a:cubicBezTo>
                <a:cubicBezTo>
                  <a:pt x="1506181" y="473075"/>
                  <a:pt x="1512531" y="451076"/>
                  <a:pt x="1512531" y="428625"/>
                </a:cubicBezTo>
                <a:cubicBezTo>
                  <a:pt x="1512531" y="390393"/>
                  <a:pt x="1510504" y="351815"/>
                  <a:pt x="1503006" y="314325"/>
                </a:cubicBezTo>
                <a:cubicBezTo>
                  <a:pt x="1500761" y="303100"/>
                  <a:pt x="1492571" y="293288"/>
                  <a:pt x="1483956" y="285750"/>
                </a:cubicBezTo>
                <a:cubicBezTo>
                  <a:pt x="1443646" y="250479"/>
                  <a:pt x="1437478" y="251207"/>
                  <a:pt x="1398231" y="238125"/>
                </a:cubicBezTo>
                <a:cubicBezTo>
                  <a:pt x="1388706" y="228600"/>
                  <a:pt x="1380004" y="218174"/>
                  <a:pt x="1369656" y="209550"/>
                </a:cubicBezTo>
                <a:cubicBezTo>
                  <a:pt x="1360862" y="202221"/>
                  <a:pt x="1348232" y="199439"/>
                  <a:pt x="1341081" y="190500"/>
                </a:cubicBezTo>
                <a:cubicBezTo>
                  <a:pt x="1334809" y="182660"/>
                  <a:pt x="1337125" y="170279"/>
                  <a:pt x="1331556" y="161925"/>
                </a:cubicBezTo>
                <a:cubicBezTo>
                  <a:pt x="1316888" y="139923"/>
                  <a:pt x="1295491" y="128357"/>
                  <a:pt x="1274406" y="114300"/>
                </a:cubicBezTo>
                <a:cubicBezTo>
                  <a:pt x="1223606" y="38100"/>
                  <a:pt x="1290281" y="130175"/>
                  <a:pt x="1226781" y="66675"/>
                </a:cubicBezTo>
                <a:cubicBezTo>
                  <a:pt x="1218686" y="58580"/>
                  <a:pt x="1216670" y="45251"/>
                  <a:pt x="1207731" y="38100"/>
                </a:cubicBezTo>
                <a:cubicBezTo>
                  <a:pt x="1199891" y="31828"/>
                  <a:pt x="1188136" y="33065"/>
                  <a:pt x="1179156" y="28575"/>
                </a:cubicBezTo>
                <a:cubicBezTo>
                  <a:pt x="1105298" y="-8354"/>
                  <a:pt x="1193830" y="23941"/>
                  <a:pt x="1122006" y="0"/>
                </a:cubicBezTo>
                <a:cubicBezTo>
                  <a:pt x="1109306" y="3175"/>
                  <a:pt x="1091761" y="-948"/>
                  <a:pt x="1083906" y="9525"/>
                </a:cubicBezTo>
                <a:cubicBezTo>
                  <a:pt x="1077882" y="17557"/>
                  <a:pt x="1088555" y="29323"/>
                  <a:pt x="1093431" y="38100"/>
                </a:cubicBezTo>
                <a:cubicBezTo>
                  <a:pt x="1148018" y="136356"/>
                  <a:pt x="1119503" y="59167"/>
                  <a:pt x="1141056" y="123825"/>
                </a:cubicBezTo>
                <a:cubicBezTo>
                  <a:pt x="1137881" y="136525"/>
                  <a:pt x="1136688" y="149893"/>
                  <a:pt x="1131531" y="161925"/>
                </a:cubicBezTo>
                <a:cubicBezTo>
                  <a:pt x="1118566" y="192176"/>
                  <a:pt x="1084435" y="218899"/>
                  <a:pt x="1055331" y="228600"/>
                </a:cubicBezTo>
                <a:lnTo>
                  <a:pt x="1026756" y="238125"/>
                </a:lnTo>
                <a:cubicBezTo>
                  <a:pt x="998181" y="234950"/>
                  <a:pt x="969391" y="233327"/>
                  <a:pt x="941031" y="228600"/>
                </a:cubicBezTo>
                <a:cubicBezTo>
                  <a:pt x="931127" y="226949"/>
                  <a:pt x="922455" y="219984"/>
                  <a:pt x="912456" y="219075"/>
                </a:cubicBezTo>
                <a:cubicBezTo>
                  <a:pt x="887160" y="216775"/>
                  <a:pt x="861656" y="219075"/>
                  <a:pt x="836256" y="219075"/>
                </a:cubicBezTo>
              </a:path>
            </a:pathLst>
          </a:custGeom>
          <a:solidFill>
            <a:srgbClr val="00FFCC">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corded Sound" descr="Socks was scared.  He heard all sorts of noises. Socks heard the doorbell and a phone.  Socks saw something in Mr. Bricker’s arms.  Socks heard a cry and thought the Brickers had a new pet. &#10;">
            <a:hlinkClick r:id="" action="ppaction://media"/>
            <a:extLst>
              <a:ext uri="{FF2B5EF4-FFF2-40B4-BE49-F238E27FC236}">
                <a16:creationId xmlns:a16="http://schemas.microsoft.com/office/drawing/2014/main" id="{0B94BB69-BA41-49B0-9427-119B78BA408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606842" y="4765182"/>
            <a:ext cx="378317" cy="378317"/>
          </a:xfrm>
          <a:prstGeom prst="rect">
            <a:avLst/>
          </a:prstGeom>
        </p:spPr>
      </p:pic>
    </p:spTree>
    <p:extLst>
      <p:ext uri="{BB962C8B-B14F-4D97-AF65-F5344CB8AC3E}">
        <p14:creationId xmlns:p14="http://schemas.microsoft.com/office/powerpoint/2010/main" val="50820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17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grpId="0" nodeType="click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par>
                                <p:cTn id="15" presetID="32" presetClass="emph" presetSubtype="0" fill="hold" nodeType="withEffect">
                                  <p:stCondLst>
                                    <p:cond delay="0"/>
                                  </p:stCondLst>
                                  <p:childTnLst>
                                    <p:animRot by="120000">
                                      <p:cBhvr>
                                        <p:cTn id="16" dur="100" fill="hold">
                                          <p:stCondLst>
                                            <p:cond delay="0"/>
                                          </p:stCondLst>
                                        </p:cTn>
                                        <p:tgtEl>
                                          <p:spTgt spid="3"/>
                                        </p:tgtEl>
                                        <p:attrNameLst>
                                          <p:attrName>r</p:attrName>
                                        </p:attrNameLst>
                                      </p:cBhvr>
                                    </p:animRot>
                                    <p:animRot by="-240000">
                                      <p:cBhvr>
                                        <p:cTn id="17" dur="200" fill="hold">
                                          <p:stCondLst>
                                            <p:cond delay="200"/>
                                          </p:stCondLst>
                                        </p:cTn>
                                        <p:tgtEl>
                                          <p:spTgt spid="3"/>
                                        </p:tgtEl>
                                        <p:attrNameLst>
                                          <p:attrName>r</p:attrName>
                                        </p:attrNameLst>
                                      </p:cBhvr>
                                    </p:animRot>
                                    <p:animRot by="240000">
                                      <p:cBhvr>
                                        <p:cTn id="18" dur="200" fill="hold">
                                          <p:stCondLst>
                                            <p:cond delay="400"/>
                                          </p:stCondLst>
                                        </p:cTn>
                                        <p:tgtEl>
                                          <p:spTgt spid="3"/>
                                        </p:tgtEl>
                                        <p:attrNameLst>
                                          <p:attrName>r</p:attrName>
                                        </p:attrNameLst>
                                      </p:cBhvr>
                                    </p:animRot>
                                    <p:animRot by="-240000">
                                      <p:cBhvr>
                                        <p:cTn id="19" dur="200" fill="hold">
                                          <p:stCondLst>
                                            <p:cond delay="600"/>
                                          </p:stCondLst>
                                        </p:cTn>
                                        <p:tgtEl>
                                          <p:spTgt spid="3"/>
                                        </p:tgtEl>
                                        <p:attrNameLst>
                                          <p:attrName>r</p:attrName>
                                        </p:attrNameLst>
                                      </p:cBhvr>
                                    </p:animRot>
                                    <p:animRot by="120000">
                                      <p:cBhvr>
                                        <p:cTn id="2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2"/>
                </p:tgtEl>
              </p:cMediaNode>
            </p:audio>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itten drining Milk">
            <a:extLst>
              <a:ext uri="{FF2B5EF4-FFF2-40B4-BE49-F238E27FC236}">
                <a16:creationId xmlns:a16="http://schemas.microsoft.com/office/drawing/2014/main" id="{2674C009-12B2-45AF-A9BD-8349287460A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600" b="94000" l="7463" r="89055">
                        <a14:foregroundMark x1="25373" y1="23200" x2="38308" y2="42000"/>
                        <a14:foregroundMark x1="13433" y1="31200" x2="25373" y2="44400"/>
                        <a14:foregroundMark x1="25373" y1="44400" x2="35323" y2="48400"/>
                        <a14:foregroundMark x1="7960" y1="41200" x2="27861" y2="48800"/>
                        <a14:foregroundMark x1="46269" y1="24400" x2="41294" y2="42000"/>
                        <a14:foregroundMark x1="60697" y1="24400" x2="64677" y2="44000"/>
                        <a14:foregroundMark x1="34328" y1="3600" x2="43284" y2="23600"/>
                        <a14:foregroundMark x1="78607" y1="3600" x2="73632" y2="16400"/>
                        <a14:foregroundMark x1="55721" y1="92800" x2="62189" y2="78800"/>
                        <a14:foregroundMark x1="64179" y1="65200" x2="82090" y2="69200"/>
                        <a14:foregroundMark x1="82090" y1="69200" x2="67662" y2="78800"/>
                        <a14:foregroundMark x1="67662" y1="78800" x2="67662" y2="78800"/>
                        <a14:foregroundMark x1="64677" y1="94000" x2="64677" y2="87600"/>
                        <a14:foregroundMark x1="10448" y1="36400" x2="21393" y2="44400"/>
                        <a14:foregroundMark x1="7960" y1="38400" x2="14428" y2="45200"/>
                      </a14:backgroundRemoval>
                    </a14:imgEffect>
                  </a14:imgLayer>
                </a14:imgProps>
              </a:ext>
              <a:ext uri="{28A0092B-C50C-407E-A947-70E740481C1C}">
                <a14:useLocalDpi xmlns:a14="http://schemas.microsoft.com/office/drawing/2010/main" val="0"/>
              </a:ext>
            </a:extLst>
          </a:blip>
          <a:srcRect/>
          <a:stretch>
            <a:fillRect/>
          </a:stretch>
        </p:blipFill>
        <p:spPr bwMode="auto">
          <a:xfrm>
            <a:off x="2442411" y="241476"/>
            <a:ext cx="3577389" cy="4465569"/>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Shape 2">
            <a:extLst>
              <a:ext uri="{FF2B5EF4-FFF2-40B4-BE49-F238E27FC236}">
                <a16:creationId xmlns:a16="http://schemas.microsoft.com/office/drawing/2014/main" id="{15C8F9D6-9DFA-4B34-9BEA-28BFF3280B84}"/>
              </a:ext>
              <a:ext uri="{C183D7F6-B498-43B3-948B-1728B52AA6E4}">
                <adec:decorative xmlns:adec="http://schemas.microsoft.com/office/drawing/2017/decorative" val="1"/>
              </a:ext>
            </a:extLst>
          </p:cNvPr>
          <p:cNvSpPr/>
          <p:nvPr/>
        </p:nvSpPr>
        <p:spPr>
          <a:xfrm>
            <a:off x="3451910" y="3043989"/>
            <a:ext cx="2082851" cy="1407695"/>
          </a:xfrm>
          <a:custGeom>
            <a:avLst/>
            <a:gdLst>
              <a:gd name="connsiteX0" fmla="*/ 2082616 w 2082851"/>
              <a:gd name="connsiteY0" fmla="*/ 264695 h 1407695"/>
              <a:gd name="connsiteX1" fmla="*/ 2058553 w 2082851"/>
              <a:gd name="connsiteY1" fmla="*/ 204537 h 1407695"/>
              <a:gd name="connsiteX2" fmla="*/ 1950269 w 2082851"/>
              <a:gd name="connsiteY2" fmla="*/ 144379 h 1407695"/>
              <a:gd name="connsiteX3" fmla="*/ 1926206 w 2082851"/>
              <a:gd name="connsiteY3" fmla="*/ 108285 h 1407695"/>
              <a:gd name="connsiteX4" fmla="*/ 1890111 w 2082851"/>
              <a:gd name="connsiteY4" fmla="*/ 84222 h 1407695"/>
              <a:gd name="connsiteX5" fmla="*/ 1745732 w 2082851"/>
              <a:gd name="connsiteY5" fmla="*/ 60158 h 1407695"/>
              <a:gd name="connsiteX6" fmla="*/ 1673543 w 2082851"/>
              <a:gd name="connsiteY6" fmla="*/ 36095 h 1407695"/>
              <a:gd name="connsiteX7" fmla="*/ 1432911 w 2082851"/>
              <a:gd name="connsiteY7" fmla="*/ 12032 h 1407695"/>
              <a:gd name="connsiteX8" fmla="*/ 1396816 w 2082851"/>
              <a:gd name="connsiteY8" fmla="*/ 0 h 1407695"/>
              <a:gd name="connsiteX9" fmla="*/ 1156185 w 2082851"/>
              <a:gd name="connsiteY9" fmla="*/ 12032 h 1407695"/>
              <a:gd name="connsiteX10" fmla="*/ 698985 w 2082851"/>
              <a:gd name="connsiteY10" fmla="*/ 24064 h 1407695"/>
              <a:gd name="connsiteX11" fmla="*/ 446322 w 2082851"/>
              <a:gd name="connsiteY11" fmla="*/ 48127 h 1407695"/>
              <a:gd name="connsiteX12" fmla="*/ 374132 w 2082851"/>
              <a:gd name="connsiteY12" fmla="*/ 72190 h 1407695"/>
              <a:gd name="connsiteX13" fmla="*/ 301943 w 2082851"/>
              <a:gd name="connsiteY13" fmla="*/ 120316 h 1407695"/>
              <a:gd name="connsiteX14" fmla="*/ 193658 w 2082851"/>
              <a:gd name="connsiteY14" fmla="*/ 180474 h 1407695"/>
              <a:gd name="connsiteX15" fmla="*/ 157564 w 2082851"/>
              <a:gd name="connsiteY15" fmla="*/ 204537 h 1407695"/>
              <a:gd name="connsiteX16" fmla="*/ 121469 w 2082851"/>
              <a:gd name="connsiteY16" fmla="*/ 228600 h 1407695"/>
              <a:gd name="connsiteX17" fmla="*/ 97406 w 2082851"/>
              <a:gd name="connsiteY17" fmla="*/ 252664 h 1407695"/>
              <a:gd name="connsiteX18" fmla="*/ 73343 w 2082851"/>
              <a:gd name="connsiteY18" fmla="*/ 288758 h 1407695"/>
              <a:gd name="connsiteX19" fmla="*/ 37248 w 2082851"/>
              <a:gd name="connsiteY19" fmla="*/ 300790 h 1407695"/>
              <a:gd name="connsiteX20" fmla="*/ 13185 w 2082851"/>
              <a:gd name="connsiteY20" fmla="*/ 336885 h 1407695"/>
              <a:gd name="connsiteX21" fmla="*/ 13185 w 2082851"/>
              <a:gd name="connsiteY21" fmla="*/ 469232 h 1407695"/>
              <a:gd name="connsiteX22" fmla="*/ 25216 w 2082851"/>
              <a:gd name="connsiteY22" fmla="*/ 505327 h 1407695"/>
              <a:gd name="connsiteX23" fmla="*/ 61311 w 2082851"/>
              <a:gd name="connsiteY23" fmla="*/ 529390 h 1407695"/>
              <a:gd name="connsiteX24" fmla="*/ 133501 w 2082851"/>
              <a:gd name="connsiteY24" fmla="*/ 637674 h 1407695"/>
              <a:gd name="connsiteX25" fmla="*/ 157564 w 2082851"/>
              <a:gd name="connsiteY25" fmla="*/ 673769 h 1407695"/>
              <a:gd name="connsiteX26" fmla="*/ 205690 w 2082851"/>
              <a:gd name="connsiteY26" fmla="*/ 770022 h 1407695"/>
              <a:gd name="connsiteX27" fmla="*/ 241785 w 2082851"/>
              <a:gd name="connsiteY27" fmla="*/ 902369 h 1407695"/>
              <a:gd name="connsiteX28" fmla="*/ 289911 w 2082851"/>
              <a:gd name="connsiteY28" fmla="*/ 974558 h 1407695"/>
              <a:gd name="connsiteX29" fmla="*/ 301943 w 2082851"/>
              <a:gd name="connsiteY29" fmla="*/ 1010653 h 1407695"/>
              <a:gd name="connsiteX30" fmla="*/ 362101 w 2082851"/>
              <a:gd name="connsiteY30" fmla="*/ 1082843 h 1407695"/>
              <a:gd name="connsiteX31" fmla="*/ 410227 w 2082851"/>
              <a:gd name="connsiteY31" fmla="*/ 1143000 h 1407695"/>
              <a:gd name="connsiteX32" fmla="*/ 434290 w 2082851"/>
              <a:gd name="connsiteY32" fmla="*/ 1167064 h 1407695"/>
              <a:gd name="connsiteX33" fmla="*/ 458353 w 2082851"/>
              <a:gd name="connsiteY33" fmla="*/ 1203158 h 1407695"/>
              <a:gd name="connsiteX34" fmla="*/ 494448 w 2082851"/>
              <a:gd name="connsiteY34" fmla="*/ 1215190 h 1407695"/>
              <a:gd name="connsiteX35" fmla="*/ 506479 w 2082851"/>
              <a:gd name="connsiteY35" fmla="*/ 1251285 h 1407695"/>
              <a:gd name="connsiteX36" fmla="*/ 566637 w 2082851"/>
              <a:gd name="connsiteY36" fmla="*/ 1311443 h 1407695"/>
              <a:gd name="connsiteX37" fmla="*/ 674922 w 2082851"/>
              <a:gd name="connsiteY37" fmla="*/ 1371600 h 1407695"/>
              <a:gd name="connsiteX38" fmla="*/ 807269 w 2082851"/>
              <a:gd name="connsiteY38" fmla="*/ 1383632 h 1407695"/>
              <a:gd name="connsiteX39" fmla="*/ 867427 w 2082851"/>
              <a:gd name="connsiteY39" fmla="*/ 1395664 h 1407695"/>
              <a:gd name="connsiteX40" fmla="*/ 903522 w 2082851"/>
              <a:gd name="connsiteY40" fmla="*/ 1407695 h 1407695"/>
              <a:gd name="connsiteX41" fmla="*/ 1396816 w 2082851"/>
              <a:gd name="connsiteY41" fmla="*/ 1395664 h 1407695"/>
              <a:gd name="connsiteX42" fmla="*/ 1493069 w 2082851"/>
              <a:gd name="connsiteY42" fmla="*/ 1383632 h 1407695"/>
              <a:gd name="connsiteX43" fmla="*/ 1565258 w 2082851"/>
              <a:gd name="connsiteY43" fmla="*/ 1359569 h 1407695"/>
              <a:gd name="connsiteX44" fmla="*/ 1601353 w 2082851"/>
              <a:gd name="connsiteY44" fmla="*/ 1335506 h 1407695"/>
              <a:gd name="connsiteX45" fmla="*/ 1637448 w 2082851"/>
              <a:gd name="connsiteY45" fmla="*/ 1323474 h 1407695"/>
              <a:gd name="connsiteX46" fmla="*/ 1649479 w 2082851"/>
              <a:gd name="connsiteY46" fmla="*/ 1287379 h 1407695"/>
              <a:gd name="connsiteX47" fmla="*/ 1673543 w 2082851"/>
              <a:gd name="connsiteY47" fmla="*/ 1263316 h 1407695"/>
              <a:gd name="connsiteX48" fmla="*/ 1697606 w 2082851"/>
              <a:gd name="connsiteY48" fmla="*/ 1227222 h 1407695"/>
              <a:gd name="connsiteX49" fmla="*/ 1721669 w 2082851"/>
              <a:gd name="connsiteY49" fmla="*/ 1118937 h 1407695"/>
              <a:gd name="connsiteX50" fmla="*/ 1745732 w 2082851"/>
              <a:gd name="connsiteY50" fmla="*/ 1046748 h 1407695"/>
              <a:gd name="connsiteX51" fmla="*/ 1781827 w 2082851"/>
              <a:gd name="connsiteY51" fmla="*/ 914400 h 1407695"/>
              <a:gd name="connsiteX52" fmla="*/ 1793858 w 2082851"/>
              <a:gd name="connsiteY52" fmla="*/ 878306 h 1407695"/>
              <a:gd name="connsiteX53" fmla="*/ 1817922 w 2082851"/>
              <a:gd name="connsiteY53" fmla="*/ 842211 h 1407695"/>
              <a:gd name="connsiteX54" fmla="*/ 1829953 w 2082851"/>
              <a:gd name="connsiteY54" fmla="*/ 806116 h 1407695"/>
              <a:gd name="connsiteX55" fmla="*/ 1878079 w 2082851"/>
              <a:gd name="connsiteY55" fmla="*/ 745958 h 1407695"/>
              <a:gd name="connsiteX56" fmla="*/ 1914174 w 2082851"/>
              <a:gd name="connsiteY56" fmla="*/ 685800 h 1407695"/>
              <a:gd name="connsiteX57" fmla="*/ 1950269 w 2082851"/>
              <a:gd name="connsiteY57" fmla="*/ 673769 h 1407695"/>
              <a:gd name="connsiteX58" fmla="*/ 1998395 w 2082851"/>
              <a:gd name="connsiteY58" fmla="*/ 601579 h 1407695"/>
              <a:gd name="connsiteX59" fmla="*/ 2034490 w 2082851"/>
              <a:gd name="connsiteY59" fmla="*/ 493295 h 1407695"/>
              <a:gd name="connsiteX60" fmla="*/ 2046522 w 2082851"/>
              <a:gd name="connsiteY60" fmla="*/ 457200 h 1407695"/>
              <a:gd name="connsiteX61" fmla="*/ 2058553 w 2082851"/>
              <a:gd name="connsiteY61" fmla="*/ 409074 h 1407695"/>
              <a:gd name="connsiteX62" fmla="*/ 2070585 w 2082851"/>
              <a:gd name="connsiteY62" fmla="*/ 372979 h 1407695"/>
              <a:gd name="connsiteX63" fmla="*/ 2082616 w 2082851"/>
              <a:gd name="connsiteY63" fmla="*/ 264695 h 1407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082851" h="1407695">
                <a:moveTo>
                  <a:pt x="2082616" y="264695"/>
                </a:moveTo>
                <a:cubicBezTo>
                  <a:pt x="2080611" y="236621"/>
                  <a:pt x="2072901" y="220679"/>
                  <a:pt x="2058553" y="204537"/>
                </a:cubicBezTo>
                <a:cubicBezTo>
                  <a:pt x="2023715" y="165344"/>
                  <a:pt x="1992792" y="158554"/>
                  <a:pt x="1950269" y="144379"/>
                </a:cubicBezTo>
                <a:cubicBezTo>
                  <a:pt x="1942248" y="132348"/>
                  <a:pt x="1936431" y="118510"/>
                  <a:pt x="1926206" y="108285"/>
                </a:cubicBezTo>
                <a:cubicBezTo>
                  <a:pt x="1915981" y="98060"/>
                  <a:pt x="1903045" y="90689"/>
                  <a:pt x="1890111" y="84222"/>
                </a:cubicBezTo>
                <a:cubicBezTo>
                  <a:pt x="1849796" y="64065"/>
                  <a:pt x="1780046" y="63971"/>
                  <a:pt x="1745732" y="60158"/>
                </a:cubicBezTo>
                <a:cubicBezTo>
                  <a:pt x="1721669" y="52137"/>
                  <a:pt x="1698563" y="40265"/>
                  <a:pt x="1673543" y="36095"/>
                </a:cubicBezTo>
                <a:cubicBezTo>
                  <a:pt x="1545828" y="14810"/>
                  <a:pt x="1625686" y="25802"/>
                  <a:pt x="1432911" y="12032"/>
                </a:cubicBezTo>
                <a:cubicBezTo>
                  <a:pt x="1420879" y="8021"/>
                  <a:pt x="1409499" y="0"/>
                  <a:pt x="1396816" y="0"/>
                </a:cubicBezTo>
                <a:cubicBezTo>
                  <a:pt x="1316505" y="0"/>
                  <a:pt x="1236448" y="9264"/>
                  <a:pt x="1156185" y="12032"/>
                </a:cubicBezTo>
                <a:lnTo>
                  <a:pt x="698985" y="24064"/>
                </a:lnTo>
                <a:cubicBezTo>
                  <a:pt x="620055" y="28997"/>
                  <a:pt x="526908" y="26149"/>
                  <a:pt x="446322" y="48127"/>
                </a:cubicBezTo>
                <a:cubicBezTo>
                  <a:pt x="421851" y="54801"/>
                  <a:pt x="395237" y="58120"/>
                  <a:pt x="374132" y="72190"/>
                </a:cubicBezTo>
                <a:cubicBezTo>
                  <a:pt x="350069" y="88232"/>
                  <a:pt x="329379" y="111170"/>
                  <a:pt x="301943" y="120316"/>
                </a:cubicBezTo>
                <a:cubicBezTo>
                  <a:pt x="238412" y="141493"/>
                  <a:pt x="276399" y="125314"/>
                  <a:pt x="193658" y="180474"/>
                </a:cubicBezTo>
                <a:lnTo>
                  <a:pt x="157564" y="204537"/>
                </a:lnTo>
                <a:cubicBezTo>
                  <a:pt x="145532" y="212558"/>
                  <a:pt x="131694" y="218375"/>
                  <a:pt x="121469" y="228600"/>
                </a:cubicBezTo>
                <a:cubicBezTo>
                  <a:pt x="113448" y="236621"/>
                  <a:pt x="104492" y="243806"/>
                  <a:pt x="97406" y="252664"/>
                </a:cubicBezTo>
                <a:cubicBezTo>
                  <a:pt x="88373" y="263955"/>
                  <a:pt x="84634" y="279725"/>
                  <a:pt x="73343" y="288758"/>
                </a:cubicBezTo>
                <a:cubicBezTo>
                  <a:pt x="63440" y="296681"/>
                  <a:pt x="49280" y="296779"/>
                  <a:pt x="37248" y="300790"/>
                </a:cubicBezTo>
                <a:cubicBezTo>
                  <a:pt x="29227" y="312822"/>
                  <a:pt x="19652" y="323951"/>
                  <a:pt x="13185" y="336885"/>
                </a:cubicBezTo>
                <a:cubicBezTo>
                  <a:pt x="-10261" y="383777"/>
                  <a:pt x="2611" y="411072"/>
                  <a:pt x="13185" y="469232"/>
                </a:cubicBezTo>
                <a:cubicBezTo>
                  <a:pt x="15454" y="481710"/>
                  <a:pt x="17293" y="495424"/>
                  <a:pt x="25216" y="505327"/>
                </a:cubicBezTo>
                <a:cubicBezTo>
                  <a:pt x="34249" y="516619"/>
                  <a:pt x="49279" y="521369"/>
                  <a:pt x="61311" y="529390"/>
                </a:cubicBezTo>
                <a:lnTo>
                  <a:pt x="133501" y="637674"/>
                </a:lnTo>
                <a:lnTo>
                  <a:pt x="157564" y="673769"/>
                </a:lnTo>
                <a:cubicBezTo>
                  <a:pt x="185214" y="756720"/>
                  <a:pt x="163692" y="728022"/>
                  <a:pt x="205690" y="770022"/>
                </a:cubicBezTo>
                <a:cubicBezTo>
                  <a:pt x="212147" y="802306"/>
                  <a:pt x="224341" y="876203"/>
                  <a:pt x="241785" y="902369"/>
                </a:cubicBezTo>
                <a:cubicBezTo>
                  <a:pt x="257827" y="926432"/>
                  <a:pt x="280765" y="947122"/>
                  <a:pt x="289911" y="974558"/>
                </a:cubicBezTo>
                <a:cubicBezTo>
                  <a:pt x="293922" y="986590"/>
                  <a:pt x="296271" y="999309"/>
                  <a:pt x="301943" y="1010653"/>
                </a:cubicBezTo>
                <a:cubicBezTo>
                  <a:pt x="318694" y="1044156"/>
                  <a:pt x="335491" y="1056233"/>
                  <a:pt x="362101" y="1082843"/>
                </a:cubicBezTo>
                <a:cubicBezTo>
                  <a:pt x="381184" y="1140095"/>
                  <a:pt x="360752" y="1103420"/>
                  <a:pt x="410227" y="1143000"/>
                </a:cubicBezTo>
                <a:cubicBezTo>
                  <a:pt x="419085" y="1150086"/>
                  <a:pt x="427204" y="1158206"/>
                  <a:pt x="434290" y="1167064"/>
                </a:cubicBezTo>
                <a:cubicBezTo>
                  <a:pt x="443323" y="1178355"/>
                  <a:pt x="447062" y="1194125"/>
                  <a:pt x="458353" y="1203158"/>
                </a:cubicBezTo>
                <a:cubicBezTo>
                  <a:pt x="468256" y="1211081"/>
                  <a:pt x="482416" y="1211179"/>
                  <a:pt x="494448" y="1215190"/>
                </a:cubicBezTo>
                <a:cubicBezTo>
                  <a:pt x="498458" y="1227222"/>
                  <a:pt x="498870" y="1241139"/>
                  <a:pt x="506479" y="1251285"/>
                </a:cubicBezTo>
                <a:cubicBezTo>
                  <a:pt x="523494" y="1273972"/>
                  <a:pt x="543041" y="1295713"/>
                  <a:pt x="566637" y="1311443"/>
                </a:cubicBezTo>
                <a:cubicBezTo>
                  <a:pt x="596702" y="1331486"/>
                  <a:pt x="634491" y="1365824"/>
                  <a:pt x="674922" y="1371600"/>
                </a:cubicBezTo>
                <a:cubicBezTo>
                  <a:pt x="718774" y="1377865"/>
                  <a:pt x="763153" y="1379621"/>
                  <a:pt x="807269" y="1383632"/>
                </a:cubicBezTo>
                <a:cubicBezTo>
                  <a:pt x="827322" y="1387643"/>
                  <a:pt x="847588" y="1390704"/>
                  <a:pt x="867427" y="1395664"/>
                </a:cubicBezTo>
                <a:cubicBezTo>
                  <a:pt x="879731" y="1398740"/>
                  <a:pt x="890840" y="1407695"/>
                  <a:pt x="903522" y="1407695"/>
                </a:cubicBezTo>
                <a:cubicBezTo>
                  <a:pt x="1068002" y="1407695"/>
                  <a:pt x="1232385" y="1399674"/>
                  <a:pt x="1396816" y="1395664"/>
                </a:cubicBezTo>
                <a:cubicBezTo>
                  <a:pt x="1428900" y="1391653"/>
                  <a:pt x="1461453" y="1390407"/>
                  <a:pt x="1493069" y="1383632"/>
                </a:cubicBezTo>
                <a:cubicBezTo>
                  <a:pt x="1517871" y="1378317"/>
                  <a:pt x="1565258" y="1359569"/>
                  <a:pt x="1565258" y="1359569"/>
                </a:cubicBezTo>
                <a:cubicBezTo>
                  <a:pt x="1577290" y="1351548"/>
                  <a:pt x="1588419" y="1341973"/>
                  <a:pt x="1601353" y="1335506"/>
                </a:cubicBezTo>
                <a:cubicBezTo>
                  <a:pt x="1612697" y="1329834"/>
                  <a:pt x="1628480" y="1332442"/>
                  <a:pt x="1637448" y="1323474"/>
                </a:cubicBezTo>
                <a:cubicBezTo>
                  <a:pt x="1646416" y="1314506"/>
                  <a:pt x="1642954" y="1298254"/>
                  <a:pt x="1649479" y="1287379"/>
                </a:cubicBezTo>
                <a:cubicBezTo>
                  <a:pt x="1655315" y="1277652"/>
                  <a:pt x="1666457" y="1272174"/>
                  <a:pt x="1673543" y="1263316"/>
                </a:cubicBezTo>
                <a:cubicBezTo>
                  <a:pt x="1682576" y="1252025"/>
                  <a:pt x="1689585" y="1239253"/>
                  <a:pt x="1697606" y="1227222"/>
                </a:cubicBezTo>
                <a:cubicBezTo>
                  <a:pt x="1732031" y="1123941"/>
                  <a:pt x="1679314" y="1288354"/>
                  <a:pt x="1721669" y="1118937"/>
                </a:cubicBezTo>
                <a:cubicBezTo>
                  <a:pt x="1727821" y="1094330"/>
                  <a:pt x="1740757" y="1071620"/>
                  <a:pt x="1745732" y="1046748"/>
                </a:cubicBezTo>
                <a:cubicBezTo>
                  <a:pt x="1762739" y="961717"/>
                  <a:pt x="1751297" y="1005991"/>
                  <a:pt x="1781827" y="914400"/>
                </a:cubicBezTo>
                <a:cubicBezTo>
                  <a:pt x="1785837" y="902369"/>
                  <a:pt x="1786823" y="888858"/>
                  <a:pt x="1793858" y="878306"/>
                </a:cubicBezTo>
                <a:lnTo>
                  <a:pt x="1817922" y="842211"/>
                </a:lnTo>
                <a:cubicBezTo>
                  <a:pt x="1821932" y="830179"/>
                  <a:pt x="1824281" y="817460"/>
                  <a:pt x="1829953" y="806116"/>
                </a:cubicBezTo>
                <a:cubicBezTo>
                  <a:pt x="1845129" y="775764"/>
                  <a:pt x="1855700" y="768338"/>
                  <a:pt x="1878079" y="745958"/>
                </a:cubicBezTo>
                <a:cubicBezTo>
                  <a:pt x="1887543" y="717569"/>
                  <a:pt x="1886650" y="702315"/>
                  <a:pt x="1914174" y="685800"/>
                </a:cubicBezTo>
                <a:cubicBezTo>
                  <a:pt x="1925049" y="679275"/>
                  <a:pt x="1938237" y="677779"/>
                  <a:pt x="1950269" y="673769"/>
                </a:cubicBezTo>
                <a:cubicBezTo>
                  <a:pt x="1966311" y="649706"/>
                  <a:pt x="1989250" y="629015"/>
                  <a:pt x="1998395" y="601579"/>
                </a:cubicBezTo>
                <a:lnTo>
                  <a:pt x="2034490" y="493295"/>
                </a:lnTo>
                <a:cubicBezTo>
                  <a:pt x="2038501" y="481263"/>
                  <a:pt x="2043446" y="469504"/>
                  <a:pt x="2046522" y="457200"/>
                </a:cubicBezTo>
                <a:cubicBezTo>
                  <a:pt x="2050532" y="441158"/>
                  <a:pt x="2054010" y="424973"/>
                  <a:pt x="2058553" y="409074"/>
                </a:cubicBezTo>
                <a:cubicBezTo>
                  <a:pt x="2062037" y="396879"/>
                  <a:pt x="2069184" y="385584"/>
                  <a:pt x="2070585" y="372979"/>
                </a:cubicBezTo>
                <a:cubicBezTo>
                  <a:pt x="2073242" y="349063"/>
                  <a:pt x="2084621" y="292769"/>
                  <a:pt x="2082616" y="264695"/>
                </a:cubicBezTo>
                <a:close/>
              </a:path>
            </a:pathLst>
          </a:custGeom>
          <a:noFill/>
          <a:ln w="1111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corded Sound" descr="Socks saw the new pet on Mrs. Bricker’s lap. Socks tried to go on Mrs. Bricker’s lap.  Socks was put on the floor.  The new pet is called Charles.  Charles went to sleep.  Mrs. Bricker poured milk from Charles’s bottle into a bowl.  Socks drank the milk.&#10;">
            <a:hlinkClick r:id="" action="ppaction://media"/>
            <a:extLst>
              <a:ext uri="{FF2B5EF4-FFF2-40B4-BE49-F238E27FC236}">
                <a16:creationId xmlns:a16="http://schemas.microsoft.com/office/drawing/2014/main" id="{2385002C-DE2D-489E-B990-B71830F9F3B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66526" y="4707044"/>
            <a:ext cx="354239" cy="354239"/>
          </a:xfrm>
          <a:prstGeom prst="rect">
            <a:avLst/>
          </a:prstGeom>
        </p:spPr>
      </p:pic>
    </p:spTree>
    <p:extLst>
      <p:ext uri="{BB962C8B-B14F-4D97-AF65-F5344CB8AC3E}">
        <p14:creationId xmlns:p14="http://schemas.microsoft.com/office/powerpoint/2010/main" val="292866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1465"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4098"/>
                                        </p:tgtEl>
                                        <p:attrNameLst>
                                          <p:attrName>r</p:attrName>
                                        </p:attrNameLst>
                                      </p:cBhvr>
                                    </p:animRot>
                                    <p:animRot by="-240000">
                                      <p:cBhvr>
                                        <p:cTn id="11" dur="200" fill="hold">
                                          <p:stCondLst>
                                            <p:cond delay="200"/>
                                          </p:stCondLst>
                                        </p:cTn>
                                        <p:tgtEl>
                                          <p:spTgt spid="4098"/>
                                        </p:tgtEl>
                                        <p:attrNameLst>
                                          <p:attrName>r</p:attrName>
                                        </p:attrNameLst>
                                      </p:cBhvr>
                                    </p:animRot>
                                    <p:animRot by="240000">
                                      <p:cBhvr>
                                        <p:cTn id="12" dur="200" fill="hold">
                                          <p:stCondLst>
                                            <p:cond delay="400"/>
                                          </p:stCondLst>
                                        </p:cTn>
                                        <p:tgtEl>
                                          <p:spTgt spid="4098"/>
                                        </p:tgtEl>
                                        <p:attrNameLst>
                                          <p:attrName>r</p:attrName>
                                        </p:attrNameLst>
                                      </p:cBhvr>
                                    </p:animRot>
                                    <p:animRot by="-240000">
                                      <p:cBhvr>
                                        <p:cTn id="13" dur="200" fill="hold">
                                          <p:stCondLst>
                                            <p:cond delay="600"/>
                                          </p:stCondLst>
                                        </p:cTn>
                                        <p:tgtEl>
                                          <p:spTgt spid="4098"/>
                                        </p:tgtEl>
                                        <p:attrNameLst>
                                          <p:attrName>r</p:attrName>
                                        </p:attrNameLst>
                                      </p:cBhvr>
                                    </p:animRot>
                                    <p:animRot by="120000">
                                      <p:cBhvr>
                                        <p:cTn id="14" dur="200" fill="hold">
                                          <p:stCondLst>
                                            <p:cond delay="800"/>
                                          </p:stCondLst>
                                        </p:cTn>
                                        <p:tgtEl>
                                          <p:spTgt spid="4098"/>
                                        </p:tgtEl>
                                        <p:attrNameLst>
                                          <p:attrName>r</p:attrName>
                                        </p:attrNameLst>
                                      </p:cBhvr>
                                    </p:animRot>
                                  </p:childTnLst>
                                </p:cTn>
                              </p:par>
                              <p:par>
                                <p:cTn id="15" presetID="32" presetClass="emph" presetSubtype="0" fill="hold" grpId="0" nodeType="withEffect">
                                  <p:stCondLst>
                                    <p:cond delay="0"/>
                                  </p:stCondLst>
                                  <p:childTnLst>
                                    <p:animRot by="120000">
                                      <p:cBhvr>
                                        <p:cTn id="16" dur="100" fill="hold">
                                          <p:stCondLst>
                                            <p:cond delay="0"/>
                                          </p:stCondLst>
                                        </p:cTn>
                                        <p:tgtEl>
                                          <p:spTgt spid="3"/>
                                        </p:tgtEl>
                                        <p:attrNameLst>
                                          <p:attrName>r</p:attrName>
                                        </p:attrNameLst>
                                      </p:cBhvr>
                                    </p:animRot>
                                    <p:animRot by="-240000">
                                      <p:cBhvr>
                                        <p:cTn id="17" dur="200" fill="hold">
                                          <p:stCondLst>
                                            <p:cond delay="200"/>
                                          </p:stCondLst>
                                        </p:cTn>
                                        <p:tgtEl>
                                          <p:spTgt spid="3"/>
                                        </p:tgtEl>
                                        <p:attrNameLst>
                                          <p:attrName>r</p:attrName>
                                        </p:attrNameLst>
                                      </p:cBhvr>
                                    </p:animRot>
                                    <p:animRot by="240000">
                                      <p:cBhvr>
                                        <p:cTn id="18" dur="200" fill="hold">
                                          <p:stCondLst>
                                            <p:cond delay="400"/>
                                          </p:stCondLst>
                                        </p:cTn>
                                        <p:tgtEl>
                                          <p:spTgt spid="3"/>
                                        </p:tgtEl>
                                        <p:attrNameLst>
                                          <p:attrName>r</p:attrName>
                                        </p:attrNameLst>
                                      </p:cBhvr>
                                    </p:animRot>
                                    <p:animRot by="-240000">
                                      <p:cBhvr>
                                        <p:cTn id="19" dur="200" fill="hold">
                                          <p:stCondLst>
                                            <p:cond delay="600"/>
                                          </p:stCondLst>
                                        </p:cTn>
                                        <p:tgtEl>
                                          <p:spTgt spid="3"/>
                                        </p:tgtEl>
                                        <p:attrNameLst>
                                          <p:attrName>r</p:attrName>
                                        </p:attrNameLst>
                                      </p:cBhvr>
                                    </p:animRot>
                                    <p:animRot by="120000">
                                      <p:cBhvr>
                                        <p:cTn id="2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2"/>
                </p:tgtEl>
              </p:cMediaNode>
            </p:audio>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itten">
            <a:extLst>
              <a:ext uri="{FF2B5EF4-FFF2-40B4-BE49-F238E27FC236}">
                <a16:creationId xmlns:a16="http://schemas.microsoft.com/office/drawing/2014/main" id="{A367004D-87BE-4168-8D57-0BA772DD891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57556" y1="77885" x2="69111" y2="81731"/>
                        <a14:foregroundMark x1="69111" y1="81731" x2="77333" y2="78365"/>
                        <a14:foregroundMark x1="77333" y1="78365" x2="69333" y2="72596"/>
                        <a14:foregroundMark x1="69333" y1="72596" x2="58222" y2="78365"/>
                        <a14:foregroundMark x1="69111" y1="87019" x2="65556" y2="86538"/>
                        <a14:backgroundMark x1="18222" y1="26923" x2="11556" y2="41346"/>
                        <a14:backgroundMark x1="14889" y1="41827" x2="22444" y2="24519"/>
                      </a14:backgroundRemoval>
                    </a14:imgEffect>
                  </a14:imgLayer>
                </a14:imgProps>
              </a:ext>
            </a:extLst>
          </a:blip>
          <a:stretch>
            <a:fillRect/>
          </a:stretch>
        </p:blipFill>
        <p:spPr>
          <a:xfrm>
            <a:off x="960356" y="902368"/>
            <a:ext cx="5754769" cy="2659982"/>
          </a:xfrm>
          <a:prstGeom prst="rect">
            <a:avLst/>
          </a:prstGeom>
        </p:spPr>
      </p:pic>
      <p:pic>
        <p:nvPicPr>
          <p:cNvPr id="4" name="Picture 3" descr="Chapter 3: Socks and the Formula&#10;People came over to see Charles, not Socks. No one wanted to play ball with Socks.  Uncle gave Socks his red hat.  Cousin Mike made scary cat and dog noises.  Socks was afraid and hid under the bed.  &#10;">
            <a:extLst>
              <a:ext uri="{FF2B5EF4-FFF2-40B4-BE49-F238E27FC236}">
                <a16:creationId xmlns:a16="http://schemas.microsoft.com/office/drawing/2014/main" id="{259AAF16-2301-43B6-A942-221BFD1E9759}"/>
              </a:ext>
            </a:extLst>
          </p:cNvPr>
          <p:cNvPicPr>
            <a:picLocks noChangeAspect="1"/>
          </p:cNvPicPr>
          <p:nvPr/>
        </p:nvPicPr>
        <p:blipFill rotWithShape="1">
          <a:blip r:embed="rId7">
            <a:extLst>
              <a:ext uri="{BEBA8EAE-BF5A-486C-A8C5-ECC9F3942E4B}">
                <a14:imgProps xmlns:a14="http://schemas.microsoft.com/office/drawing/2010/main">
                  <a14:imgLayer r:embed="rId6">
                    <a14:imgEffect>
                      <a14:backgroundRemoval t="7692" b="89904" l="10000" r="90000">
                        <a14:foregroundMark x1="50889" y1="7692" x2="59333" y2="32692"/>
                        <a14:foregroundMark x1="59333" y1="32692" x2="66000" y2="44231"/>
                        <a14:foregroundMark x1="66000" y1="44231" x2="67111" y2="44712"/>
                        <a14:foregroundMark x1="38000" y1="14904" x2="48667" y2="42788"/>
                        <a14:foregroundMark x1="48667" y1="42788" x2="59778" y2="52885"/>
                        <a14:foregroundMark x1="80444" y1="46635" x2="73556" y2="57212"/>
                        <a14:foregroundMark x1="73556" y1="57212" x2="61778" y2="58654"/>
                        <a14:foregroundMark x1="65111" y1="62019" x2="74000" y2="62019"/>
                        <a14:foregroundMark x1="74000" y1="62019" x2="83111" y2="58654"/>
                        <a14:foregroundMark x1="83111" y1="58654" x2="76889" y2="45192"/>
                        <a14:foregroundMark x1="76889" y1="45192" x2="71111" y2="48077"/>
                        <a14:foregroundMark x1="64000" y1="66827" x2="61556" y2="65865"/>
                        <a14:backgroundMark x1="18222" y1="26923" x2="11556" y2="41346"/>
                        <a14:backgroundMark x1="14889" y1="41827" x2="22444" y2="24519"/>
                        <a14:backgroundMark x1="20222" y1="28846" x2="58444" y2="82692"/>
                        <a14:backgroundMark x1="82889" y1="74038" x2="53111" y2="88942"/>
                        <a14:backgroundMark x1="72727" y1="66346" x2="72851" y2="66346"/>
                        <a14:backgroundMark x1="54222" y1="66346" x2="61682" y2="66346"/>
                        <a14:backgroundMark x1="84527" y1="65872" x2="84667" y2="65865"/>
                        <a14:backgroundMark x1="80269" y1="66097" x2="84447" y2="65877"/>
                        <a14:backgroundMark x1="84667" y1="65865" x2="84889" y2="66346"/>
                        <a14:backgroundMark x1="63283" y1="72410" x2="61111" y2="77404"/>
                        <a14:backgroundMark x1="64803" y1="68917" x2="64647" y2="69276"/>
                        <a14:backgroundMark x1="61111" y1="77404" x2="53333" y2="85577"/>
                        <a14:backgroundMark x1="53333" y1="85577" x2="53333" y2="85577"/>
                      </a14:backgroundRemoval>
                    </a14:imgEffect>
                  </a14:imgLayer>
                </a14:imgProps>
              </a:ext>
            </a:extLst>
          </a:blip>
          <a:srcRect l="33559" r="7901" b="26573"/>
          <a:stretch/>
        </p:blipFill>
        <p:spPr>
          <a:xfrm>
            <a:off x="2959768" y="970544"/>
            <a:ext cx="3368843" cy="1953130"/>
          </a:xfrm>
          <a:prstGeom prst="rect">
            <a:avLst/>
          </a:prstGeom>
        </p:spPr>
      </p:pic>
      <p:sp>
        <p:nvSpPr>
          <p:cNvPr id="5" name="Freeform: Shape 4" descr="red hat">
            <a:extLst>
              <a:ext uri="{FF2B5EF4-FFF2-40B4-BE49-F238E27FC236}">
                <a16:creationId xmlns:a16="http://schemas.microsoft.com/office/drawing/2014/main" id="{AED46CA4-CD2E-426C-A299-00777BE94A03}"/>
              </a:ext>
            </a:extLst>
          </p:cNvPr>
          <p:cNvSpPr/>
          <p:nvPr/>
        </p:nvSpPr>
        <p:spPr>
          <a:xfrm>
            <a:off x="3149601" y="1082842"/>
            <a:ext cx="3000232" cy="1609427"/>
          </a:xfrm>
          <a:custGeom>
            <a:avLst/>
            <a:gdLst>
              <a:gd name="connsiteX0" fmla="*/ 604252 w 3000232"/>
              <a:gd name="connsiteY0" fmla="*/ 360947 h 1609427"/>
              <a:gd name="connsiteX1" fmla="*/ 544094 w 3000232"/>
              <a:gd name="connsiteY1" fmla="*/ 372979 h 1609427"/>
              <a:gd name="connsiteX2" fmla="*/ 507999 w 3000232"/>
              <a:gd name="connsiteY2" fmla="*/ 385011 h 1609427"/>
              <a:gd name="connsiteX3" fmla="*/ 435810 w 3000232"/>
              <a:gd name="connsiteY3" fmla="*/ 372979 h 1609427"/>
              <a:gd name="connsiteX4" fmla="*/ 375652 w 3000232"/>
              <a:gd name="connsiteY4" fmla="*/ 336884 h 1609427"/>
              <a:gd name="connsiteX5" fmla="*/ 279399 w 3000232"/>
              <a:gd name="connsiteY5" fmla="*/ 264695 h 1609427"/>
              <a:gd name="connsiteX6" fmla="*/ 207210 w 3000232"/>
              <a:gd name="connsiteY6" fmla="*/ 240632 h 1609427"/>
              <a:gd name="connsiteX7" fmla="*/ 14704 w 3000232"/>
              <a:gd name="connsiteY7" fmla="*/ 252663 h 1609427"/>
              <a:gd name="connsiteX8" fmla="*/ 26736 w 3000232"/>
              <a:gd name="connsiteY8" fmla="*/ 397042 h 1609427"/>
              <a:gd name="connsiteX9" fmla="*/ 38767 w 3000232"/>
              <a:gd name="connsiteY9" fmla="*/ 433137 h 1609427"/>
              <a:gd name="connsiteX10" fmla="*/ 62831 w 3000232"/>
              <a:gd name="connsiteY10" fmla="*/ 457200 h 1609427"/>
              <a:gd name="connsiteX11" fmla="*/ 74862 w 3000232"/>
              <a:gd name="connsiteY11" fmla="*/ 493295 h 1609427"/>
              <a:gd name="connsiteX12" fmla="*/ 147052 w 3000232"/>
              <a:gd name="connsiteY12" fmla="*/ 589547 h 1609427"/>
              <a:gd name="connsiteX13" fmla="*/ 183146 w 3000232"/>
              <a:gd name="connsiteY13" fmla="*/ 661737 h 1609427"/>
              <a:gd name="connsiteX14" fmla="*/ 195178 w 3000232"/>
              <a:gd name="connsiteY14" fmla="*/ 697832 h 1609427"/>
              <a:gd name="connsiteX15" fmla="*/ 231273 w 3000232"/>
              <a:gd name="connsiteY15" fmla="*/ 721895 h 1609427"/>
              <a:gd name="connsiteX16" fmla="*/ 279399 w 3000232"/>
              <a:gd name="connsiteY16" fmla="*/ 830179 h 1609427"/>
              <a:gd name="connsiteX17" fmla="*/ 315494 w 3000232"/>
              <a:gd name="connsiteY17" fmla="*/ 854242 h 1609427"/>
              <a:gd name="connsiteX18" fmla="*/ 387683 w 3000232"/>
              <a:gd name="connsiteY18" fmla="*/ 962526 h 1609427"/>
              <a:gd name="connsiteX19" fmla="*/ 435810 w 3000232"/>
              <a:gd name="connsiteY19" fmla="*/ 1022684 h 1609427"/>
              <a:gd name="connsiteX20" fmla="*/ 471904 w 3000232"/>
              <a:gd name="connsiteY20" fmla="*/ 1046747 h 1609427"/>
              <a:gd name="connsiteX21" fmla="*/ 520031 w 3000232"/>
              <a:gd name="connsiteY21" fmla="*/ 1094874 h 1609427"/>
              <a:gd name="connsiteX22" fmla="*/ 592220 w 3000232"/>
              <a:gd name="connsiteY22" fmla="*/ 1143000 h 1609427"/>
              <a:gd name="connsiteX23" fmla="*/ 700504 w 3000232"/>
              <a:gd name="connsiteY23" fmla="*/ 1227221 h 1609427"/>
              <a:gd name="connsiteX24" fmla="*/ 772694 w 3000232"/>
              <a:gd name="connsiteY24" fmla="*/ 1251284 h 1609427"/>
              <a:gd name="connsiteX25" fmla="*/ 808788 w 3000232"/>
              <a:gd name="connsiteY25" fmla="*/ 1275347 h 1609427"/>
              <a:gd name="connsiteX26" fmla="*/ 832852 w 3000232"/>
              <a:gd name="connsiteY26" fmla="*/ 1299411 h 1609427"/>
              <a:gd name="connsiteX27" fmla="*/ 868946 w 3000232"/>
              <a:gd name="connsiteY27" fmla="*/ 1311442 h 1609427"/>
              <a:gd name="connsiteX28" fmla="*/ 941136 w 3000232"/>
              <a:gd name="connsiteY28" fmla="*/ 1347537 h 1609427"/>
              <a:gd name="connsiteX29" fmla="*/ 977231 w 3000232"/>
              <a:gd name="connsiteY29" fmla="*/ 1371600 h 1609427"/>
              <a:gd name="connsiteX30" fmla="*/ 1013325 w 3000232"/>
              <a:gd name="connsiteY30" fmla="*/ 1383632 h 1609427"/>
              <a:gd name="connsiteX31" fmla="*/ 1085515 w 3000232"/>
              <a:gd name="connsiteY31" fmla="*/ 1431758 h 1609427"/>
              <a:gd name="connsiteX32" fmla="*/ 1229894 w 3000232"/>
              <a:gd name="connsiteY32" fmla="*/ 1467853 h 1609427"/>
              <a:gd name="connsiteX33" fmla="*/ 1302083 w 3000232"/>
              <a:gd name="connsiteY33" fmla="*/ 1491916 h 1609427"/>
              <a:gd name="connsiteX34" fmla="*/ 1410367 w 3000232"/>
              <a:gd name="connsiteY34" fmla="*/ 1540042 h 1609427"/>
              <a:gd name="connsiteX35" fmla="*/ 1446462 w 3000232"/>
              <a:gd name="connsiteY35" fmla="*/ 1552074 h 1609427"/>
              <a:gd name="connsiteX36" fmla="*/ 1482557 w 3000232"/>
              <a:gd name="connsiteY36" fmla="*/ 1576137 h 1609427"/>
              <a:gd name="connsiteX37" fmla="*/ 1855536 w 3000232"/>
              <a:gd name="connsiteY37" fmla="*/ 1588169 h 1609427"/>
              <a:gd name="connsiteX38" fmla="*/ 2697746 w 3000232"/>
              <a:gd name="connsiteY38" fmla="*/ 1588169 h 1609427"/>
              <a:gd name="connsiteX39" fmla="*/ 2769936 w 3000232"/>
              <a:gd name="connsiteY39" fmla="*/ 1552074 h 1609427"/>
              <a:gd name="connsiteX40" fmla="*/ 2926346 w 3000232"/>
              <a:gd name="connsiteY40" fmla="*/ 1515979 h 1609427"/>
              <a:gd name="connsiteX41" fmla="*/ 2998536 w 3000232"/>
              <a:gd name="connsiteY41" fmla="*/ 1455821 h 1609427"/>
              <a:gd name="connsiteX42" fmla="*/ 2986504 w 3000232"/>
              <a:gd name="connsiteY42" fmla="*/ 1383632 h 1609427"/>
              <a:gd name="connsiteX43" fmla="*/ 2902283 w 3000232"/>
              <a:gd name="connsiteY43" fmla="*/ 1287379 h 1609427"/>
              <a:gd name="connsiteX44" fmla="*/ 2878220 w 3000232"/>
              <a:gd name="connsiteY44" fmla="*/ 1251284 h 1609427"/>
              <a:gd name="connsiteX45" fmla="*/ 2577431 w 3000232"/>
              <a:gd name="connsiteY45" fmla="*/ 1215190 h 1609427"/>
              <a:gd name="connsiteX46" fmla="*/ 2541336 w 3000232"/>
              <a:gd name="connsiteY46" fmla="*/ 1203158 h 1609427"/>
              <a:gd name="connsiteX47" fmla="*/ 2421020 w 3000232"/>
              <a:gd name="connsiteY47" fmla="*/ 1179095 h 1609427"/>
              <a:gd name="connsiteX48" fmla="*/ 2324767 w 3000232"/>
              <a:gd name="connsiteY48" fmla="*/ 1106905 h 1609427"/>
              <a:gd name="connsiteX49" fmla="*/ 2348831 w 3000232"/>
              <a:gd name="connsiteY49" fmla="*/ 1022684 h 1609427"/>
              <a:gd name="connsiteX50" fmla="*/ 2396957 w 3000232"/>
              <a:gd name="connsiteY50" fmla="*/ 950495 h 1609427"/>
              <a:gd name="connsiteX51" fmla="*/ 2408988 w 3000232"/>
              <a:gd name="connsiteY51" fmla="*/ 914400 h 1609427"/>
              <a:gd name="connsiteX52" fmla="*/ 2445083 w 3000232"/>
              <a:gd name="connsiteY52" fmla="*/ 842211 h 1609427"/>
              <a:gd name="connsiteX53" fmla="*/ 2433052 w 3000232"/>
              <a:gd name="connsiteY53" fmla="*/ 577516 h 1609427"/>
              <a:gd name="connsiteX54" fmla="*/ 2336799 w 3000232"/>
              <a:gd name="connsiteY54" fmla="*/ 505326 h 1609427"/>
              <a:gd name="connsiteX55" fmla="*/ 2228515 w 3000232"/>
              <a:gd name="connsiteY55" fmla="*/ 445169 h 1609427"/>
              <a:gd name="connsiteX56" fmla="*/ 2204452 w 3000232"/>
              <a:gd name="connsiteY56" fmla="*/ 421105 h 1609427"/>
              <a:gd name="connsiteX57" fmla="*/ 2132262 w 3000232"/>
              <a:gd name="connsiteY57" fmla="*/ 397042 h 1609427"/>
              <a:gd name="connsiteX58" fmla="*/ 2072104 w 3000232"/>
              <a:gd name="connsiteY58" fmla="*/ 348916 h 1609427"/>
              <a:gd name="connsiteX59" fmla="*/ 2011946 w 3000232"/>
              <a:gd name="connsiteY59" fmla="*/ 300790 h 1609427"/>
              <a:gd name="connsiteX60" fmla="*/ 1915694 w 3000232"/>
              <a:gd name="connsiteY60" fmla="*/ 252663 h 1609427"/>
              <a:gd name="connsiteX61" fmla="*/ 1771315 w 3000232"/>
              <a:gd name="connsiteY61" fmla="*/ 204537 h 1609427"/>
              <a:gd name="connsiteX62" fmla="*/ 1663031 w 3000232"/>
              <a:gd name="connsiteY62" fmla="*/ 168442 h 1609427"/>
              <a:gd name="connsiteX63" fmla="*/ 1626936 w 3000232"/>
              <a:gd name="connsiteY63" fmla="*/ 156411 h 1609427"/>
              <a:gd name="connsiteX64" fmla="*/ 1602873 w 3000232"/>
              <a:gd name="connsiteY64" fmla="*/ 132347 h 1609427"/>
              <a:gd name="connsiteX65" fmla="*/ 1482557 w 3000232"/>
              <a:gd name="connsiteY65" fmla="*/ 108284 h 1609427"/>
              <a:gd name="connsiteX66" fmla="*/ 1410367 w 3000232"/>
              <a:gd name="connsiteY66" fmla="*/ 84221 h 1609427"/>
              <a:gd name="connsiteX67" fmla="*/ 1374273 w 3000232"/>
              <a:gd name="connsiteY67" fmla="*/ 72190 h 1609427"/>
              <a:gd name="connsiteX68" fmla="*/ 1229894 w 3000232"/>
              <a:gd name="connsiteY68" fmla="*/ 60158 h 1609427"/>
              <a:gd name="connsiteX69" fmla="*/ 1193799 w 3000232"/>
              <a:gd name="connsiteY69" fmla="*/ 48126 h 1609427"/>
              <a:gd name="connsiteX70" fmla="*/ 1157704 w 3000232"/>
              <a:gd name="connsiteY70" fmla="*/ 12032 h 1609427"/>
              <a:gd name="connsiteX71" fmla="*/ 1037388 w 3000232"/>
              <a:gd name="connsiteY71" fmla="*/ 0 h 1609427"/>
              <a:gd name="connsiteX72" fmla="*/ 844883 w 3000232"/>
              <a:gd name="connsiteY72" fmla="*/ 12032 h 1609427"/>
              <a:gd name="connsiteX73" fmla="*/ 784725 w 3000232"/>
              <a:gd name="connsiteY73" fmla="*/ 72190 h 1609427"/>
              <a:gd name="connsiteX74" fmla="*/ 748631 w 3000232"/>
              <a:gd name="connsiteY74" fmla="*/ 96253 h 1609427"/>
              <a:gd name="connsiteX75" fmla="*/ 736599 w 3000232"/>
              <a:gd name="connsiteY75" fmla="*/ 132347 h 1609427"/>
              <a:gd name="connsiteX76" fmla="*/ 712536 w 3000232"/>
              <a:gd name="connsiteY76" fmla="*/ 156411 h 1609427"/>
              <a:gd name="connsiteX77" fmla="*/ 688473 w 3000232"/>
              <a:gd name="connsiteY77" fmla="*/ 192505 h 1609427"/>
              <a:gd name="connsiteX78" fmla="*/ 676441 w 3000232"/>
              <a:gd name="connsiteY78" fmla="*/ 228600 h 1609427"/>
              <a:gd name="connsiteX79" fmla="*/ 652378 w 3000232"/>
              <a:gd name="connsiteY79" fmla="*/ 264695 h 1609427"/>
              <a:gd name="connsiteX80" fmla="*/ 628315 w 3000232"/>
              <a:gd name="connsiteY80" fmla="*/ 336884 h 1609427"/>
              <a:gd name="connsiteX81" fmla="*/ 616283 w 3000232"/>
              <a:gd name="connsiteY81" fmla="*/ 372979 h 1609427"/>
              <a:gd name="connsiteX82" fmla="*/ 604252 w 3000232"/>
              <a:gd name="connsiteY82" fmla="*/ 360947 h 1609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000232" h="1609427">
                <a:moveTo>
                  <a:pt x="604252" y="360947"/>
                </a:moveTo>
                <a:cubicBezTo>
                  <a:pt x="584199" y="364958"/>
                  <a:pt x="563933" y="368019"/>
                  <a:pt x="544094" y="372979"/>
                </a:cubicBezTo>
                <a:cubicBezTo>
                  <a:pt x="531790" y="376055"/>
                  <a:pt x="520682" y="385011"/>
                  <a:pt x="507999" y="385011"/>
                </a:cubicBezTo>
                <a:cubicBezTo>
                  <a:pt x="483604" y="385011"/>
                  <a:pt x="459873" y="376990"/>
                  <a:pt x="435810" y="372979"/>
                </a:cubicBezTo>
                <a:cubicBezTo>
                  <a:pt x="374837" y="312008"/>
                  <a:pt x="453746" y="383741"/>
                  <a:pt x="375652" y="336884"/>
                </a:cubicBezTo>
                <a:cubicBezTo>
                  <a:pt x="304397" y="294131"/>
                  <a:pt x="429202" y="314629"/>
                  <a:pt x="279399" y="264695"/>
                </a:cubicBezTo>
                <a:lnTo>
                  <a:pt x="207210" y="240632"/>
                </a:lnTo>
                <a:cubicBezTo>
                  <a:pt x="143041" y="244642"/>
                  <a:pt x="63290" y="210555"/>
                  <a:pt x="14704" y="252663"/>
                </a:cubicBezTo>
                <a:cubicBezTo>
                  <a:pt x="-21791" y="284292"/>
                  <a:pt x="20353" y="349172"/>
                  <a:pt x="26736" y="397042"/>
                </a:cubicBezTo>
                <a:cubicBezTo>
                  <a:pt x="28412" y="409613"/>
                  <a:pt x="32242" y="422262"/>
                  <a:pt x="38767" y="433137"/>
                </a:cubicBezTo>
                <a:cubicBezTo>
                  <a:pt x="44603" y="442864"/>
                  <a:pt x="54810" y="449179"/>
                  <a:pt x="62831" y="457200"/>
                </a:cubicBezTo>
                <a:cubicBezTo>
                  <a:pt x="66841" y="469232"/>
                  <a:pt x="68703" y="482209"/>
                  <a:pt x="74862" y="493295"/>
                </a:cubicBezTo>
                <a:cubicBezTo>
                  <a:pt x="108874" y="554517"/>
                  <a:pt x="110542" y="553039"/>
                  <a:pt x="147052" y="589547"/>
                </a:cubicBezTo>
                <a:cubicBezTo>
                  <a:pt x="177290" y="680266"/>
                  <a:pt x="136502" y="568450"/>
                  <a:pt x="183146" y="661737"/>
                </a:cubicBezTo>
                <a:cubicBezTo>
                  <a:pt x="188818" y="673081"/>
                  <a:pt x="187255" y="687929"/>
                  <a:pt x="195178" y="697832"/>
                </a:cubicBezTo>
                <a:cubicBezTo>
                  <a:pt x="204211" y="709123"/>
                  <a:pt x="219241" y="713874"/>
                  <a:pt x="231273" y="721895"/>
                </a:cubicBezTo>
                <a:cubicBezTo>
                  <a:pt x="243186" y="757634"/>
                  <a:pt x="250800" y="801580"/>
                  <a:pt x="279399" y="830179"/>
                </a:cubicBezTo>
                <a:cubicBezTo>
                  <a:pt x="289624" y="840404"/>
                  <a:pt x="303462" y="846221"/>
                  <a:pt x="315494" y="854242"/>
                </a:cubicBezTo>
                <a:lnTo>
                  <a:pt x="387683" y="962526"/>
                </a:lnTo>
                <a:cubicBezTo>
                  <a:pt x="405553" y="989331"/>
                  <a:pt x="411315" y="1003088"/>
                  <a:pt x="435810" y="1022684"/>
                </a:cubicBezTo>
                <a:cubicBezTo>
                  <a:pt x="447101" y="1031717"/>
                  <a:pt x="460925" y="1037337"/>
                  <a:pt x="471904" y="1046747"/>
                </a:cubicBezTo>
                <a:cubicBezTo>
                  <a:pt x="489129" y="1061512"/>
                  <a:pt x="501154" y="1082289"/>
                  <a:pt x="520031" y="1094874"/>
                </a:cubicBezTo>
                <a:cubicBezTo>
                  <a:pt x="544094" y="1110916"/>
                  <a:pt x="571770" y="1122550"/>
                  <a:pt x="592220" y="1143000"/>
                </a:cubicBezTo>
                <a:cubicBezTo>
                  <a:pt x="623363" y="1174143"/>
                  <a:pt x="657331" y="1212830"/>
                  <a:pt x="700504" y="1227221"/>
                </a:cubicBezTo>
                <a:lnTo>
                  <a:pt x="772694" y="1251284"/>
                </a:lnTo>
                <a:cubicBezTo>
                  <a:pt x="784725" y="1259305"/>
                  <a:pt x="797497" y="1266314"/>
                  <a:pt x="808788" y="1275347"/>
                </a:cubicBezTo>
                <a:cubicBezTo>
                  <a:pt x="817646" y="1282434"/>
                  <a:pt x="823125" y="1293575"/>
                  <a:pt x="832852" y="1299411"/>
                </a:cubicBezTo>
                <a:cubicBezTo>
                  <a:pt x="843727" y="1305936"/>
                  <a:pt x="856915" y="1307432"/>
                  <a:pt x="868946" y="1311442"/>
                </a:cubicBezTo>
                <a:cubicBezTo>
                  <a:pt x="972389" y="1380403"/>
                  <a:pt x="841510" y="1297724"/>
                  <a:pt x="941136" y="1347537"/>
                </a:cubicBezTo>
                <a:cubicBezTo>
                  <a:pt x="954070" y="1354004"/>
                  <a:pt x="964297" y="1365133"/>
                  <a:pt x="977231" y="1371600"/>
                </a:cubicBezTo>
                <a:cubicBezTo>
                  <a:pt x="988574" y="1377272"/>
                  <a:pt x="1002239" y="1377473"/>
                  <a:pt x="1013325" y="1383632"/>
                </a:cubicBezTo>
                <a:cubicBezTo>
                  <a:pt x="1038606" y="1397677"/>
                  <a:pt x="1056988" y="1427003"/>
                  <a:pt x="1085515" y="1431758"/>
                </a:cubicBezTo>
                <a:cubicBezTo>
                  <a:pt x="1182725" y="1447960"/>
                  <a:pt x="1134560" y="1436076"/>
                  <a:pt x="1229894" y="1467853"/>
                </a:cubicBezTo>
                <a:cubicBezTo>
                  <a:pt x="1229898" y="1467854"/>
                  <a:pt x="1302080" y="1491914"/>
                  <a:pt x="1302083" y="1491916"/>
                </a:cubicBezTo>
                <a:cubicBezTo>
                  <a:pt x="1359283" y="1530049"/>
                  <a:pt x="1324459" y="1511406"/>
                  <a:pt x="1410367" y="1540042"/>
                </a:cubicBezTo>
                <a:cubicBezTo>
                  <a:pt x="1422399" y="1544053"/>
                  <a:pt x="1435909" y="1545039"/>
                  <a:pt x="1446462" y="1552074"/>
                </a:cubicBezTo>
                <a:cubicBezTo>
                  <a:pt x="1458494" y="1560095"/>
                  <a:pt x="1468153" y="1574866"/>
                  <a:pt x="1482557" y="1576137"/>
                </a:cubicBezTo>
                <a:cubicBezTo>
                  <a:pt x="1606467" y="1587070"/>
                  <a:pt x="1731210" y="1584158"/>
                  <a:pt x="1855536" y="1588169"/>
                </a:cubicBezTo>
                <a:cubicBezTo>
                  <a:pt x="2200711" y="1622685"/>
                  <a:pt x="2022798" y="1609596"/>
                  <a:pt x="2697746" y="1588169"/>
                </a:cubicBezTo>
                <a:cubicBezTo>
                  <a:pt x="2733185" y="1587044"/>
                  <a:pt x="2739677" y="1565522"/>
                  <a:pt x="2769936" y="1552074"/>
                </a:cubicBezTo>
                <a:cubicBezTo>
                  <a:pt x="2832521" y="1524259"/>
                  <a:pt x="2857833" y="1525767"/>
                  <a:pt x="2926346" y="1515979"/>
                </a:cubicBezTo>
                <a:cubicBezTo>
                  <a:pt x="2940658" y="1506438"/>
                  <a:pt x="2994508" y="1473947"/>
                  <a:pt x="2998536" y="1455821"/>
                </a:cubicBezTo>
                <a:cubicBezTo>
                  <a:pt x="3003828" y="1432007"/>
                  <a:pt x="2995887" y="1406150"/>
                  <a:pt x="2986504" y="1383632"/>
                </a:cubicBezTo>
                <a:cubicBezTo>
                  <a:pt x="2959509" y="1318845"/>
                  <a:pt x="2947865" y="1317767"/>
                  <a:pt x="2902283" y="1287379"/>
                </a:cubicBezTo>
                <a:cubicBezTo>
                  <a:pt x="2894262" y="1275347"/>
                  <a:pt x="2890482" y="1258948"/>
                  <a:pt x="2878220" y="1251284"/>
                </a:cubicBezTo>
                <a:cubicBezTo>
                  <a:pt x="2807316" y="1206969"/>
                  <a:pt x="2609722" y="1216889"/>
                  <a:pt x="2577431" y="1215190"/>
                </a:cubicBezTo>
                <a:cubicBezTo>
                  <a:pt x="2565399" y="1211179"/>
                  <a:pt x="2553694" y="1206010"/>
                  <a:pt x="2541336" y="1203158"/>
                </a:cubicBezTo>
                <a:cubicBezTo>
                  <a:pt x="2501484" y="1193961"/>
                  <a:pt x="2421020" y="1179095"/>
                  <a:pt x="2421020" y="1179095"/>
                </a:cubicBezTo>
                <a:cubicBezTo>
                  <a:pt x="2339392" y="1124677"/>
                  <a:pt x="2369281" y="1151419"/>
                  <a:pt x="2324767" y="1106905"/>
                </a:cubicBezTo>
                <a:cubicBezTo>
                  <a:pt x="2327599" y="1095577"/>
                  <a:pt x="2340985" y="1036807"/>
                  <a:pt x="2348831" y="1022684"/>
                </a:cubicBezTo>
                <a:cubicBezTo>
                  <a:pt x="2362876" y="997403"/>
                  <a:pt x="2396957" y="950495"/>
                  <a:pt x="2396957" y="950495"/>
                </a:cubicBezTo>
                <a:cubicBezTo>
                  <a:pt x="2400967" y="938463"/>
                  <a:pt x="2403316" y="925744"/>
                  <a:pt x="2408988" y="914400"/>
                </a:cubicBezTo>
                <a:cubicBezTo>
                  <a:pt x="2455636" y="821103"/>
                  <a:pt x="2414842" y="932936"/>
                  <a:pt x="2445083" y="842211"/>
                </a:cubicBezTo>
                <a:cubicBezTo>
                  <a:pt x="2441073" y="753979"/>
                  <a:pt x="2452212" y="663736"/>
                  <a:pt x="2433052" y="577516"/>
                </a:cubicBezTo>
                <a:cubicBezTo>
                  <a:pt x="2417327" y="506755"/>
                  <a:pt x="2375915" y="527057"/>
                  <a:pt x="2336799" y="505326"/>
                </a:cubicBezTo>
                <a:cubicBezTo>
                  <a:pt x="2212691" y="436377"/>
                  <a:pt x="2310187" y="472391"/>
                  <a:pt x="2228515" y="445169"/>
                </a:cubicBezTo>
                <a:cubicBezTo>
                  <a:pt x="2220494" y="437148"/>
                  <a:pt x="2214598" y="426178"/>
                  <a:pt x="2204452" y="421105"/>
                </a:cubicBezTo>
                <a:cubicBezTo>
                  <a:pt x="2181765" y="409761"/>
                  <a:pt x="2132262" y="397042"/>
                  <a:pt x="2132262" y="397042"/>
                </a:cubicBezTo>
                <a:cubicBezTo>
                  <a:pt x="2063301" y="293599"/>
                  <a:pt x="2155126" y="415333"/>
                  <a:pt x="2072104" y="348916"/>
                </a:cubicBezTo>
                <a:cubicBezTo>
                  <a:pt x="1994359" y="286720"/>
                  <a:pt x="2102672" y="331030"/>
                  <a:pt x="2011946" y="300790"/>
                </a:cubicBezTo>
                <a:cubicBezTo>
                  <a:pt x="1969948" y="258790"/>
                  <a:pt x="1998644" y="280312"/>
                  <a:pt x="1915694" y="252663"/>
                </a:cubicBezTo>
                <a:lnTo>
                  <a:pt x="1771315" y="204537"/>
                </a:lnTo>
                <a:lnTo>
                  <a:pt x="1663031" y="168442"/>
                </a:lnTo>
                <a:lnTo>
                  <a:pt x="1626936" y="156411"/>
                </a:lnTo>
                <a:cubicBezTo>
                  <a:pt x="1618915" y="148390"/>
                  <a:pt x="1613019" y="137420"/>
                  <a:pt x="1602873" y="132347"/>
                </a:cubicBezTo>
                <a:cubicBezTo>
                  <a:pt x="1582883" y="122352"/>
                  <a:pt x="1494633" y="111303"/>
                  <a:pt x="1482557" y="108284"/>
                </a:cubicBezTo>
                <a:cubicBezTo>
                  <a:pt x="1457949" y="102132"/>
                  <a:pt x="1434430" y="92242"/>
                  <a:pt x="1410367" y="84221"/>
                </a:cubicBezTo>
                <a:cubicBezTo>
                  <a:pt x="1398336" y="80211"/>
                  <a:pt x="1386911" y="73243"/>
                  <a:pt x="1374273" y="72190"/>
                </a:cubicBezTo>
                <a:lnTo>
                  <a:pt x="1229894" y="60158"/>
                </a:lnTo>
                <a:cubicBezTo>
                  <a:pt x="1217862" y="56147"/>
                  <a:pt x="1204352" y="55161"/>
                  <a:pt x="1193799" y="48126"/>
                </a:cubicBezTo>
                <a:cubicBezTo>
                  <a:pt x="1179642" y="38688"/>
                  <a:pt x="1173967" y="17036"/>
                  <a:pt x="1157704" y="12032"/>
                </a:cubicBezTo>
                <a:cubicBezTo>
                  <a:pt x="1119181" y="179"/>
                  <a:pt x="1077493" y="4011"/>
                  <a:pt x="1037388" y="0"/>
                </a:cubicBezTo>
                <a:cubicBezTo>
                  <a:pt x="973220" y="4011"/>
                  <a:pt x="908390" y="2005"/>
                  <a:pt x="844883" y="12032"/>
                </a:cubicBezTo>
                <a:cubicBezTo>
                  <a:pt x="806782" y="18048"/>
                  <a:pt x="806783" y="50131"/>
                  <a:pt x="784725" y="72190"/>
                </a:cubicBezTo>
                <a:cubicBezTo>
                  <a:pt x="774500" y="82415"/>
                  <a:pt x="760662" y="88232"/>
                  <a:pt x="748631" y="96253"/>
                </a:cubicBezTo>
                <a:cubicBezTo>
                  <a:pt x="744620" y="108284"/>
                  <a:pt x="743124" y="121472"/>
                  <a:pt x="736599" y="132347"/>
                </a:cubicBezTo>
                <a:cubicBezTo>
                  <a:pt x="730763" y="142074"/>
                  <a:pt x="719622" y="147553"/>
                  <a:pt x="712536" y="156411"/>
                </a:cubicBezTo>
                <a:cubicBezTo>
                  <a:pt x="703503" y="167702"/>
                  <a:pt x="694940" y="179572"/>
                  <a:pt x="688473" y="192505"/>
                </a:cubicBezTo>
                <a:cubicBezTo>
                  <a:pt x="682801" y="203849"/>
                  <a:pt x="682113" y="217256"/>
                  <a:pt x="676441" y="228600"/>
                </a:cubicBezTo>
                <a:cubicBezTo>
                  <a:pt x="669974" y="241534"/>
                  <a:pt x="658251" y="251481"/>
                  <a:pt x="652378" y="264695"/>
                </a:cubicBezTo>
                <a:cubicBezTo>
                  <a:pt x="642076" y="287874"/>
                  <a:pt x="636336" y="312821"/>
                  <a:pt x="628315" y="336884"/>
                </a:cubicBezTo>
                <a:cubicBezTo>
                  <a:pt x="624304" y="348916"/>
                  <a:pt x="628966" y="372979"/>
                  <a:pt x="616283" y="372979"/>
                </a:cubicBezTo>
                <a:lnTo>
                  <a:pt x="604252" y="360947"/>
                </a:lnTo>
                <a:close/>
              </a:path>
            </a:pathLst>
          </a:custGeom>
          <a:solidFill>
            <a:srgbClr val="FF0000">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corded Sound" descr="Chapter 3: Socks and the Formula&#10;People came over to see Charles, not Socks. No one wanted to play ball with Socks.  Uncle gave Socks his red hat.  Cousin Mike made scary cat and dog noises.  Socks was afraid and hid under the bed.  &#10;">
            <a:hlinkClick r:id="" action="ppaction://media"/>
            <a:extLst>
              <a:ext uri="{FF2B5EF4-FFF2-40B4-BE49-F238E27FC236}">
                <a16:creationId xmlns:a16="http://schemas.microsoft.com/office/drawing/2014/main" id="{A333D065-CAB4-46F9-9BF8-11860BCCBAF0}"/>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58389" y="4464945"/>
            <a:ext cx="343436" cy="343436"/>
          </a:xfrm>
          <a:prstGeom prst="rect">
            <a:avLst/>
          </a:prstGeom>
        </p:spPr>
      </p:pic>
    </p:spTree>
    <p:extLst>
      <p:ext uri="{BB962C8B-B14F-4D97-AF65-F5344CB8AC3E}">
        <p14:creationId xmlns:p14="http://schemas.microsoft.com/office/powerpoint/2010/main" val="128593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513"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grpId="0" nodeType="click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par>
                                <p:cTn id="15" presetID="32" presetClass="emph" presetSubtype="0" fill="hold" nodeType="withEffect">
                                  <p:stCondLst>
                                    <p:cond delay="0"/>
                                  </p:stCondLst>
                                  <p:childTnLst>
                                    <p:animRot by="120000">
                                      <p:cBhvr>
                                        <p:cTn id="16" dur="100" fill="hold">
                                          <p:stCondLst>
                                            <p:cond delay="0"/>
                                          </p:stCondLst>
                                        </p:cTn>
                                        <p:tgtEl>
                                          <p:spTgt spid="4"/>
                                        </p:tgtEl>
                                        <p:attrNameLst>
                                          <p:attrName>r</p:attrName>
                                        </p:attrNameLst>
                                      </p:cBhvr>
                                    </p:animRot>
                                    <p:animRot by="-240000">
                                      <p:cBhvr>
                                        <p:cTn id="17" dur="200" fill="hold">
                                          <p:stCondLst>
                                            <p:cond delay="200"/>
                                          </p:stCondLst>
                                        </p:cTn>
                                        <p:tgtEl>
                                          <p:spTgt spid="4"/>
                                        </p:tgtEl>
                                        <p:attrNameLst>
                                          <p:attrName>r</p:attrName>
                                        </p:attrNameLst>
                                      </p:cBhvr>
                                    </p:animRot>
                                    <p:animRot by="240000">
                                      <p:cBhvr>
                                        <p:cTn id="18" dur="200" fill="hold">
                                          <p:stCondLst>
                                            <p:cond delay="400"/>
                                          </p:stCondLst>
                                        </p:cTn>
                                        <p:tgtEl>
                                          <p:spTgt spid="4"/>
                                        </p:tgtEl>
                                        <p:attrNameLst>
                                          <p:attrName>r</p:attrName>
                                        </p:attrNameLst>
                                      </p:cBhvr>
                                    </p:animRot>
                                    <p:animRot by="-240000">
                                      <p:cBhvr>
                                        <p:cTn id="19" dur="200" fill="hold">
                                          <p:stCondLst>
                                            <p:cond delay="600"/>
                                          </p:stCondLst>
                                        </p:cTn>
                                        <p:tgtEl>
                                          <p:spTgt spid="4"/>
                                        </p:tgtEl>
                                        <p:attrNameLst>
                                          <p:attrName>r</p:attrName>
                                        </p:attrNameLst>
                                      </p:cBhvr>
                                    </p:animRot>
                                    <p:animRot by="120000">
                                      <p:cBhvr>
                                        <p:cTn id="2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2"/>
                </p:tgtEl>
              </p:cMediaNode>
            </p:audio>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 of kitten holding a hot dog">
            <a:extLst>
              <a:ext uri="{FF2B5EF4-FFF2-40B4-BE49-F238E27FC236}">
                <a16:creationId xmlns:a16="http://schemas.microsoft.com/office/drawing/2014/main" id="{F916AE8E-96F5-4163-AEBA-3019D434779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2941" l="9416" r="95130">
                        <a14:foregroundMark x1="11039" y1="38529" x2="16883" y2="92647"/>
                        <a14:foregroundMark x1="16883" y1="92647" x2="61039" y2="97353"/>
                        <a14:foregroundMark x1="61039" y1="97353" x2="89935" y2="94706"/>
                        <a14:foregroundMark x1="89935" y1="94706" x2="95455" y2="83529"/>
                        <a14:foregroundMark x1="95455" y1="83529" x2="94805" y2="57941"/>
                        <a14:foregroundMark x1="94805" y1="57941" x2="86688" y2="46471"/>
                        <a14:foregroundMark x1="86688" y1="46471" x2="38312" y2="34412"/>
                        <a14:foregroundMark x1="38312" y1="34412" x2="11688" y2="38235"/>
                        <a14:foregroundMark x1="11688" y1="38235" x2="11688" y2="38235"/>
                        <a14:foregroundMark x1="34416" y1="90294" x2="95130" y2="70294"/>
                        <a14:foregroundMark x1="78571" y1="37353" x2="71753" y2="67353"/>
                        <a14:foregroundMark x1="71753" y1="67353" x2="71753" y2="67941"/>
                        <a14:foregroundMark x1="84416" y1="37353" x2="87987" y2="58529"/>
                        <a14:foregroundMark x1="16883" y1="37059" x2="14935" y2="30000"/>
                        <a14:foregroundMark x1="9740" y1="39412" x2="12987" y2="91471"/>
                        <a14:foregroundMark x1="12987" y1="91471" x2="26299" y2="90588"/>
                        <a14:foregroundMark x1="35714" y1="92647" x2="54545" y2="92941"/>
                      </a14:backgroundRemoval>
                    </a14:imgEffect>
                  </a14:imgLayer>
                </a14:imgProps>
              </a:ext>
            </a:extLst>
          </a:blip>
          <a:stretch>
            <a:fillRect/>
          </a:stretch>
        </p:blipFill>
        <p:spPr>
          <a:xfrm>
            <a:off x="2522827" y="97170"/>
            <a:ext cx="4483356" cy="4949159"/>
          </a:xfrm>
          <a:prstGeom prst="rect">
            <a:avLst/>
          </a:prstGeom>
        </p:spPr>
      </p:pic>
      <p:sp>
        <p:nvSpPr>
          <p:cNvPr id="4" name="Freeform: Shape 3">
            <a:extLst>
              <a:ext uri="{FF2B5EF4-FFF2-40B4-BE49-F238E27FC236}">
                <a16:creationId xmlns:a16="http://schemas.microsoft.com/office/drawing/2014/main" id="{00043D6F-A4C0-4702-9B93-5F1797C4660E}"/>
              </a:ext>
              <a:ext uri="{C183D7F6-B498-43B3-948B-1728B52AA6E4}">
                <adec:decorative xmlns:adec="http://schemas.microsoft.com/office/drawing/2017/decorative" val="1"/>
              </a:ext>
            </a:extLst>
          </p:cNvPr>
          <p:cNvSpPr/>
          <p:nvPr/>
        </p:nvSpPr>
        <p:spPr>
          <a:xfrm>
            <a:off x="3807096" y="3007895"/>
            <a:ext cx="921313" cy="506565"/>
          </a:xfrm>
          <a:custGeom>
            <a:avLst/>
            <a:gdLst>
              <a:gd name="connsiteX0" fmla="*/ 265180 w 794569"/>
              <a:gd name="connsiteY0" fmla="*/ 0 h 409073"/>
              <a:gd name="connsiteX1" fmla="*/ 12517 w 794569"/>
              <a:gd name="connsiteY1" fmla="*/ 12031 h 409073"/>
              <a:gd name="connsiteX2" fmla="*/ 485 w 794569"/>
              <a:gd name="connsiteY2" fmla="*/ 48126 h 409073"/>
              <a:gd name="connsiteX3" fmla="*/ 24548 w 794569"/>
              <a:gd name="connsiteY3" fmla="*/ 120316 h 409073"/>
              <a:gd name="connsiteX4" fmla="*/ 168927 w 794569"/>
              <a:gd name="connsiteY4" fmla="*/ 156410 h 409073"/>
              <a:gd name="connsiteX5" fmla="*/ 277211 w 794569"/>
              <a:gd name="connsiteY5" fmla="*/ 192505 h 409073"/>
              <a:gd name="connsiteX6" fmla="*/ 313306 w 794569"/>
              <a:gd name="connsiteY6" fmla="*/ 204537 h 409073"/>
              <a:gd name="connsiteX7" fmla="*/ 385496 w 794569"/>
              <a:gd name="connsiteY7" fmla="*/ 240631 h 409073"/>
              <a:gd name="connsiteX8" fmla="*/ 445653 w 794569"/>
              <a:gd name="connsiteY8" fmla="*/ 300789 h 409073"/>
              <a:gd name="connsiteX9" fmla="*/ 529874 w 794569"/>
              <a:gd name="connsiteY9" fmla="*/ 372979 h 409073"/>
              <a:gd name="connsiteX10" fmla="*/ 602064 w 794569"/>
              <a:gd name="connsiteY10" fmla="*/ 397042 h 409073"/>
              <a:gd name="connsiteX11" fmla="*/ 638159 w 794569"/>
              <a:gd name="connsiteY11" fmla="*/ 409073 h 409073"/>
              <a:gd name="connsiteX12" fmla="*/ 722380 w 794569"/>
              <a:gd name="connsiteY12" fmla="*/ 397042 h 409073"/>
              <a:gd name="connsiteX13" fmla="*/ 770506 w 794569"/>
              <a:gd name="connsiteY13" fmla="*/ 385010 h 409073"/>
              <a:gd name="connsiteX14" fmla="*/ 794569 w 794569"/>
              <a:gd name="connsiteY14" fmla="*/ 312821 h 409073"/>
              <a:gd name="connsiteX15" fmla="*/ 758474 w 794569"/>
              <a:gd name="connsiteY15" fmla="*/ 252663 h 409073"/>
              <a:gd name="connsiteX16" fmla="*/ 686285 w 794569"/>
              <a:gd name="connsiteY16" fmla="*/ 228600 h 409073"/>
              <a:gd name="connsiteX17" fmla="*/ 650190 w 794569"/>
              <a:gd name="connsiteY17" fmla="*/ 216568 h 409073"/>
              <a:gd name="connsiteX18" fmla="*/ 614096 w 794569"/>
              <a:gd name="connsiteY18" fmla="*/ 192505 h 409073"/>
              <a:gd name="connsiteX19" fmla="*/ 553938 w 794569"/>
              <a:gd name="connsiteY19" fmla="*/ 144379 h 409073"/>
              <a:gd name="connsiteX20" fmla="*/ 505811 w 794569"/>
              <a:gd name="connsiteY20" fmla="*/ 156410 h 409073"/>
              <a:gd name="connsiteX21" fmla="*/ 313306 w 794569"/>
              <a:gd name="connsiteY21" fmla="*/ 132347 h 409073"/>
              <a:gd name="connsiteX22" fmla="*/ 289243 w 794569"/>
              <a:gd name="connsiteY22" fmla="*/ 96252 h 409073"/>
              <a:gd name="connsiteX23" fmla="*/ 277211 w 794569"/>
              <a:gd name="connsiteY23" fmla="*/ 60158 h 409073"/>
              <a:gd name="connsiteX24" fmla="*/ 205022 w 794569"/>
              <a:gd name="connsiteY24" fmla="*/ 36094 h 409073"/>
              <a:gd name="connsiteX25" fmla="*/ 241117 w 794569"/>
              <a:gd name="connsiteY25" fmla="*/ 48126 h 409073"/>
              <a:gd name="connsiteX26" fmla="*/ 217053 w 794569"/>
              <a:gd name="connsiteY26" fmla="*/ 60158 h 40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94569" h="409073">
                <a:moveTo>
                  <a:pt x="265180" y="0"/>
                </a:moveTo>
                <a:cubicBezTo>
                  <a:pt x="180959" y="4010"/>
                  <a:pt x="95473" y="-3052"/>
                  <a:pt x="12517" y="12031"/>
                </a:cubicBezTo>
                <a:cubicBezTo>
                  <a:pt x="39" y="14300"/>
                  <a:pt x="-915" y="35521"/>
                  <a:pt x="485" y="48126"/>
                </a:cubicBezTo>
                <a:cubicBezTo>
                  <a:pt x="3286" y="73336"/>
                  <a:pt x="485" y="112295"/>
                  <a:pt x="24548" y="120316"/>
                </a:cubicBezTo>
                <a:cubicBezTo>
                  <a:pt x="119881" y="152093"/>
                  <a:pt x="71718" y="140209"/>
                  <a:pt x="168927" y="156410"/>
                </a:cubicBezTo>
                <a:lnTo>
                  <a:pt x="277211" y="192505"/>
                </a:lnTo>
                <a:cubicBezTo>
                  <a:pt x="289243" y="196516"/>
                  <a:pt x="302753" y="197502"/>
                  <a:pt x="313306" y="204537"/>
                </a:cubicBezTo>
                <a:cubicBezTo>
                  <a:pt x="359953" y="235635"/>
                  <a:pt x="335683" y="224028"/>
                  <a:pt x="385496" y="240631"/>
                </a:cubicBezTo>
                <a:cubicBezTo>
                  <a:pt x="431839" y="310147"/>
                  <a:pt x="383269" y="247316"/>
                  <a:pt x="445653" y="300789"/>
                </a:cubicBezTo>
                <a:cubicBezTo>
                  <a:pt x="477759" y="328309"/>
                  <a:pt x="491631" y="355982"/>
                  <a:pt x="529874" y="372979"/>
                </a:cubicBezTo>
                <a:cubicBezTo>
                  <a:pt x="553053" y="383281"/>
                  <a:pt x="578001" y="389021"/>
                  <a:pt x="602064" y="397042"/>
                </a:cubicBezTo>
                <a:lnTo>
                  <a:pt x="638159" y="409073"/>
                </a:lnTo>
                <a:cubicBezTo>
                  <a:pt x="666233" y="405063"/>
                  <a:pt x="694479" y="402115"/>
                  <a:pt x="722380" y="397042"/>
                </a:cubicBezTo>
                <a:cubicBezTo>
                  <a:pt x="738649" y="394084"/>
                  <a:pt x="759745" y="397565"/>
                  <a:pt x="770506" y="385010"/>
                </a:cubicBezTo>
                <a:cubicBezTo>
                  <a:pt x="787013" y="365752"/>
                  <a:pt x="794569" y="312821"/>
                  <a:pt x="794569" y="312821"/>
                </a:cubicBezTo>
                <a:cubicBezTo>
                  <a:pt x="786336" y="288121"/>
                  <a:pt x="784901" y="265876"/>
                  <a:pt x="758474" y="252663"/>
                </a:cubicBezTo>
                <a:cubicBezTo>
                  <a:pt x="735787" y="241320"/>
                  <a:pt x="710348" y="236621"/>
                  <a:pt x="686285" y="228600"/>
                </a:cubicBezTo>
                <a:cubicBezTo>
                  <a:pt x="674253" y="224589"/>
                  <a:pt x="660742" y="223603"/>
                  <a:pt x="650190" y="216568"/>
                </a:cubicBezTo>
                <a:cubicBezTo>
                  <a:pt x="638159" y="208547"/>
                  <a:pt x="625387" y="201538"/>
                  <a:pt x="614096" y="192505"/>
                </a:cubicBezTo>
                <a:cubicBezTo>
                  <a:pt x="528377" y="123930"/>
                  <a:pt x="665030" y="218441"/>
                  <a:pt x="553938" y="144379"/>
                </a:cubicBezTo>
                <a:cubicBezTo>
                  <a:pt x="537896" y="148389"/>
                  <a:pt x="522347" y="156410"/>
                  <a:pt x="505811" y="156410"/>
                </a:cubicBezTo>
                <a:cubicBezTo>
                  <a:pt x="375766" y="156410"/>
                  <a:pt x="389547" y="157761"/>
                  <a:pt x="313306" y="132347"/>
                </a:cubicBezTo>
                <a:cubicBezTo>
                  <a:pt x="305285" y="120315"/>
                  <a:pt x="295710" y="109186"/>
                  <a:pt x="289243" y="96252"/>
                </a:cubicBezTo>
                <a:cubicBezTo>
                  <a:pt x="283571" y="84909"/>
                  <a:pt x="287531" y="67529"/>
                  <a:pt x="277211" y="60158"/>
                </a:cubicBezTo>
                <a:cubicBezTo>
                  <a:pt x="256571" y="45415"/>
                  <a:pt x="229085" y="44115"/>
                  <a:pt x="205022" y="36094"/>
                </a:cubicBezTo>
                <a:cubicBezTo>
                  <a:pt x="192990" y="32083"/>
                  <a:pt x="252461" y="42454"/>
                  <a:pt x="241117" y="48126"/>
                </a:cubicBezTo>
                <a:lnTo>
                  <a:pt x="217053" y="60158"/>
                </a:lnTo>
              </a:path>
            </a:pathLst>
          </a:custGeom>
          <a:solidFill>
            <a:srgbClr val="FF0000">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corded Sound" descr="Chapter 4:  The Babysitter&#10;Socks was hungry.  Socks sat in front of the refrigerator and meowed. Socks jumped on the counter and took a hot dog. The Babysitter said, “Bad Socks! Leave that food alone!”&#10;">
            <a:hlinkClick r:id="" action="ppaction://media"/>
            <a:extLst>
              <a:ext uri="{FF2B5EF4-FFF2-40B4-BE49-F238E27FC236}">
                <a16:creationId xmlns:a16="http://schemas.microsoft.com/office/drawing/2014/main" id="{B8CA4919-8272-46B9-AC47-B87538432C4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472194" y="4803819"/>
            <a:ext cx="242509" cy="242509"/>
          </a:xfrm>
          <a:prstGeom prst="rect">
            <a:avLst/>
          </a:prstGeom>
        </p:spPr>
      </p:pic>
    </p:spTree>
    <p:extLst>
      <p:ext uri="{BB962C8B-B14F-4D97-AF65-F5344CB8AC3E}">
        <p14:creationId xmlns:p14="http://schemas.microsoft.com/office/powerpoint/2010/main" val="32869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8098"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grpId="0" nodeType="click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par>
                                <p:cTn id="15" presetID="32" presetClass="emph" presetSubtype="0" fill="hold" nodeType="withEffect">
                                  <p:stCondLst>
                                    <p:cond delay="0"/>
                                  </p:stCondLst>
                                  <p:childTnLst>
                                    <p:animRot by="120000">
                                      <p:cBhvr>
                                        <p:cTn id="16" dur="100" fill="hold">
                                          <p:stCondLst>
                                            <p:cond delay="0"/>
                                          </p:stCondLst>
                                        </p:cTn>
                                        <p:tgtEl>
                                          <p:spTgt spid="3"/>
                                        </p:tgtEl>
                                        <p:attrNameLst>
                                          <p:attrName>r</p:attrName>
                                        </p:attrNameLst>
                                      </p:cBhvr>
                                    </p:animRot>
                                    <p:animRot by="-240000">
                                      <p:cBhvr>
                                        <p:cTn id="17" dur="200" fill="hold">
                                          <p:stCondLst>
                                            <p:cond delay="200"/>
                                          </p:stCondLst>
                                        </p:cTn>
                                        <p:tgtEl>
                                          <p:spTgt spid="3"/>
                                        </p:tgtEl>
                                        <p:attrNameLst>
                                          <p:attrName>r</p:attrName>
                                        </p:attrNameLst>
                                      </p:cBhvr>
                                    </p:animRot>
                                    <p:animRot by="240000">
                                      <p:cBhvr>
                                        <p:cTn id="18" dur="200" fill="hold">
                                          <p:stCondLst>
                                            <p:cond delay="400"/>
                                          </p:stCondLst>
                                        </p:cTn>
                                        <p:tgtEl>
                                          <p:spTgt spid="3"/>
                                        </p:tgtEl>
                                        <p:attrNameLst>
                                          <p:attrName>r</p:attrName>
                                        </p:attrNameLst>
                                      </p:cBhvr>
                                    </p:animRot>
                                    <p:animRot by="-240000">
                                      <p:cBhvr>
                                        <p:cTn id="19" dur="200" fill="hold">
                                          <p:stCondLst>
                                            <p:cond delay="600"/>
                                          </p:stCondLst>
                                        </p:cTn>
                                        <p:tgtEl>
                                          <p:spTgt spid="3"/>
                                        </p:tgtEl>
                                        <p:attrNameLst>
                                          <p:attrName>r</p:attrName>
                                        </p:attrNameLst>
                                      </p:cBhvr>
                                    </p:animRot>
                                    <p:animRot by="120000">
                                      <p:cBhvr>
                                        <p:cTn id="2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2"/>
                </p:tgtEl>
              </p:cMediaNode>
            </p:audio>
          </p:childTnLst>
        </p:cTn>
      </p:par>
    </p:tnLst>
    <p:bldLst>
      <p:bldP spid="4" grpId="0" animBg="1"/>
    </p:bldLst>
  </p:timing>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2471</TotalTime>
  <Words>829</Words>
  <Application>Microsoft Office PowerPoint</Application>
  <PresentationFormat>On-screen Show (16:9)</PresentationFormat>
  <Paragraphs>40</Paragraphs>
  <Slides>18</Slides>
  <Notes>18</Notes>
  <HiddenSlides>0</HiddenSlides>
  <MMClips>17</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18</vt:i4>
      </vt:variant>
    </vt:vector>
  </HeadingPairs>
  <TitlesOfParts>
    <vt:vector size="20" baseType="lpstr">
      <vt:lpstr>Arial</vt:lpstr>
      <vt:lpstr>Simple Dark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Three Little Pigs</dc:title>
  <dc:creator>Sue and Jon</dc:creator>
  <cp:lastModifiedBy>Hollands, Vanessa</cp:lastModifiedBy>
  <cp:revision>289</cp:revision>
  <dcterms:modified xsi:type="dcterms:W3CDTF">2024-01-16T15:58:52Z</dcterms:modified>
</cp:coreProperties>
</file>