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9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99FF"/>
    <a:srgbClr val="33CC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5D2C4-BEC4-4D11-A255-C6130C63A055}" type="datetimeFigureOut">
              <a:rPr lang="en-US" smtClean="0"/>
              <a:t>1/16/2024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5BE45C-3248-467A-8898-9B659AABE30B}" type="slidenum">
              <a:rPr lang="en-US" smtClean="0"/>
              <a:t>‹#›</a:t>
            </a:fld>
            <a:endParaRPr lang="en-US"/>
          </a:p>
        </p:txBody>
      </p:sp>
    </p:spTree>
    <p:extLst>
      <p:ext uri="{BB962C8B-B14F-4D97-AF65-F5344CB8AC3E}">
        <p14:creationId xmlns:p14="http://schemas.microsoft.com/office/powerpoint/2010/main" val="228324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5</a:t>
            </a:fld>
            <a:endParaRPr lang="en-US"/>
          </a:p>
        </p:txBody>
      </p:sp>
    </p:spTree>
    <p:extLst>
      <p:ext uri="{BB962C8B-B14F-4D97-AF65-F5344CB8AC3E}">
        <p14:creationId xmlns:p14="http://schemas.microsoft.com/office/powerpoint/2010/main" val="424404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7</a:t>
            </a:fld>
            <a:endParaRPr lang="en-US"/>
          </a:p>
        </p:txBody>
      </p:sp>
    </p:spTree>
    <p:extLst>
      <p:ext uri="{BB962C8B-B14F-4D97-AF65-F5344CB8AC3E}">
        <p14:creationId xmlns:p14="http://schemas.microsoft.com/office/powerpoint/2010/main" val="404297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10</a:t>
            </a:fld>
            <a:endParaRPr lang="en-US"/>
          </a:p>
        </p:txBody>
      </p:sp>
    </p:spTree>
    <p:extLst>
      <p:ext uri="{BB962C8B-B14F-4D97-AF65-F5344CB8AC3E}">
        <p14:creationId xmlns:p14="http://schemas.microsoft.com/office/powerpoint/2010/main" val="363675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12</a:t>
            </a:fld>
            <a:endParaRPr lang="en-US"/>
          </a:p>
        </p:txBody>
      </p:sp>
    </p:spTree>
    <p:extLst>
      <p:ext uri="{BB962C8B-B14F-4D97-AF65-F5344CB8AC3E}">
        <p14:creationId xmlns:p14="http://schemas.microsoft.com/office/powerpoint/2010/main" val="1027361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23</a:t>
            </a:fld>
            <a:endParaRPr lang="en-US"/>
          </a:p>
        </p:txBody>
      </p:sp>
    </p:spTree>
    <p:extLst>
      <p:ext uri="{BB962C8B-B14F-4D97-AF65-F5344CB8AC3E}">
        <p14:creationId xmlns:p14="http://schemas.microsoft.com/office/powerpoint/2010/main" val="350512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25</a:t>
            </a:fld>
            <a:endParaRPr lang="en-US"/>
          </a:p>
        </p:txBody>
      </p:sp>
    </p:spTree>
    <p:extLst>
      <p:ext uri="{BB962C8B-B14F-4D97-AF65-F5344CB8AC3E}">
        <p14:creationId xmlns:p14="http://schemas.microsoft.com/office/powerpoint/2010/main" val="223696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E45C-3248-467A-8898-9B659AABE30B}" type="slidenum">
              <a:rPr lang="en-US" smtClean="0"/>
              <a:t>34</a:t>
            </a:fld>
            <a:endParaRPr lang="en-US"/>
          </a:p>
        </p:txBody>
      </p:sp>
    </p:spTree>
    <p:extLst>
      <p:ext uri="{BB962C8B-B14F-4D97-AF65-F5344CB8AC3E}">
        <p14:creationId xmlns:p14="http://schemas.microsoft.com/office/powerpoint/2010/main" val="14951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0A4338-1CA9-4CAE-8F17-18F314F90AF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125423742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A4338-1CA9-4CAE-8F17-18F314F90AF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203009493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A4338-1CA9-4CAE-8F17-18F314F90AF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3448938933"/>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A4338-1CA9-4CAE-8F17-18F314F90AF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24339548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A4338-1CA9-4CAE-8F17-18F314F90AF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1402612533"/>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0A4338-1CA9-4CAE-8F17-18F314F90AF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375868052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0A4338-1CA9-4CAE-8F17-18F314F90AF2}"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4008598715"/>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0A4338-1CA9-4CAE-8F17-18F314F90AF2}"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52628523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A4338-1CA9-4CAE-8F17-18F314F90AF2}"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1178247105"/>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A4338-1CA9-4CAE-8F17-18F314F90AF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1654216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A4338-1CA9-4CAE-8F17-18F314F90AF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CBCD-9F33-4CDF-A850-49BF0BB8F08E}" type="slidenum">
              <a:rPr lang="en-US" smtClean="0"/>
              <a:t>‹#›</a:t>
            </a:fld>
            <a:endParaRPr lang="en-US"/>
          </a:p>
        </p:txBody>
      </p:sp>
    </p:spTree>
    <p:extLst>
      <p:ext uri="{BB962C8B-B14F-4D97-AF65-F5344CB8AC3E}">
        <p14:creationId xmlns:p14="http://schemas.microsoft.com/office/powerpoint/2010/main" val="387574770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A4338-1CA9-4CAE-8F17-18F314F90AF2}" type="datetimeFigureOut">
              <a:rPr lang="en-US" smtClean="0"/>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DCBCD-9F33-4CDF-A850-49BF0BB8F08E}" type="slidenum">
              <a:rPr lang="en-US" smtClean="0"/>
              <a:t>‹#›</a:t>
            </a:fld>
            <a:endParaRPr lang="en-US"/>
          </a:p>
        </p:txBody>
      </p:sp>
    </p:spTree>
    <p:extLst>
      <p:ext uri="{BB962C8B-B14F-4D97-AF65-F5344CB8AC3E}">
        <p14:creationId xmlns:p14="http://schemas.microsoft.com/office/powerpoint/2010/main" val="77088059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0"/>
            <a:ext cx="9144000" cy="1143000"/>
          </a:xfrm>
          <a:noFill/>
          <a:effectLst>
            <a:glow rad="101600">
              <a:schemeClr val="accent1">
                <a:satMod val="175000"/>
                <a:alpha val="40000"/>
              </a:schemeClr>
            </a:glow>
          </a:effectLst>
        </p:spPr>
        <p:txBody>
          <a:bodyPr>
            <a:normAutofit fontScale="90000"/>
          </a:bodyPr>
          <a:lstStyle/>
          <a:p>
            <a:r>
              <a:rPr lang="en-US" b="1" dirty="0">
                <a:effectLst>
                  <a:outerShdw blurRad="38100" dist="38100" dir="2700000" algn="tl">
                    <a:srgbClr val="000000">
                      <a:alpha val="43137"/>
                    </a:srgbClr>
                  </a:outerShdw>
                </a:effectLst>
              </a:rPr>
              <a:t>STAND TALL,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MOLLY LOU MELON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197429"/>
            <a:ext cx="8991600" cy="505097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5949" y="6248400"/>
            <a:ext cx="609600" cy="609600"/>
          </a:xfrm>
          <a:prstGeom prst="rect">
            <a:avLst/>
          </a:prstGeom>
        </p:spPr>
      </p:pic>
    </p:spTree>
    <p:extLst>
      <p:ext uri="{BB962C8B-B14F-4D97-AF65-F5344CB8AC3E}">
        <p14:creationId xmlns:p14="http://schemas.microsoft.com/office/powerpoint/2010/main" val="343482432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5856514"/>
            <a:ext cx="6400800" cy="914400"/>
          </a:xfrm>
        </p:spPr>
        <p:txBody>
          <a:bodyPr>
            <a:noAutofit/>
          </a:bodyPr>
          <a:lstStyle/>
          <a:p>
            <a:pPr marL="0" indent="0" algn="ctr">
              <a:buNone/>
            </a:pPr>
            <a:r>
              <a:rPr lang="en-US" sz="2800" dirty="0"/>
              <a:t>Grandma said, “Sing out clear and strong!  Everyone will be happy.”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28600"/>
            <a:ext cx="8839200" cy="54864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867400"/>
            <a:ext cx="1447800" cy="9144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5867400"/>
            <a:ext cx="609600" cy="609600"/>
          </a:xfrm>
          <a:prstGeom prst="rect">
            <a:avLst/>
          </a:prstGeom>
        </p:spPr>
      </p:pic>
    </p:spTree>
    <p:extLst>
      <p:ext uri="{BB962C8B-B14F-4D97-AF65-F5344CB8AC3E}">
        <p14:creationId xmlns:p14="http://schemas.microsoft.com/office/powerpoint/2010/main" val="1779574776"/>
      </p:ext>
    </p:extLst>
  </p:cSld>
  <p:clrMapOvr>
    <a:masterClrMapping/>
  </p:clrMapOvr>
  <mc:AlternateContent xmlns:mc="http://schemas.openxmlformats.org/markup-compatibility/2006" xmlns:p14="http://schemas.microsoft.com/office/powerpoint/2010/main">
    <mc:Choice Requires="p14">
      <p:transition spd="slow" p14:dur="3400" advClick="0" advTm="9000">
        <p14:reveal/>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068" y="6248400"/>
            <a:ext cx="8686800" cy="533400"/>
          </a:xfrm>
        </p:spPr>
        <p:txBody>
          <a:bodyPr>
            <a:normAutofit lnSpcReduction="10000"/>
          </a:bodyPr>
          <a:lstStyle/>
          <a:p>
            <a:pPr marL="0" indent="0" algn="ctr">
              <a:buNone/>
            </a:pPr>
            <a:r>
              <a:rPr lang="en-US" dirty="0"/>
              <a:t>So she did!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17" y="152400"/>
            <a:ext cx="8821783" cy="59436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3771" y="6235337"/>
            <a:ext cx="609600" cy="609600"/>
          </a:xfrm>
          <a:prstGeom prst="rect">
            <a:avLst/>
          </a:prstGeom>
        </p:spPr>
      </p:pic>
    </p:spTree>
    <p:extLst>
      <p:ext uri="{BB962C8B-B14F-4D97-AF65-F5344CB8AC3E}">
        <p14:creationId xmlns:p14="http://schemas.microsoft.com/office/powerpoint/2010/main" val="4166554355"/>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3640" y="5882640"/>
            <a:ext cx="5410200" cy="990600"/>
          </a:xfrm>
        </p:spPr>
        <p:txBody>
          <a:bodyPr>
            <a:noAutofit/>
          </a:bodyPr>
          <a:lstStyle/>
          <a:p>
            <a:pPr marL="0" indent="0" algn="ctr">
              <a:buNone/>
            </a:pPr>
            <a:r>
              <a:rPr lang="en-US" sz="2800" dirty="0"/>
              <a:t>Molly Lou Melon said, </a:t>
            </a:r>
          </a:p>
          <a:p>
            <a:pPr marL="0" indent="0" algn="ctr">
              <a:buNone/>
            </a:pPr>
            <a:r>
              <a:rPr lang="en-US" sz="2800" dirty="0"/>
              <a:t>“Grandma, I am so clumsy.”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711239" y="-1412965"/>
            <a:ext cx="5715002" cy="884572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4" y="6096000"/>
            <a:ext cx="609600" cy="609600"/>
          </a:xfrm>
          <a:prstGeom prst="rect">
            <a:avLst/>
          </a:prstGeom>
        </p:spPr>
      </p:pic>
    </p:spTree>
    <p:extLst>
      <p:ext uri="{BB962C8B-B14F-4D97-AF65-F5344CB8AC3E}">
        <p14:creationId xmlns:p14="http://schemas.microsoft.com/office/powerpoint/2010/main" val="236613709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1" y="5696652"/>
            <a:ext cx="5943600" cy="1020763"/>
          </a:xfrm>
        </p:spPr>
        <p:txBody>
          <a:bodyPr>
            <a:noAutofit/>
          </a:bodyPr>
          <a:lstStyle/>
          <a:p>
            <a:pPr marL="0" indent="0" algn="ctr">
              <a:buNone/>
            </a:pPr>
            <a:r>
              <a:rPr lang="en-US" sz="2800" dirty="0"/>
              <a:t>Grandma told her, “Believe in yourself!  Everyone will believe in you too!”</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152397"/>
            <a:ext cx="8839200" cy="541020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5673634"/>
            <a:ext cx="1981199" cy="10668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1" y="6019800"/>
            <a:ext cx="609600" cy="609600"/>
          </a:xfrm>
          <a:prstGeom prst="rect">
            <a:avLst/>
          </a:prstGeom>
        </p:spPr>
      </p:pic>
    </p:spTree>
    <p:extLst>
      <p:ext uri="{BB962C8B-B14F-4D97-AF65-F5344CB8AC3E}">
        <p14:creationId xmlns:p14="http://schemas.microsoft.com/office/powerpoint/2010/main" val="87487204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172200"/>
            <a:ext cx="8763000" cy="563563"/>
          </a:xfrm>
        </p:spPr>
        <p:txBody>
          <a:bodyPr>
            <a:normAutofit lnSpcReduction="10000"/>
          </a:bodyPr>
          <a:lstStyle/>
          <a:p>
            <a:pPr marL="0" indent="0" algn="ctr">
              <a:buNone/>
            </a:pPr>
            <a:r>
              <a:rPr lang="en-US" dirty="0"/>
              <a:t>So she did!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04800"/>
            <a:ext cx="8458200" cy="57912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67846"/>
            <a:ext cx="609600" cy="609600"/>
          </a:xfrm>
          <a:prstGeom prst="rect">
            <a:avLst/>
          </a:prstGeom>
        </p:spPr>
      </p:pic>
    </p:spTree>
    <p:extLst>
      <p:ext uri="{BB962C8B-B14F-4D97-AF65-F5344CB8AC3E}">
        <p14:creationId xmlns:p14="http://schemas.microsoft.com/office/powerpoint/2010/main" val="1512149687"/>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5952309"/>
            <a:ext cx="6400800" cy="914400"/>
          </a:xfrm>
        </p:spPr>
        <p:txBody>
          <a:bodyPr>
            <a:normAutofit fontScale="92500" lnSpcReduction="10000"/>
          </a:bodyPr>
          <a:lstStyle/>
          <a:p>
            <a:pPr marL="0" indent="0" algn="ctr">
              <a:buNone/>
            </a:pPr>
            <a:r>
              <a:rPr lang="en-US" dirty="0"/>
              <a:t>Molly Lou Mellon’s house was for sale.  She had to move to a new town.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791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096000"/>
            <a:ext cx="609600" cy="609600"/>
          </a:xfrm>
          <a:prstGeom prst="rect">
            <a:avLst/>
          </a:prstGeom>
        </p:spPr>
      </p:pic>
    </p:spTree>
    <p:extLst>
      <p:ext uri="{BB962C8B-B14F-4D97-AF65-F5344CB8AC3E}">
        <p14:creationId xmlns:p14="http://schemas.microsoft.com/office/powerpoint/2010/main" val="2305349767"/>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235337"/>
            <a:ext cx="7772400" cy="546463"/>
          </a:xfrm>
        </p:spPr>
        <p:txBody>
          <a:bodyPr>
            <a:normAutofit fontScale="92500" lnSpcReduction="10000"/>
          </a:bodyPr>
          <a:lstStyle/>
          <a:p>
            <a:pPr marL="0" indent="0" algn="ctr">
              <a:buNone/>
            </a:pPr>
            <a:r>
              <a:rPr lang="en-US" sz="3300" dirty="0"/>
              <a:t>Molly Lou Melon said, “Goodbye” to her friend.</a:t>
            </a:r>
            <a:r>
              <a:rPr lang="en-US" dirty="0"/>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04800"/>
            <a:ext cx="4504509" cy="5791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909" y="304800"/>
            <a:ext cx="4343400" cy="57912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409376713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248400"/>
            <a:ext cx="8763000" cy="533400"/>
          </a:xfrm>
        </p:spPr>
        <p:txBody>
          <a:bodyPr>
            <a:normAutofit lnSpcReduction="10000"/>
          </a:bodyPr>
          <a:lstStyle/>
          <a:p>
            <a:pPr marL="0" indent="0" algn="ctr">
              <a:buNone/>
            </a:pPr>
            <a:r>
              <a:rPr lang="en-US" dirty="0"/>
              <a:t>She was very sad.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28600"/>
            <a:ext cx="8763000" cy="60198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629" y="6248400"/>
            <a:ext cx="609600" cy="609600"/>
          </a:xfrm>
          <a:prstGeom prst="rect">
            <a:avLst/>
          </a:prstGeom>
        </p:spPr>
      </p:pic>
    </p:spTree>
    <p:extLst>
      <p:ext uri="{BB962C8B-B14F-4D97-AF65-F5344CB8AC3E}">
        <p14:creationId xmlns:p14="http://schemas.microsoft.com/office/powerpoint/2010/main" val="667414948"/>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19800"/>
            <a:ext cx="7772400" cy="762000"/>
          </a:xfrm>
        </p:spPr>
        <p:txBody>
          <a:bodyPr>
            <a:normAutofit fontScale="85000" lnSpcReduction="20000"/>
          </a:bodyPr>
          <a:lstStyle/>
          <a:p>
            <a:pPr marL="0" indent="0" algn="ctr">
              <a:buNone/>
            </a:pPr>
            <a:r>
              <a:rPr lang="en-US" dirty="0"/>
              <a:t>Molly Lou Melon took a new bus to a new school.  She had to meet new friends.  She was very scared.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152400"/>
            <a:ext cx="8839201" cy="5791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4250" y="6096000"/>
            <a:ext cx="609600" cy="609600"/>
          </a:xfrm>
          <a:prstGeom prst="rect">
            <a:avLst/>
          </a:prstGeom>
        </p:spPr>
      </p:pic>
    </p:spTree>
    <p:extLst>
      <p:ext uri="{BB962C8B-B14F-4D97-AF65-F5344CB8AC3E}">
        <p14:creationId xmlns:p14="http://schemas.microsoft.com/office/powerpoint/2010/main" val="225864035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943600"/>
            <a:ext cx="7467600" cy="914400"/>
          </a:xfrm>
        </p:spPr>
        <p:txBody>
          <a:bodyPr>
            <a:normAutofit fontScale="92500" lnSpcReduction="10000"/>
          </a:bodyPr>
          <a:lstStyle/>
          <a:p>
            <a:pPr marL="0" indent="0" algn="ctr">
              <a:buNone/>
            </a:pPr>
            <a:r>
              <a:rPr lang="en-US" dirty="0"/>
              <a:t>Everyone looked at her.  Even the school bully, named Ronald Durkin.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4648200" cy="5715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67640"/>
            <a:ext cx="5562600" cy="569976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920807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Adapted from the original book, </a:t>
            </a:r>
            <a:r>
              <a:rPr lang="en-US" i="1" dirty="0"/>
              <a:t>Stand Tall Molly Lou Melon</a:t>
            </a:r>
          </a:p>
        </p:txBody>
      </p:sp>
      <p:sp>
        <p:nvSpPr>
          <p:cNvPr id="5" name="Subtitle 4"/>
          <p:cNvSpPr>
            <a:spLocks noGrp="1"/>
          </p:cNvSpPr>
          <p:nvPr>
            <p:ph type="subTitle" idx="1"/>
          </p:nvPr>
        </p:nvSpPr>
        <p:spPr/>
        <p:txBody>
          <a:bodyPr/>
          <a:lstStyle/>
          <a:p>
            <a:r>
              <a:rPr lang="en-US" dirty="0"/>
              <a:t>By Susan Kinney</a:t>
            </a:r>
          </a:p>
          <a:p>
            <a:r>
              <a:rPr lang="en-US" dirty="0"/>
              <a:t>Penguin Books</a:t>
            </a:r>
          </a:p>
        </p:txBody>
      </p:sp>
    </p:spTree>
    <p:extLst>
      <p:ext uri="{BB962C8B-B14F-4D97-AF65-F5344CB8AC3E}">
        <p14:creationId xmlns:p14="http://schemas.microsoft.com/office/powerpoint/2010/main" val="2871894057"/>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67400"/>
            <a:ext cx="7467600" cy="990600"/>
          </a:xfrm>
        </p:spPr>
        <p:txBody>
          <a:bodyPr>
            <a:normAutofit fontScale="92500" lnSpcReduction="10000"/>
          </a:bodyPr>
          <a:lstStyle/>
          <a:p>
            <a:pPr marL="0" indent="0" algn="ctr">
              <a:buNone/>
            </a:pPr>
            <a:r>
              <a:rPr lang="en-US" dirty="0"/>
              <a:t>On the first day of school, in gym class, Ronald Durkin called her “</a:t>
            </a:r>
            <a:r>
              <a:rPr lang="en-US" b="1" dirty="0"/>
              <a:t>SHRIMPO!</a:t>
            </a:r>
            <a:r>
              <a:rPr lang="en-US" dirty="0"/>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4059283" cy="5715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683" y="152400"/>
            <a:ext cx="4759235" cy="5715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569" y="6019800"/>
            <a:ext cx="609600" cy="609600"/>
          </a:xfrm>
          <a:prstGeom prst="rect">
            <a:avLst/>
          </a:prstGeom>
        </p:spPr>
      </p:pic>
    </p:spTree>
    <p:extLst>
      <p:ext uri="{BB962C8B-B14F-4D97-AF65-F5344CB8AC3E}">
        <p14:creationId xmlns:p14="http://schemas.microsoft.com/office/powerpoint/2010/main" val="100203377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943600"/>
            <a:ext cx="7848600" cy="914400"/>
          </a:xfrm>
        </p:spPr>
        <p:txBody>
          <a:bodyPr>
            <a:normAutofit fontScale="85000" lnSpcReduction="10000"/>
          </a:bodyPr>
          <a:lstStyle/>
          <a:p>
            <a:pPr marL="0" indent="0" algn="ctr">
              <a:buNone/>
            </a:pPr>
            <a:r>
              <a:rPr lang="en-US" dirty="0"/>
              <a:t>When the game started, Molly Lou Melon caught the football.  She ran right under Ronald Durkin’s legs.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715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3844834"/>
            <a:ext cx="4800600" cy="202256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624320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0"/>
            <a:ext cx="7772400" cy="762000"/>
          </a:xfrm>
        </p:spPr>
        <p:txBody>
          <a:bodyPr>
            <a:normAutofit fontScale="77500" lnSpcReduction="20000"/>
          </a:bodyPr>
          <a:lstStyle/>
          <a:p>
            <a:pPr marL="0" indent="0" algn="ctr">
              <a:buNone/>
            </a:pPr>
            <a:r>
              <a:rPr lang="en-US" dirty="0"/>
              <a:t>Molly Lou Melon scored a touchdown.  Everyone thought, “Wow, she’s good!”  Ronald Durkin felt very silly.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26" y="76200"/>
            <a:ext cx="8851174" cy="59436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229" y="6104709"/>
            <a:ext cx="609600" cy="609600"/>
          </a:xfrm>
          <a:prstGeom prst="rect">
            <a:avLst/>
          </a:prstGeom>
        </p:spPr>
      </p:pic>
    </p:spTree>
    <p:extLst>
      <p:ext uri="{BB962C8B-B14F-4D97-AF65-F5344CB8AC3E}">
        <p14:creationId xmlns:p14="http://schemas.microsoft.com/office/powerpoint/2010/main" val="282038316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31" y="5943598"/>
            <a:ext cx="8303622" cy="838200"/>
          </a:xfrm>
        </p:spPr>
        <p:txBody>
          <a:bodyPr>
            <a:noAutofit/>
          </a:bodyPr>
          <a:lstStyle/>
          <a:p>
            <a:pPr marL="0" indent="0" algn="ctr">
              <a:buNone/>
            </a:pPr>
            <a:r>
              <a:rPr lang="en-US" sz="2800" dirty="0"/>
              <a:t>On the second day of school, Ronald Durkin called her, “</a:t>
            </a:r>
            <a:r>
              <a:rPr lang="en-US" sz="2800" b="1" dirty="0"/>
              <a:t>Bucky-Tooth Beaver!</a:t>
            </a:r>
            <a:r>
              <a:rPr lang="en-US" sz="2800" dirty="0"/>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 y="152399"/>
            <a:ext cx="5717178" cy="579119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154576"/>
            <a:ext cx="5181600" cy="578902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2074" y="6096000"/>
            <a:ext cx="609600" cy="609600"/>
          </a:xfrm>
          <a:prstGeom prst="rect">
            <a:avLst/>
          </a:prstGeom>
        </p:spPr>
      </p:pic>
    </p:spTree>
    <p:extLst>
      <p:ext uri="{BB962C8B-B14F-4D97-AF65-F5344CB8AC3E}">
        <p14:creationId xmlns:p14="http://schemas.microsoft.com/office/powerpoint/2010/main" val="27023720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0"/>
            <a:ext cx="8077200" cy="762000"/>
          </a:xfrm>
        </p:spPr>
        <p:txBody>
          <a:bodyPr>
            <a:normAutofit fontScale="85000" lnSpcReduction="20000"/>
          </a:bodyPr>
          <a:lstStyle/>
          <a:p>
            <a:pPr marL="0" indent="0" algn="ctr">
              <a:buNone/>
            </a:pPr>
            <a:r>
              <a:rPr lang="en-US" dirty="0"/>
              <a:t>Molly Lou Melon took out her pennies.  She stacked ten pennies high on her teeth.  Then, smiled very big.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9436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9160" y="6239691"/>
            <a:ext cx="609600" cy="609600"/>
          </a:xfrm>
          <a:prstGeom prst="rect">
            <a:avLst/>
          </a:prstGeom>
        </p:spPr>
      </p:pic>
    </p:spTree>
    <p:extLst>
      <p:ext uri="{BB962C8B-B14F-4D97-AF65-F5344CB8AC3E}">
        <p14:creationId xmlns:p14="http://schemas.microsoft.com/office/powerpoint/2010/main" val="8435113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791200"/>
            <a:ext cx="6324600" cy="1066800"/>
          </a:xfrm>
        </p:spPr>
        <p:txBody>
          <a:bodyPr>
            <a:noAutofit/>
          </a:bodyPr>
          <a:lstStyle/>
          <a:p>
            <a:pPr marL="0" indent="0" algn="ctr">
              <a:buNone/>
            </a:pPr>
            <a:r>
              <a:rPr lang="en-US" sz="2800" dirty="0"/>
              <a:t>Everyone said, “Hooray!” </a:t>
            </a:r>
          </a:p>
          <a:p>
            <a:pPr marL="0" indent="0" algn="ctr">
              <a:buNone/>
            </a:pPr>
            <a:r>
              <a:rPr lang="en-US" sz="2800" dirty="0"/>
              <a:t>They smiled and clapped for her!</a:t>
            </a:r>
            <a:r>
              <a:rPr lang="en-US" sz="2400" dirty="0"/>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 y="137160"/>
            <a:ext cx="8854440" cy="557784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7166" y="6019800"/>
            <a:ext cx="609600" cy="609600"/>
          </a:xfrm>
          <a:prstGeom prst="rect">
            <a:avLst/>
          </a:prstGeom>
        </p:spPr>
      </p:pic>
    </p:spTree>
    <p:extLst>
      <p:ext uri="{BB962C8B-B14F-4D97-AF65-F5344CB8AC3E}">
        <p14:creationId xmlns:p14="http://schemas.microsoft.com/office/powerpoint/2010/main" val="201030289"/>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324600"/>
            <a:ext cx="7162800" cy="533400"/>
          </a:xfrm>
        </p:spPr>
        <p:txBody>
          <a:bodyPr>
            <a:normAutofit lnSpcReduction="10000"/>
          </a:bodyPr>
          <a:lstStyle/>
          <a:p>
            <a:pPr marL="0" indent="0" algn="ctr">
              <a:buNone/>
            </a:pPr>
            <a:r>
              <a:rPr lang="en-US" dirty="0"/>
              <a:t>Ronald Durkin felt very silly.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8686800" cy="6096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2063418434"/>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0"/>
            <a:ext cx="7315200" cy="762000"/>
          </a:xfrm>
        </p:spPr>
        <p:txBody>
          <a:bodyPr>
            <a:normAutofit fontScale="85000" lnSpcReduction="20000"/>
          </a:bodyPr>
          <a:lstStyle/>
          <a:p>
            <a:pPr marL="0" indent="0" algn="ctr">
              <a:buNone/>
            </a:pPr>
            <a:r>
              <a:rPr lang="en-US" dirty="0"/>
              <a:t>On the third day of school, Ronald Durkin said, “You sound like a sick duck – “</a:t>
            </a:r>
            <a:r>
              <a:rPr lang="en-US" b="1" dirty="0"/>
              <a:t>HONK HONK!</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152398"/>
            <a:ext cx="4685211" cy="58674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152399"/>
            <a:ext cx="5791200" cy="586740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147031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8177"/>
            <a:ext cx="7924800" cy="762000"/>
          </a:xfrm>
        </p:spPr>
        <p:txBody>
          <a:bodyPr>
            <a:normAutofit fontScale="85000" lnSpcReduction="20000"/>
          </a:bodyPr>
          <a:lstStyle/>
          <a:p>
            <a:pPr marL="0" indent="0" algn="ctr">
              <a:buNone/>
            </a:pPr>
            <a:r>
              <a:rPr lang="en-US" dirty="0"/>
              <a:t>Molly Lou Melon said, “</a:t>
            </a:r>
            <a:r>
              <a:rPr lang="en-US" b="1" dirty="0"/>
              <a:t>QUACK!</a:t>
            </a:r>
            <a:r>
              <a:rPr lang="en-US" dirty="0"/>
              <a:t>”  Ronald Durkin fell backwards.  He hit his head and went to the nurse.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8674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811" y="6096000"/>
            <a:ext cx="609600" cy="609600"/>
          </a:xfrm>
          <a:prstGeom prst="rect">
            <a:avLst/>
          </a:prstGeom>
        </p:spPr>
      </p:pic>
    </p:spTree>
    <p:extLst>
      <p:ext uri="{BB962C8B-B14F-4D97-AF65-F5344CB8AC3E}">
        <p14:creationId xmlns:p14="http://schemas.microsoft.com/office/powerpoint/2010/main" val="266494728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0"/>
            <a:ext cx="8305800" cy="762000"/>
          </a:xfrm>
        </p:spPr>
        <p:txBody>
          <a:bodyPr>
            <a:normAutofit fontScale="85000" lnSpcReduction="20000"/>
          </a:bodyPr>
          <a:lstStyle/>
          <a:p>
            <a:pPr marL="0" indent="0" algn="ctr">
              <a:buNone/>
            </a:pPr>
            <a:r>
              <a:rPr lang="en-US" dirty="0"/>
              <a:t>No one wanted to see Ronald get hurt, but everyone was happy.  They were free of Ronald Durkin for the day.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7160"/>
            <a:ext cx="8763000" cy="58674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13566"/>
            <a:ext cx="609600" cy="609600"/>
          </a:xfrm>
          <a:prstGeom prst="rect">
            <a:avLst/>
          </a:prstGeom>
        </p:spPr>
      </p:pic>
    </p:spTree>
    <p:extLst>
      <p:ext uri="{BB962C8B-B14F-4D97-AF65-F5344CB8AC3E}">
        <p14:creationId xmlns:p14="http://schemas.microsoft.com/office/powerpoint/2010/main" val="3740525052"/>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867400"/>
            <a:ext cx="8001000" cy="990600"/>
          </a:xfrm>
        </p:spPr>
        <p:txBody>
          <a:bodyPr>
            <a:normAutofit fontScale="92500" lnSpcReduction="10000"/>
          </a:bodyPr>
          <a:lstStyle/>
          <a:p>
            <a:pPr marL="0" indent="0" algn="ctr">
              <a:buNone/>
            </a:pPr>
            <a:r>
              <a:rPr lang="en-US" dirty="0"/>
              <a:t>Molly Lou Melon is very tiny.  She uses a ladder to get into bed.  She is the shortest girl in school.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6200"/>
            <a:ext cx="8839200" cy="57150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452762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72200"/>
            <a:ext cx="7162800" cy="609600"/>
          </a:xfrm>
        </p:spPr>
        <p:txBody>
          <a:bodyPr/>
          <a:lstStyle/>
          <a:p>
            <a:pPr marL="0" indent="0" algn="ctr">
              <a:buNone/>
            </a:pPr>
            <a:r>
              <a:rPr lang="en-US" dirty="0"/>
              <a:t>Ronald Durkin felt very silly.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60198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337" y="6220097"/>
            <a:ext cx="609600" cy="609600"/>
          </a:xfrm>
          <a:prstGeom prst="rect">
            <a:avLst/>
          </a:prstGeom>
        </p:spPr>
      </p:pic>
    </p:spTree>
    <p:extLst>
      <p:ext uri="{BB962C8B-B14F-4D97-AF65-F5344CB8AC3E}">
        <p14:creationId xmlns:p14="http://schemas.microsoft.com/office/powerpoint/2010/main" val="253065656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86" y="6096000"/>
            <a:ext cx="8001000" cy="762000"/>
          </a:xfrm>
        </p:spPr>
        <p:txBody>
          <a:bodyPr>
            <a:normAutofit fontScale="85000" lnSpcReduction="20000"/>
          </a:bodyPr>
          <a:lstStyle/>
          <a:p>
            <a:pPr marL="0" indent="0" algn="ctr">
              <a:buNone/>
            </a:pPr>
            <a:r>
              <a:rPr lang="en-US" dirty="0"/>
              <a:t>On the fourth day of school, Ronald Durkin said, “</a:t>
            </a:r>
            <a:r>
              <a:rPr lang="en-US" b="1" dirty="0"/>
              <a:t>Ha! You made your snowflake wrong!</a:t>
            </a:r>
            <a:r>
              <a:rPr lang="en-US" dirty="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8674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65520"/>
            <a:ext cx="609600" cy="609600"/>
          </a:xfrm>
          <a:prstGeom prst="rect">
            <a:avLst/>
          </a:prstGeom>
        </p:spPr>
      </p:pic>
    </p:spTree>
    <p:extLst>
      <p:ext uri="{BB962C8B-B14F-4D97-AF65-F5344CB8AC3E}">
        <p14:creationId xmlns:p14="http://schemas.microsoft.com/office/powerpoint/2010/main" val="187992760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19800"/>
            <a:ext cx="7162800" cy="838200"/>
          </a:xfrm>
        </p:spPr>
        <p:txBody>
          <a:bodyPr>
            <a:normAutofit fontScale="92500" lnSpcReduction="20000"/>
          </a:bodyPr>
          <a:lstStyle/>
          <a:p>
            <a:pPr marL="0" indent="0" algn="ctr">
              <a:buNone/>
            </a:pPr>
            <a:r>
              <a:rPr lang="en-US" dirty="0"/>
              <a:t>Then, Molly Lou Melon opened the paper.  Her snowflake was beautiful!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8991600" cy="59436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580863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324600"/>
            <a:ext cx="8763000" cy="533400"/>
          </a:xfrm>
        </p:spPr>
        <p:txBody>
          <a:bodyPr>
            <a:normAutofit fontScale="92500" lnSpcReduction="10000"/>
          </a:bodyPr>
          <a:lstStyle/>
          <a:p>
            <a:pPr marL="0" indent="0" algn="ctr">
              <a:buNone/>
            </a:pPr>
            <a:r>
              <a:rPr lang="en-US" dirty="0"/>
              <a:t>Everyone said, “WOW” and “HOORAY”!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11" y="189410"/>
            <a:ext cx="8763000" cy="605898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811" y="6248399"/>
            <a:ext cx="609600" cy="609600"/>
          </a:xfrm>
          <a:prstGeom prst="rect">
            <a:avLst/>
          </a:prstGeom>
        </p:spPr>
      </p:pic>
    </p:spTree>
    <p:extLst>
      <p:ext uri="{BB962C8B-B14F-4D97-AF65-F5344CB8AC3E}">
        <p14:creationId xmlns:p14="http://schemas.microsoft.com/office/powerpoint/2010/main" val="355019673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6248400"/>
            <a:ext cx="6934200" cy="609600"/>
          </a:xfrm>
        </p:spPr>
        <p:txBody>
          <a:bodyPr/>
          <a:lstStyle/>
          <a:p>
            <a:pPr marL="0" indent="0" algn="ctr">
              <a:buNone/>
            </a:pPr>
            <a:r>
              <a:rPr lang="en-US" dirty="0"/>
              <a:t>Even Ronald Durkin said, “Wow!”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839200" cy="6096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5874" y="6248400"/>
            <a:ext cx="609600" cy="609600"/>
          </a:xfrm>
          <a:prstGeom prst="rect">
            <a:avLst/>
          </a:prstGeom>
        </p:spPr>
      </p:pic>
    </p:spTree>
    <p:extLst>
      <p:ext uri="{BB962C8B-B14F-4D97-AF65-F5344CB8AC3E}">
        <p14:creationId xmlns:p14="http://schemas.microsoft.com/office/powerpoint/2010/main" val="841341847"/>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0"/>
            <a:ext cx="8077200" cy="762000"/>
          </a:xfrm>
        </p:spPr>
        <p:txBody>
          <a:bodyPr>
            <a:normAutofit fontScale="77500" lnSpcReduction="20000"/>
          </a:bodyPr>
          <a:lstStyle/>
          <a:p>
            <a:pPr marL="0" indent="0" algn="ctr">
              <a:buNone/>
            </a:pPr>
            <a:r>
              <a:rPr lang="en-US" dirty="0"/>
              <a:t>On the fifth day of school, Ronald Durkin smiled at Molly Lou Melon.  Then, he gave her a stacking penny for her teeth.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8991600" cy="59436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09211"/>
            <a:ext cx="609600" cy="609600"/>
          </a:xfrm>
          <a:prstGeom prst="rect">
            <a:avLst/>
          </a:prstGeom>
        </p:spPr>
      </p:pic>
    </p:spTree>
    <p:extLst>
      <p:ext uri="{BB962C8B-B14F-4D97-AF65-F5344CB8AC3E}">
        <p14:creationId xmlns:p14="http://schemas.microsoft.com/office/powerpoint/2010/main" val="3567423269"/>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53000"/>
            <a:ext cx="9144000" cy="1905000"/>
          </a:xfrm>
        </p:spPr>
        <p:txBody>
          <a:bodyPr>
            <a:normAutofit fontScale="55000" lnSpcReduction="20000"/>
          </a:bodyPr>
          <a:lstStyle/>
          <a:p>
            <a:pPr marL="0" indent="0">
              <a:buNone/>
            </a:pPr>
            <a:r>
              <a:rPr lang="en-US" sz="4400" dirty="0"/>
              <a:t>That night, Molly Lou Melon wrote a letter to her grandma:  </a:t>
            </a:r>
          </a:p>
          <a:p>
            <a:pPr marL="0" indent="0">
              <a:buNone/>
            </a:pPr>
            <a:r>
              <a:rPr lang="en-US" sz="4400" b="1" i="1" dirty="0">
                <a:latin typeface="Bradley Hand ITC" pitchFamily="66" charset="0"/>
              </a:rPr>
              <a:t>Dear Grandma, </a:t>
            </a:r>
          </a:p>
          <a:p>
            <a:pPr marL="0" indent="0">
              <a:buNone/>
            </a:pPr>
            <a:r>
              <a:rPr lang="en-US" sz="4400" b="1" i="1" dirty="0">
                <a:latin typeface="Bradley Hand ITC" pitchFamily="66" charset="0"/>
              </a:rPr>
              <a:t>I wanted to tell you that everything you said </a:t>
            </a:r>
            <a:r>
              <a:rPr lang="en-US" sz="4400" b="1" i="1">
                <a:latin typeface="Bradley Hand ITC" pitchFamily="66" charset="0"/>
              </a:rPr>
              <a:t>was right</a:t>
            </a:r>
            <a:r>
              <a:rPr lang="en-US" sz="4400" b="1" i="1" dirty="0">
                <a:latin typeface="Bradley Hand ITC" pitchFamily="66" charset="0"/>
              </a:rPr>
              <a:t>! </a:t>
            </a:r>
          </a:p>
          <a:p>
            <a:pPr marL="0" indent="0">
              <a:buNone/>
            </a:pPr>
            <a:r>
              <a:rPr lang="en-US" sz="4400" b="1" i="1" dirty="0">
                <a:latin typeface="Bradley Hand ITC" pitchFamily="66" charset="0"/>
              </a:rPr>
              <a:t>                                                   Love, </a:t>
            </a:r>
          </a:p>
          <a:p>
            <a:pPr marL="0" indent="0">
              <a:buNone/>
            </a:pPr>
            <a:r>
              <a:rPr lang="en-US" sz="4400" b="1" i="1" dirty="0">
                <a:latin typeface="Bradley Hand ITC" pitchFamily="66" charset="0"/>
              </a:rPr>
              <a:t>                                                  Molly Lou Melon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8991600" cy="48768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381922261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19800"/>
          </a:xfrm>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r>
              <a:rPr lang="en-US" sz="2800" dirty="0">
                <a:effectLst>
                  <a:outerShdw blurRad="38100" dist="38100" dir="2700000" algn="tl">
                    <a:srgbClr val="000000">
                      <a:alpha val="43137"/>
                    </a:srgbClr>
                  </a:outerShdw>
                </a:effectLst>
                <a:latin typeface="Algerian" pitchFamily="82" charset="0"/>
              </a:rPr>
              <a:t>                                     </a:t>
            </a:r>
          </a:p>
          <a:p>
            <a:pPr marL="0" indent="0">
              <a:buNone/>
            </a:pPr>
            <a:r>
              <a:rPr lang="en-US" sz="2800" dirty="0">
                <a:effectLst>
                  <a:outerShdw blurRad="38100" dist="38100" dir="2700000" algn="tl">
                    <a:srgbClr val="000000">
                      <a:alpha val="43137"/>
                    </a:srgbClr>
                  </a:outerShdw>
                </a:effectLst>
                <a:latin typeface="Algerian" pitchFamily="82" charset="0"/>
              </a:rPr>
              <a:t>                                     CREDITS</a:t>
            </a:r>
          </a:p>
          <a:p>
            <a:pPr marL="0" indent="0">
              <a:buNone/>
            </a:pPr>
            <a:endParaRPr lang="en-US" sz="2800" dirty="0">
              <a:effectLst>
                <a:outerShdw blurRad="38100" dist="38100" dir="2700000" algn="tl">
                  <a:srgbClr val="000000">
                    <a:alpha val="43137"/>
                  </a:srgbClr>
                </a:outerShdw>
              </a:effectLst>
              <a:latin typeface="Algerian" pitchFamily="82" charset="0"/>
            </a:endParaRPr>
          </a:p>
          <a:p>
            <a:r>
              <a:rPr lang="en-US" sz="2800" dirty="0">
                <a:effectLst>
                  <a:outerShdw blurRad="38100" dist="38100" dir="2700000" algn="tl">
                    <a:srgbClr val="000000">
                      <a:alpha val="43137"/>
                    </a:srgbClr>
                  </a:outerShdw>
                </a:effectLst>
                <a:latin typeface="Algerian" pitchFamily="82" charset="0"/>
              </a:rPr>
              <a:t>Abby Laverdiere as Molly Lou Melon</a:t>
            </a:r>
          </a:p>
          <a:p>
            <a:r>
              <a:rPr lang="en-US" sz="2800" dirty="0">
                <a:effectLst>
                  <a:outerShdw blurRad="38100" dist="38100" dir="2700000" algn="tl">
                    <a:srgbClr val="000000">
                      <a:alpha val="43137"/>
                    </a:srgbClr>
                  </a:outerShdw>
                </a:effectLst>
                <a:latin typeface="Algerian" pitchFamily="82" charset="0"/>
              </a:rPr>
              <a:t>Jake Laverdiere as Ronald Durkin</a:t>
            </a:r>
          </a:p>
          <a:p>
            <a:r>
              <a:rPr lang="en-US" sz="2800" dirty="0">
                <a:effectLst>
                  <a:outerShdw blurRad="38100" dist="38100" dir="2700000" algn="tl">
                    <a:srgbClr val="000000">
                      <a:alpha val="43137"/>
                    </a:srgbClr>
                  </a:outerShdw>
                </a:effectLst>
                <a:latin typeface="Algerian" pitchFamily="82" charset="0"/>
              </a:rPr>
              <a:t>Grandma Roy as Grandma</a:t>
            </a:r>
          </a:p>
          <a:p>
            <a:r>
              <a:rPr lang="en-US" sz="2800" dirty="0">
                <a:effectLst>
                  <a:outerShdw blurRad="38100" dist="38100" dir="2700000" algn="tl">
                    <a:srgbClr val="000000">
                      <a:alpha val="43137"/>
                    </a:srgbClr>
                  </a:outerShdw>
                </a:effectLst>
                <a:latin typeface="Algerian" pitchFamily="82" charset="0"/>
              </a:rPr>
              <a:t>Sandra Laverdiere as Narrator</a:t>
            </a:r>
          </a:p>
          <a:p>
            <a:r>
              <a:rPr lang="en-US" sz="2800" dirty="0">
                <a:effectLst>
                  <a:outerShdw blurRad="38100" dist="38100" dir="2700000" algn="tl">
                    <a:srgbClr val="000000">
                      <a:alpha val="43137"/>
                    </a:srgbClr>
                  </a:outerShdw>
                </a:effectLst>
                <a:latin typeface="Algerian" pitchFamily="82" charset="0"/>
              </a:rPr>
              <a:t>Original book written by Patty Lovell and illustrated by David Catrow</a:t>
            </a:r>
          </a:p>
        </p:txBody>
      </p:sp>
    </p:spTree>
    <p:extLst>
      <p:ext uri="{BB962C8B-B14F-4D97-AF65-F5344CB8AC3E}">
        <p14:creationId xmlns:p14="http://schemas.microsoft.com/office/powerpoint/2010/main" val="1568955998"/>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0BA2C2-73F9-4824-ABAE-5C9DA35FEBFF}"/>
              </a:ext>
            </a:extLst>
          </p:cNvPr>
          <p:cNvSpPr txBox="1"/>
          <p:nvPr/>
        </p:nvSpPr>
        <p:spPr>
          <a:xfrm>
            <a:off x="609600" y="990600"/>
            <a:ext cx="8229600" cy="457200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Paul V. Sherlock Center on Disabilities / RI College</a:t>
            </a:r>
          </a:p>
          <a:p>
            <a:r>
              <a:rPr lang="en-US" sz="2400" dirty="0">
                <a:latin typeface="Arial" panose="020B0604020202020204" pitchFamily="34" charset="0"/>
                <a:cs typeface="Arial" panose="020B0604020202020204" pitchFamily="34" charset="0"/>
              </a:rPr>
              <a:t>600 Mt. Pleasant Avenue, Providence RI 02908</a:t>
            </a:r>
          </a:p>
          <a:p>
            <a:r>
              <a:rPr lang="en-US" sz="2400" dirty="0">
                <a:latin typeface="Arial" panose="020B0604020202020204" pitchFamily="34" charset="0"/>
                <a:cs typeface="Arial" panose="020B0604020202020204" pitchFamily="34" charset="0"/>
              </a:rPr>
              <a:t>www.sherlockcenter.org</a:t>
            </a:r>
          </a:p>
          <a:p>
            <a:endParaRPr lang="en-US" dirty="0"/>
          </a:p>
        </p:txBody>
      </p:sp>
    </p:spTree>
    <p:extLst>
      <p:ext uri="{BB962C8B-B14F-4D97-AF65-F5344CB8AC3E}">
        <p14:creationId xmlns:p14="http://schemas.microsoft.com/office/powerpoint/2010/main" val="247819132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5867400"/>
            <a:ext cx="7010400" cy="990600"/>
          </a:xfrm>
        </p:spPr>
        <p:txBody>
          <a:bodyPr>
            <a:noAutofit/>
          </a:bodyPr>
          <a:lstStyle/>
          <a:p>
            <a:pPr marL="0" indent="0">
              <a:buNone/>
            </a:pPr>
            <a:r>
              <a:rPr lang="en-US" sz="2600" dirty="0"/>
              <a:t>She doesn’t mind.  Her grandma said, “Walk as proudly as you can.  Everyone will look up to you.”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
            <a:ext cx="8763000" cy="5562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17" y="5867400"/>
            <a:ext cx="1201783" cy="9144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039394"/>
            <a:ext cx="609600" cy="609600"/>
          </a:xfrm>
          <a:prstGeom prst="rect">
            <a:avLst/>
          </a:prstGeom>
        </p:spPr>
      </p:pic>
    </p:spTree>
    <p:extLst>
      <p:ext uri="{BB962C8B-B14F-4D97-AF65-F5344CB8AC3E}">
        <p14:creationId xmlns:p14="http://schemas.microsoft.com/office/powerpoint/2010/main" val="1066814787"/>
      </p:ext>
    </p:extLst>
  </p:cSld>
  <p:clrMapOvr>
    <a:masterClrMapping/>
  </p:clrMapOvr>
  <mc:AlternateContent xmlns:mc="http://schemas.openxmlformats.org/markup-compatibility/2006" xmlns:p14="http://schemas.microsoft.com/office/powerpoint/2010/main">
    <mc:Choice Requires="p14">
      <p:transition spd="slow" p14:dur="3400" advClick="0" advTm="7000">
        <p14:reveal/>
        <p:sndAc>
          <p:endSnd/>
        </p:sndAc>
      </p:transition>
    </mc:Choice>
    <mc:Fallback xmlns="">
      <p:transition spd="slow" advClick="0" advTm="7000">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6248400"/>
            <a:ext cx="6629400" cy="533400"/>
          </a:xfrm>
        </p:spPr>
        <p:txBody>
          <a:bodyPr>
            <a:normAutofit lnSpcReduction="10000"/>
          </a:bodyPr>
          <a:lstStyle/>
          <a:p>
            <a:pPr marL="0" indent="0" algn="ctr">
              <a:buNone/>
            </a:pPr>
            <a:r>
              <a:rPr lang="en-US" dirty="0"/>
              <a:t>So she did!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26274"/>
            <a:ext cx="8686800" cy="596972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1737786392"/>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65223"/>
            <a:ext cx="8229600" cy="990600"/>
          </a:xfrm>
        </p:spPr>
        <p:txBody>
          <a:bodyPr>
            <a:normAutofit/>
          </a:bodyPr>
          <a:lstStyle/>
          <a:p>
            <a:pPr marL="0" indent="0" algn="ctr">
              <a:buNone/>
            </a:pPr>
            <a:r>
              <a:rPr lang="en-US" sz="2700" dirty="0"/>
              <a:t>One day, Molly Lou Melon said, “Grandma, my buck teeth stick out so far.  I can stack pennies on them.”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7150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166" y="6096000"/>
            <a:ext cx="609600" cy="609600"/>
          </a:xfrm>
          <a:prstGeom prst="rect">
            <a:avLst/>
          </a:prstGeom>
        </p:spPr>
      </p:pic>
    </p:spTree>
    <p:extLst>
      <p:ext uri="{BB962C8B-B14F-4D97-AF65-F5344CB8AC3E}">
        <p14:creationId xmlns:p14="http://schemas.microsoft.com/office/powerpoint/2010/main" val="130752919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905500"/>
            <a:ext cx="5334000" cy="838200"/>
          </a:xfrm>
        </p:spPr>
        <p:txBody>
          <a:bodyPr>
            <a:normAutofit fontScale="92500" lnSpcReduction="20000"/>
          </a:bodyPr>
          <a:lstStyle/>
          <a:p>
            <a:pPr marL="0" indent="0" algn="ctr">
              <a:buNone/>
            </a:pPr>
            <a:r>
              <a:rPr lang="en-US" dirty="0"/>
              <a:t>Grandma said, “Smile big!  Everyone will smile with you.”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28600"/>
            <a:ext cx="8686800" cy="5562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867400"/>
            <a:ext cx="1676400" cy="9144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3252029995"/>
      </p:ext>
    </p:extLst>
  </p:cSld>
  <p:clrMapOvr>
    <a:masterClrMapping/>
  </p:clrMapOvr>
  <mc:AlternateContent xmlns:mc="http://schemas.openxmlformats.org/markup-compatibility/2006" xmlns:p14="http://schemas.microsoft.com/office/powerpoint/2010/main">
    <mc:Choice Requires="p14">
      <p:transition spd="slow" p14:dur="3400" advClick="0" advTm="9000">
        <p14:reveal/>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6113417"/>
            <a:ext cx="7543800" cy="609600"/>
          </a:xfrm>
        </p:spPr>
        <p:txBody>
          <a:bodyPr>
            <a:normAutofit/>
          </a:bodyPr>
          <a:lstStyle/>
          <a:p>
            <a:pPr marL="0" indent="0" algn="ctr">
              <a:buNone/>
            </a:pPr>
            <a:r>
              <a:rPr lang="en-US" dirty="0"/>
              <a:t>So she did!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8674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377" y="6172200"/>
            <a:ext cx="609600" cy="609600"/>
          </a:xfrm>
          <a:prstGeom prst="rect">
            <a:avLst/>
          </a:prstGeom>
        </p:spPr>
      </p:pic>
    </p:spTree>
    <p:extLst>
      <p:ext uri="{BB962C8B-B14F-4D97-AF65-F5344CB8AC3E}">
        <p14:creationId xmlns:p14="http://schemas.microsoft.com/office/powerpoint/2010/main" val="52946100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5982789"/>
            <a:ext cx="6019800" cy="838200"/>
          </a:xfrm>
        </p:spPr>
        <p:txBody>
          <a:bodyPr>
            <a:normAutofit fontScale="92500" lnSpcReduction="20000"/>
          </a:bodyPr>
          <a:lstStyle/>
          <a:p>
            <a:pPr marL="0" indent="0" algn="ctr">
              <a:buNone/>
            </a:pPr>
            <a:r>
              <a:rPr lang="en-US" dirty="0"/>
              <a:t>Then, Molly Lou Melon said, “Grandma, I sound like a bullfrog.”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8839200" cy="57912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813397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654</Words>
  <Application>Microsoft Office PowerPoint</Application>
  <PresentationFormat>On-screen Show (4:3)</PresentationFormat>
  <Paragraphs>65</Paragraphs>
  <Slides>38</Slides>
  <Notes>7</Notes>
  <HiddenSlides>0</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Algerian</vt:lpstr>
      <vt:lpstr>Arial</vt:lpstr>
      <vt:lpstr>Bradley Hand ITC</vt:lpstr>
      <vt:lpstr>Calibri</vt:lpstr>
      <vt:lpstr>Office Theme</vt:lpstr>
      <vt:lpstr>STAND TALL,  MOLLY LOU MELON</vt:lpstr>
      <vt:lpstr>Adapted from the original book, Stand Tall Molly Lou Melon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 TALL,  MOLLY LOU MELLON</dc:title>
  <dc:creator>Sandy</dc:creator>
  <cp:lastModifiedBy>Hollands, Vanessa</cp:lastModifiedBy>
  <cp:revision>120</cp:revision>
  <dcterms:created xsi:type="dcterms:W3CDTF">2012-11-29T00:20:54Z</dcterms:created>
  <dcterms:modified xsi:type="dcterms:W3CDTF">2024-01-16T16:00:31Z</dcterms:modified>
</cp:coreProperties>
</file>