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304" r:id="rId3"/>
    <p:sldId id="306" r:id="rId4"/>
    <p:sldId id="296" r:id="rId5"/>
    <p:sldId id="298" r:id="rId6"/>
    <p:sldId id="300" r:id="rId7"/>
    <p:sldId id="301" r:id="rId8"/>
    <p:sldId id="299" r:id="rId9"/>
    <p:sldId id="302" r:id="rId10"/>
    <p:sldId id="297" r:id="rId11"/>
    <p:sldId id="303" r:id="rId12"/>
    <p:sldId id="295" r:id="rId13"/>
    <p:sldId id="32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B1AE4-3404-402B-9ABE-A08310E4D358}" v="1" dt="2025-01-27T22:34:09.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6" autoAdjust="0"/>
    <p:restoredTop sz="85584" autoAdjust="0"/>
  </p:normalViewPr>
  <p:slideViewPr>
    <p:cSldViewPr snapToGrid="0">
      <p:cViewPr varScale="1">
        <p:scale>
          <a:sx n="68" d="100"/>
          <a:sy n="68" d="100"/>
        </p:scale>
        <p:origin x="183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l, Susan J." userId="2c821428-c0b3-4824-bf4c-29612adf207f" providerId="ADAL" clId="{7AFB1AE4-3404-402B-9ABE-A08310E4D358}"/>
    <pc:docChg chg="addSld delSld modSld sldOrd">
      <pc:chgData name="Dell, Susan J." userId="2c821428-c0b3-4824-bf4c-29612adf207f" providerId="ADAL" clId="{7AFB1AE4-3404-402B-9ABE-A08310E4D358}" dt="2025-01-27T22:34:17.471" v="3" actId="47"/>
      <pc:docMkLst>
        <pc:docMk/>
      </pc:docMkLst>
      <pc:sldChg chg="del ord">
        <pc:chgData name="Dell, Susan J." userId="2c821428-c0b3-4824-bf4c-29612adf207f" providerId="ADAL" clId="{7AFB1AE4-3404-402B-9ABE-A08310E4D358}" dt="2025-01-27T22:34:17.471" v="3" actId="47"/>
        <pc:sldMkLst>
          <pc:docMk/>
          <pc:sldMk cId="1336657627" sldId="277"/>
        </pc:sldMkLst>
      </pc:sldChg>
      <pc:sldChg chg="add">
        <pc:chgData name="Dell, Susan J." userId="2c821428-c0b3-4824-bf4c-29612adf207f" providerId="ADAL" clId="{7AFB1AE4-3404-402B-9ABE-A08310E4D358}" dt="2025-01-27T22:34:09.617" v="2"/>
        <pc:sldMkLst>
          <pc:docMk/>
          <pc:sldMk cId="2349956907" sldId="3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5EAC0-2AB8-46EA-A03E-3CA5789B51C8}" type="datetimeFigureOut">
              <a:rPr lang="en-US" smtClean="0"/>
              <a:t>1/27/2025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5F27C-9727-4B8A-A964-ABB016A7C678}" type="slidenum">
              <a:rPr lang="en-US" smtClean="0"/>
              <a:t>‹#›</a:t>
            </a:fld>
            <a:endParaRPr lang="en-US"/>
          </a:p>
        </p:txBody>
      </p:sp>
    </p:spTree>
    <p:extLst>
      <p:ext uri="{BB962C8B-B14F-4D97-AF65-F5344CB8AC3E}">
        <p14:creationId xmlns:p14="http://schemas.microsoft.com/office/powerpoint/2010/main" val="292773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Rebecca </a:t>
            </a:r>
            <a:r>
              <a:rPr lang="en-US"/>
              <a:t>Dopp</a:t>
            </a:r>
            <a:endParaRPr lang="en-US" dirty="0"/>
          </a:p>
        </p:txBody>
      </p:sp>
      <p:sp>
        <p:nvSpPr>
          <p:cNvPr id="4" name="Slide Number Placeholder 3"/>
          <p:cNvSpPr>
            <a:spLocks noGrp="1"/>
          </p:cNvSpPr>
          <p:nvPr>
            <p:ph type="sldNum" sz="quarter" idx="5"/>
          </p:nvPr>
        </p:nvSpPr>
        <p:spPr/>
        <p:txBody>
          <a:bodyPr/>
          <a:lstStyle/>
          <a:p>
            <a:fld id="{6875F27C-9727-4B8A-A964-ABB016A7C678}" type="slidenum">
              <a:rPr lang="en-US" smtClean="0"/>
              <a:t>1</a:t>
            </a:fld>
            <a:endParaRPr lang="en-US"/>
          </a:p>
        </p:txBody>
      </p:sp>
    </p:spTree>
    <p:extLst>
      <p:ext uri="{BB962C8B-B14F-4D97-AF65-F5344CB8AC3E}">
        <p14:creationId xmlns:p14="http://schemas.microsoft.com/office/powerpoint/2010/main" val="344991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1836, Mary Lyon opened</a:t>
            </a:r>
            <a:r>
              <a:rPr lang="en-US" baseline="0" dirty="0"/>
              <a:t> Mount Holyoke College.</a:t>
            </a:r>
          </a:p>
          <a:p>
            <a:r>
              <a:rPr lang="en-US" baseline="0" dirty="0"/>
              <a:t>It was the first women’s college in America. </a:t>
            </a:r>
          </a:p>
        </p:txBody>
      </p:sp>
      <p:sp>
        <p:nvSpPr>
          <p:cNvPr id="4" name="Slide Number Placeholder 3"/>
          <p:cNvSpPr>
            <a:spLocks noGrp="1"/>
          </p:cNvSpPr>
          <p:nvPr>
            <p:ph type="sldNum" sz="quarter" idx="5"/>
          </p:nvPr>
        </p:nvSpPr>
        <p:spPr/>
        <p:txBody>
          <a:bodyPr/>
          <a:lstStyle/>
          <a:p>
            <a:fld id="{B377081C-7D50-41D5-AE6E-B220DA46935B}" type="slidenum">
              <a:rPr lang="en-US" smtClean="0"/>
              <a:t>10</a:t>
            </a:fld>
            <a:endParaRPr lang="en-US"/>
          </a:p>
        </p:txBody>
      </p:sp>
    </p:spTree>
    <p:extLst>
      <p:ext uri="{BB962C8B-B14F-4D97-AF65-F5344CB8AC3E}">
        <p14:creationId xmlns:p14="http://schemas.microsoft.com/office/powerpoint/2010/main" val="1517065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0E34B-980C-3035-DE20-6972CE96E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45FE3-0722-7F34-757F-EDF2CDC36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126BA-4766-FEF3-F442-DDB877FC5C4F}"/>
              </a:ext>
            </a:extLst>
          </p:cNvPr>
          <p:cNvSpPr>
            <a:spLocks noGrp="1"/>
          </p:cNvSpPr>
          <p:nvPr>
            <p:ph type="body" idx="1"/>
          </p:nvPr>
        </p:nvSpPr>
        <p:spPr/>
        <p:txBody>
          <a:bodyPr/>
          <a:lstStyle/>
          <a:p>
            <a:r>
              <a:rPr lang="en-US" dirty="0"/>
              <a:t>Every year on the 3</a:t>
            </a:r>
            <a:r>
              <a:rPr lang="en-US" baseline="30000" dirty="0"/>
              <a:t>rd</a:t>
            </a:r>
            <a:r>
              <a:rPr lang="en-US" dirty="0"/>
              <a:t> Monday</a:t>
            </a:r>
            <a:r>
              <a:rPr lang="en-US" baseline="0" dirty="0"/>
              <a:t> in April, the Boston Marathon occurs.</a:t>
            </a:r>
          </a:p>
          <a:p>
            <a:r>
              <a:rPr lang="en-US" baseline="0" dirty="0"/>
              <a:t>Around 30,000 people run the marathon every year. </a:t>
            </a:r>
            <a:endParaRPr lang="en-US" dirty="0"/>
          </a:p>
        </p:txBody>
      </p:sp>
      <p:sp>
        <p:nvSpPr>
          <p:cNvPr id="4" name="Slide Number Placeholder 3">
            <a:extLst>
              <a:ext uri="{FF2B5EF4-FFF2-40B4-BE49-F238E27FC236}">
                <a16:creationId xmlns:a16="http://schemas.microsoft.com/office/drawing/2014/main" id="{46C6DD46-2764-FC5D-DCBE-6A0EC7385D60}"/>
              </a:ext>
            </a:extLst>
          </p:cNvPr>
          <p:cNvSpPr>
            <a:spLocks noGrp="1"/>
          </p:cNvSpPr>
          <p:nvPr>
            <p:ph type="sldNum" sz="quarter" idx="5"/>
          </p:nvPr>
        </p:nvSpPr>
        <p:spPr/>
        <p:txBody>
          <a:bodyPr/>
          <a:lstStyle/>
          <a:p>
            <a:fld id="{B377081C-7D50-41D5-AE6E-B220DA46935B}" type="slidenum">
              <a:rPr lang="en-US" smtClean="0"/>
              <a:t>11</a:t>
            </a:fld>
            <a:endParaRPr lang="en-US"/>
          </a:p>
        </p:txBody>
      </p:sp>
    </p:spTree>
    <p:extLst>
      <p:ext uri="{BB962C8B-B14F-4D97-AF65-F5344CB8AC3E}">
        <p14:creationId xmlns:p14="http://schemas.microsoft.com/office/powerpoint/2010/main" val="136092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a:t>
            </a:r>
          </a:p>
        </p:txBody>
      </p:sp>
      <p:sp>
        <p:nvSpPr>
          <p:cNvPr id="4" name="Slide Number Placeholder 3"/>
          <p:cNvSpPr>
            <a:spLocks noGrp="1"/>
          </p:cNvSpPr>
          <p:nvPr>
            <p:ph type="sldNum" sz="quarter" idx="5"/>
          </p:nvPr>
        </p:nvSpPr>
        <p:spPr/>
        <p:txBody>
          <a:bodyPr/>
          <a:lstStyle/>
          <a:p>
            <a:fld id="{B377081C-7D50-41D5-AE6E-B220DA46935B}" type="slidenum">
              <a:rPr lang="en-US" smtClean="0"/>
              <a:t>12</a:t>
            </a:fld>
            <a:endParaRPr lang="en-US"/>
          </a:p>
        </p:txBody>
      </p:sp>
    </p:spTree>
    <p:extLst>
      <p:ext uri="{BB962C8B-B14F-4D97-AF65-F5344CB8AC3E}">
        <p14:creationId xmlns:p14="http://schemas.microsoft.com/office/powerpoint/2010/main" val="151706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CECE2-95FB-F640-5FB4-862FE7FBF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52687-DC2F-4452-39D4-3B7EE5A0A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A02EC-C6DD-1928-3E48-225C63F4282B}"/>
              </a:ext>
            </a:extLst>
          </p:cNvPr>
          <p:cNvSpPr>
            <a:spLocks noGrp="1"/>
          </p:cNvSpPr>
          <p:nvPr>
            <p:ph type="body" idx="1"/>
          </p:nvPr>
        </p:nvSpPr>
        <p:spPr/>
        <p:txBody>
          <a:bodyPr/>
          <a:lstStyle/>
          <a:p>
            <a:r>
              <a:rPr lang="en-US" dirty="0"/>
              <a:t>In 1630, the first church was established in Boston. </a:t>
            </a:r>
          </a:p>
          <a:p>
            <a:r>
              <a:rPr lang="en-US" dirty="0"/>
              <a:t>It</a:t>
            </a:r>
            <a:r>
              <a:rPr lang="en-US" baseline="0" dirty="0"/>
              <a:t> was founded by John Winthrop and the Puritan settlers. </a:t>
            </a:r>
            <a:endParaRPr lang="en-US" dirty="0"/>
          </a:p>
        </p:txBody>
      </p:sp>
      <p:sp>
        <p:nvSpPr>
          <p:cNvPr id="4" name="Slide Number Placeholder 3">
            <a:extLst>
              <a:ext uri="{FF2B5EF4-FFF2-40B4-BE49-F238E27FC236}">
                <a16:creationId xmlns:a16="http://schemas.microsoft.com/office/drawing/2014/main" id="{EE95D980-9F2A-0563-C240-2F39BA27BFCF}"/>
              </a:ext>
            </a:extLst>
          </p:cNvPr>
          <p:cNvSpPr>
            <a:spLocks noGrp="1"/>
          </p:cNvSpPr>
          <p:nvPr>
            <p:ph type="sldNum" sz="quarter" idx="5"/>
          </p:nvPr>
        </p:nvSpPr>
        <p:spPr/>
        <p:txBody>
          <a:bodyPr/>
          <a:lstStyle/>
          <a:p>
            <a:fld id="{B377081C-7D50-41D5-AE6E-B220DA46935B}" type="slidenum">
              <a:rPr lang="en-US" smtClean="0"/>
              <a:t>2</a:t>
            </a:fld>
            <a:endParaRPr lang="en-US"/>
          </a:p>
        </p:txBody>
      </p:sp>
    </p:spTree>
    <p:extLst>
      <p:ext uri="{BB962C8B-B14F-4D97-AF65-F5344CB8AC3E}">
        <p14:creationId xmlns:p14="http://schemas.microsoft.com/office/powerpoint/2010/main" val="266815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A369A-012D-B162-EA0B-EE6C83930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FE727-E4CF-4976-CA6E-1351B29F6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537559-658A-7BA5-F607-67C26C091890}"/>
              </a:ext>
            </a:extLst>
          </p:cNvPr>
          <p:cNvSpPr>
            <a:spLocks noGrp="1"/>
          </p:cNvSpPr>
          <p:nvPr>
            <p:ph type="body" idx="1"/>
          </p:nvPr>
        </p:nvSpPr>
        <p:spPr/>
        <p:txBody>
          <a:bodyPr/>
          <a:lstStyle/>
          <a:p>
            <a:r>
              <a:rPr lang="en-US" dirty="0"/>
              <a:t>In</a:t>
            </a:r>
            <a:r>
              <a:rPr lang="en-US" baseline="0" dirty="0"/>
              <a:t> 1620, the Mayflower landed in Massachusetts.</a:t>
            </a:r>
          </a:p>
          <a:p>
            <a:r>
              <a:rPr lang="en-US" baseline="0" dirty="0"/>
              <a:t>The Mayflower was a boat that travelled from England. </a:t>
            </a:r>
            <a:endParaRPr lang="en-US" dirty="0"/>
          </a:p>
        </p:txBody>
      </p:sp>
      <p:sp>
        <p:nvSpPr>
          <p:cNvPr id="4" name="Slide Number Placeholder 3">
            <a:extLst>
              <a:ext uri="{FF2B5EF4-FFF2-40B4-BE49-F238E27FC236}">
                <a16:creationId xmlns:a16="http://schemas.microsoft.com/office/drawing/2014/main" id="{A89D0EA4-4012-8052-098A-0C0BBBBF8856}"/>
              </a:ext>
            </a:extLst>
          </p:cNvPr>
          <p:cNvSpPr>
            <a:spLocks noGrp="1"/>
          </p:cNvSpPr>
          <p:nvPr>
            <p:ph type="sldNum" sz="quarter" idx="5"/>
          </p:nvPr>
        </p:nvSpPr>
        <p:spPr/>
        <p:txBody>
          <a:bodyPr/>
          <a:lstStyle/>
          <a:p>
            <a:fld id="{B377081C-7D50-41D5-AE6E-B220DA46935B}" type="slidenum">
              <a:rPr lang="en-US" smtClean="0"/>
              <a:t>3</a:t>
            </a:fld>
            <a:endParaRPr lang="en-US"/>
          </a:p>
        </p:txBody>
      </p:sp>
    </p:spTree>
    <p:extLst>
      <p:ext uri="{BB962C8B-B14F-4D97-AF65-F5344CB8AC3E}">
        <p14:creationId xmlns:p14="http://schemas.microsoft.com/office/powerpoint/2010/main" val="186995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1631, there was the first public Thanksgiving.</a:t>
            </a:r>
          </a:p>
          <a:p>
            <a:r>
              <a:rPr lang="en-US" baseline="0" dirty="0"/>
              <a:t>It was held in the Massachusetts Bay Colony. </a:t>
            </a:r>
            <a:endParaRPr lang="en-US" dirty="0"/>
          </a:p>
        </p:txBody>
      </p:sp>
      <p:sp>
        <p:nvSpPr>
          <p:cNvPr id="4" name="Slide Number Placeholder 3"/>
          <p:cNvSpPr>
            <a:spLocks noGrp="1"/>
          </p:cNvSpPr>
          <p:nvPr>
            <p:ph type="sldNum" sz="quarter" idx="5"/>
          </p:nvPr>
        </p:nvSpPr>
        <p:spPr/>
        <p:txBody>
          <a:bodyPr/>
          <a:lstStyle/>
          <a:p>
            <a:fld id="{B377081C-7D50-41D5-AE6E-B220DA46935B}" type="slidenum">
              <a:rPr lang="en-US" smtClean="0"/>
              <a:t>4</a:t>
            </a:fld>
            <a:endParaRPr lang="en-US"/>
          </a:p>
        </p:txBody>
      </p:sp>
    </p:spTree>
    <p:extLst>
      <p:ext uri="{BB962C8B-B14F-4D97-AF65-F5344CB8AC3E}">
        <p14:creationId xmlns:p14="http://schemas.microsoft.com/office/powerpoint/2010/main" val="151706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60490-411C-5480-2833-E91628975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702C5-C3FC-A876-26DF-FFB89F3F7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2B15AC-2356-C077-675B-38FB671C1C89}"/>
              </a:ext>
            </a:extLst>
          </p:cNvPr>
          <p:cNvSpPr>
            <a:spLocks noGrp="1"/>
          </p:cNvSpPr>
          <p:nvPr>
            <p:ph type="body" idx="1"/>
          </p:nvPr>
        </p:nvSpPr>
        <p:spPr/>
        <p:txBody>
          <a:bodyPr/>
          <a:lstStyle/>
          <a:p>
            <a:r>
              <a:rPr lang="en-US" dirty="0"/>
              <a:t>On December 13</a:t>
            </a:r>
            <a:r>
              <a:rPr lang="en-US" baseline="30000" dirty="0"/>
              <a:t>th</a:t>
            </a:r>
            <a:r>
              <a:rPr lang="en-US" baseline="0" dirty="0"/>
              <a:t>, 1773, protesters held the Boston Tea Party.</a:t>
            </a:r>
          </a:p>
          <a:p>
            <a:r>
              <a:rPr lang="en-US" baseline="0" dirty="0"/>
              <a:t>They threw tea into Boston Harbor.</a:t>
            </a:r>
            <a:endParaRPr lang="en-US" dirty="0"/>
          </a:p>
        </p:txBody>
      </p:sp>
      <p:sp>
        <p:nvSpPr>
          <p:cNvPr id="4" name="Slide Number Placeholder 3">
            <a:extLst>
              <a:ext uri="{FF2B5EF4-FFF2-40B4-BE49-F238E27FC236}">
                <a16:creationId xmlns:a16="http://schemas.microsoft.com/office/drawing/2014/main" id="{1CFF25E5-A78A-666D-1FAF-73BF270F4F4F}"/>
              </a:ext>
            </a:extLst>
          </p:cNvPr>
          <p:cNvSpPr>
            <a:spLocks noGrp="1"/>
          </p:cNvSpPr>
          <p:nvPr>
            <p:ph type="sldNum" sz="quarter" idx="5"/>
          </p:nvPr>
        </p:nvSpPr>
        <p:spPr/>
        <p:txBody>
          <a:bodyPr/>
          <a:lstStyle/>
          <a:p>
            <a:fld id="{B377081C-7D50-41D5-AE6E-B220DA46935B}" type="slidenum">
              <a:rPr lang="en-US" smtClean="0"/>
              <a:t>5</a:t>
            </a:fld>
            <a:endParaRPr lang="en-US"/>
          </a:p>
        </p:txBody>
      </p:sp>
    </p:spTree>
    <p:extLst>
      <p:ext uri="{BB962C8B-B14F-4D97-AF65-F5344CB8AC3E}">
        <p14:creationId xmlns:p14="http://schemas.microsoft.com/office/powerpoint/2010/main" val="4034230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35493-E990-23A6-504A-FAF57EF839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C8FCC-2F0F-C171-8345-CFDE9FCFA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E7EBB8-4E11-9412-EB34-8E7D5EFC1E1C}"/>
              </a:ext>
            </a:extLst>
          </p:cNvPr>
          <p:cNvSpPr>
            <a:spLocks noGrp="1"/>
          </p:cNvSpPr>
          <p:nvPr>
            <p:ph type="body" idx="1"/>
          </p:nvPr>
        </p:nvSpPr>
        <p:spPr/>
        <p:txBody>
          <a:bodyPr/>
          <a:lstStyle/>
          <a:p>
            <a:r>
              <a:rPr lang="en-US" dirty="0"/>
              <a:t>On April</a:t>
            </a:r>
            <a:r>
              <a:rPr lang="en-US" baseline="0" dirty="0"/>
              <a:t> 19</a:t>
            </a:r>
            <a:r>
              <a:rPr lang="en-US" baseline="30000" dirty="0"/>
              <a:t>th</a:t>
            </a:r>
            <a:r>
              <a:rPr lang="en-US" baseline="0" dirty="0"/>
              <a:t>, 1775, the Revolutionary War began at Lexington and Concord. </a:t>
            </a:r>
          </a:p>
          <a:p>
            <a:r>
              <a:rPr lang="en-US" baseline="0" dirty="0"/>
              <a:t>The war lasted for 8 years. </a:t>
            </a:r>
            <a:endParaRPr lang="en-US" dirty="0"/>
          </a:p>
        </p:txBody>
      </p:sp>
      <p:sp>
        <p:nvSpPr>
          <p:cNvPr id="4" name="Slide Number Placeholder 3">
            <a:extLst>
              <a:ext uri="{FF2B5EF4-FFF2-40B4-BE49-F238E27FC236}">
                <a16:creationId xmlns:a16="http://schemas.microsoft.com/office/drawing/2014/main" id="{C26A5584-3C29-D31C-C989-950B7086C33C}"/>
              </a:ext>
            </a:extLst>
          </p:cNvPr>
          <p:cNvSpPr>
            <a:spLocks noGrp="1"/>
          </p:cNvSpPr>
          <p:nvPr>
            <p:ph type="sldNum" sz="quarter" idx="5"/>
          </p:nvPr>
        </p:nvSpPr>
        <p:spPr/>
        <p:txBody>
          <a:bodyPr/>
          <a:lstStyle/>
          <a:p>
            <a:fld id="{B377081C-7D50-41D5-AE6E-B220DA46935B}" type="slidenum">
              <a:rPr lang="en-US" smtClean="0"/>
              <a:t>6</a:t>
            </a:fld>
            <a:endParaRPr lang="en-US"/>
          </a:p>
        </p:txBody>
      </p:sp>
    </p:spTree>
    <p:extLst>
      <p:ext uri="{BB962C8B-B14F-4D97-AF65-F5344CB8AC3E}">
        <p14:creationId xmlns:p14="http://schemas.microsoft.com/office/powerpoint/2010/main" val="50069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88CD1-C37F-D859-B9FE-F72861CE32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54907-DF36-4352-0EDB-15652EDDD9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0A5F8-246F-F018-9E32-C998CEB5EB14}"/>
              </a:ext>
            </a:extLst>
          </p:cNvPr>
          <p:cNvSpPr>
            <a:spLocks noGrp="1"/>
          </p:cNvSpPr>
          <p:nvPr>
            <p:ph type="body" idx="1"/>
          </p:nvPr>
        </p:nvSpPr>
        <p:spPr/>
        <p:txBody>
          <a:bodyPr/>
          <a:lstStyle/>
          <a:p>
            <a:r>
              <a:rPr lang="en-US" dirty="0"/>
              <a:t>On February 6</a:t>
            </a:r>
            <a:r>
              <a:rPr lang="en-US" baseline="30000" dirty="0"/>
              <a:t>th</a:t>
            </a:r>
            <a:r>
              <a:rPr lang="en-US" dirty="0"/>
              <a:t>, 1788 Massachusetts became a state.</a:t>
            </a:r>
          </a:p>
          <a:p>
            <a:r>
              <a:rPr lang="en-US" dirty="0"/>
              <a:t>Massachusetts</a:t>
            </a:r>
            <a:r>
              <a:rPr lang="en-US" baseline="0" dirty="0"/>
              <a:t> was the 6</a:t>
            </a:r>
            <a:r>
              <a:rPr lang="en-US" baseline="30000" dirty="0"/>
              <a:t>th</a:t>
            </a:r>
            <a:r>
              <a:rPr lang="en-US" baseline="0" dirty="0"/>
              <a:t> state to join the union. </a:t>
            </a:r>
            <a:endParaRPr lang="en-US" dirty="0"/>
          </a:p>
        </p:txBody>
      </p:sp>
      <p:sp>
        <p:nvSpPr>
          <p:cNvPr id="4" name="Slide Number Placeholder 3">
            <a:extLst>
              <a:ext uri="{FF2B5EF4-FFF2-40B4-BE49-F238E27FC236}">
                <a16:creationId xmlns:a16="http://schemas.microsoft.com/office/drawing/2014/main" id="{FE735804-B359-00EC-4918-C634ABAC83C7}"/>
              </a:ext>
            </a:extLst>
          </p:cNvPr>
          <p:cNvSpPr>
            <a:spLocks noGrp="1"/>
          </p:cNvSpPr>
          <p:nvPr>
            <p:ph type="sldNum" sz="quarter" idx="5"/>
          </p:nvPr>
        </p:nvSpPr>
        <p:spPr/>
        <p:txBody>
          <a:bodyPr/>
          <a:lstStyle/>
          <a:p>
            <a:fld id="{B377081C-7D50-41D5-AE6E-B220DA46935B}" type="slidenum">
              <a:rPr lang="en-US" smtClean="0"/>
              <a:t>7</a:t>
            </a:fld>
            <a:endParaRPr lang="en-US"/>
          </a:p>
        </p:txBody>
      </p:sp>
    </p:spTree>
    <p:extLst>
      <p:ext uri="{BB962C8B-B14F-4D97-AF65-F5344CB8AC3E}">
        <p14:creationId xmlns:p14="http://schemas.microsoft.com/office/powerpoint/2010/main" val="1842320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3BFCF-56EF-B144-EC3C-5A97BF01B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56647-DF98-B735-79E5-6AB2084E6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F733C-281A-E9B2-343A-267B261E74E3}"/>
              </a:ext>
            </a:extLst>
          </p:cNvPr>
          <p:cNvSpPr>
            <a:spLocks noGrp="1"/>
          </p:cNvSpPr>
          <p:nvPr>
            <p:ph type="body" idx="1"/>
          </p:nvPr>
        </p:nvSpPr>
        <p:spPr/>
        <p:txBody>
          <a:bodyPr/>
          <a:lstStyle/>
          <a:p>
            <a:r>
              <a:rPr lang="en-US" dirty="0"/>
              <a:t>On March 15</a:t>
            </a:r>
            <a:r>
              <a:rPr lang="en-US" baseline="30000" dirty="0"/>
              <a:t>th</a:t>
            </a:r>
            <a:r>
              <a:rPr lang="en-US" dirty="0"/>
              <a:t>, 1829</a:t>
            </a:r>
            <a:r>
              <a:rPr lang="en-US" baseline="0" dirty="0"/>
              <a:t> Maine separated from Massachusetts. </a:t>
            </a:r>
          </a:p>
          <a:p>
            <a:r>
              <a:rPr lang="en-US" baseline="0" dirty="0"/>
              <a:t>Maine became the 23</a:t>
            </a:r>
            <a:r>
              <a:rPr lang="en-US" baseline="30000" dirty="0"/>
              <a:t>rd</a:t>
            </a:r>
            <a:r>
              <a:rPr lang="en-US" baseline="0" dirty="0"/>
              <a:t> state to join the union.</a:t>
            </a:r>
            <a:endParaRPr lang="en-US" dirty="0"/>
          </a:p>
        </p:txBody>
      </p:sp>
      <p:sp>
        <p:nvSpPr>
          <p:cNvPr id="4" name="Slide Number Placeholder 3">
            <a:extLst>
              <a:ext uri="{FF2B5EF4-FFF2-40B4-BE49-F238E27FC236}">
                <a16:creationId xmlns:a16="http://schemas.microsoft.com/office/drawing/2014/main" id="{09E9ABE9-FE68-8ED2-4EE7-6CE40AECD9AE}"/>
              </a:ext>
            </a:extLst>
          </p:cNvPr>
          <p:cNvSpPr>
            <a:spLocks noGrp="1"/>
          </p:cNvSpPr>
          <p:nvPr>
            <p:ph type="sldNum" sz="quarter" idx="5"/>
          </p:nvPr>
        </p:nvSpPr>
        <p:spPr/>
        <p:txBody>
          <a:bodyPr/>
          <a:lstStyle/>
          <a:p>
            <a:fld id="{B377081C-7D50-41D5-AE6E-B220DA46935B}" type="slidenum">
              <a:rPr lang="en-US" smtClean="0"/>
              <a:t>8</a:t>
            </a:fld>
            <a:endParaRPr lang="en-US"/>
          </a:p>
        </p:txBody>
      </p:sp>
    </p:spTree>
    <p:extLst>
      <p:ext uri="{BB962C8B-B14F-4D97-AF65-F5344CB8AC3E}">
        <p14:creationId xmlns:p14="http://schemas.microsoft.com/office/powerpoint/2010/main" val="3101902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377D7-6B0D-6E0C-9080-4CD4B741E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E0E392-7BFF-EAD7-5215-CBA6A22CC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A60C6-9070-34C6-7102-19454719F269}"/>
              </a:ext>
            </a:extLst>
          </p:cNvPr>
          <p:cNvSpPr>
            <a:spLocks noGrp="1"/>
          </p:cNvSpPr>
          <p:nvPr>
            <p:ph type="body" idx="1"/>
          </p:nvPr>
        </p:nvSpPr>
        <p:spPr/>
        <p:txBody>
          <a:bodyPr/>
          <a:lstStyle/>
          <a:p>
            <a:r>
              <a:rPr lang="en-US" dirty="0"/>
              <a:t>In 1826,</a:t>
            </a:r>
            <a:r>
              <a:rPr lang="en-US" baseline="0" dirty="0"/>
              <a:t> t</a:t>
            </a:r>
            <a:r>
              <a:rPr lang="en-US" dirty="0"/>
              <a:t>he Granite Railway became the first commercial rail in the nation.</a:t>
            </a:r>
            <a:r>
              <a:rPr lang="en-US" baseline="0" dirty="0"/>
              <a:t> </a:t>
            </a:r>
          </a:p>
          <a:p>
            <a:r>
              <a:rPr lang="en-US" baseline="0" dirty="0"/>
              <a:t>It went from Boston to Lowell, Boston to Providence, RI, and Boston to Worcester. </a:t>
            </a:r>
            <a:endParaRPr lang="en-US" dirty="0"/>
          </a:p>
        </p:txBody>
      </p:sp>
      <p:sp>
        <p:nvSpPr>
          <p:cNvPr id="4" name="Slide Number Placeholder 3">
            <a:extLst>
              <a:ext uri="{FF2B5EF4-FFF2-40B4-BE49-F238E27FC236}">
                <a16:creationId xmlns:a16="http://schemas.microsoft.com/office/drawing/2014/main" id="{684ABB3F-642C-00D2-A314-47D299F045BB}"/>
              </a:ext>
            </a:extLst>
          </p:cNvPr>
          <p:cNvSpPr>
            <a:spLocks noGrp="1"/>
          </p:cNvSpPr>
          <p:nvPr>
            <p:ph type="sldNum" sz="quarter" idx="5"/>
          </p:nvPr>
        </p:nvSpPr>
        <p:spPr/>
        <p:txBody>
          <a:bodyPr/>
          <a:lstStyle/>
          <a:p>
            <a:fld id="{B377081C-7D50-41D5-AE6E-B220DA46935B}" type="slidenum">
              <a:rPr lang="en-US" smtClean="0"/>
              <a:t>9</a:t>
            </a:fld>
            <a:endParaRPr lang="en-US"/>
          </a:p>
        </p:txBody>
      </p:sp>
    </p:spTree>
    <p:extLst>
      <p:ext uri="{BB962C8B-B14F-4D97-AF65-F5344CB8AC3E}">
        <p14:creationId xmlns:p14="http://schemas.microsoft.com/office/powerpoint/2010/main" val="85425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47D31D-1B4E-4EAA-8328-CFA8C698F88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89468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7D31D-1B4E-4EAA-8328-CFA8C698F88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7161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7D31D-1B4E-4EAA-8328-CFA8C698F88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253034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7D31D-1B4E-4EAA-8328-CFA8C698F88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270287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47D31D-1B4E-4EAA-8328-CFA8C698F88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327522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47D31D-1B4E-4EAA-8328-CFA8C698F88B}"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388048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47D31D-1B4E-4EAA-8328-CFA8C698F88B}"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358063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47D31D-1B4E-4EAA-8328-CFA8C698F88B}"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95375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7D31D-1B4E-4EAA-8328-CFA8C698F88B}"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75980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47D31D-1B4E-4EAA-8328-CFA8C698F88B}"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219172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47D31D-1B4E-4EAA-8328-CFA8C698F88B}"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70BA4-A752-4DF8-A26B-9F5A9D3ED19E}" type="slidenum">
              <a:rPr lang="en-US" smtClean="0"/>
              <a:t>‹#›</a:t>
            </a:fld>
            <a:endParaRPr lang="en-US"/>
          </a:p>
        </p:txBody>
      </p:sp>
    </p:spTree>
    <p:extLst>
      <p:ext uri="{BB962C8B-B14F-4D97-AF65-F5344CB8AC3E}">
        <p14:creationId xmlns:p14="http://schemas.microsoft.com/office/powerpoint/2010/main" val="239309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47D31D-1B4E-4EAA-8328-CFA8C698F88B}" type="datetimeFigureOut">
              <a:rPr lang="en-US" smtClean="0"/>
              <a:t>1/27/2025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C70BA4-A752-4DF8-A26B-9F5A9D3ED19E}" type="slidenum">
              <a:rPr lang="en-US" smtClean="0"/>
              <a:t>‹#›</a:t>
            </a:fld>
            <a:endParaRPr lang="en-US"/>
          </a:p>
        </p:txBody>
      </p:sp>
    </p:spTree>
    <p:extLst>
      <p:ext uri="{BB962C8B-B14F-4D97-AF65-F5344CB8AC3E}">
        <p14:creationId xmlns:p14="http://schemas.microsoft.com/office/powerpoint/2010/main" val="1602994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pixabay.com/en/massachusetts-state-map-geography-43766/"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media" Target="../media/media12.m4a"/><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audio" Target="../media/media12.m4a"/></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3.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3.wm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jp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4BCB-89DE-174F-6F2E-113BC2C525D3}"/>
              </a:ext>
            </a:extLst>
          </p:cNvPr>
          <p:cNvSpPr>
            <a:spLocks noGrp="1"/>
          </p:cNvSpPr>
          <p:nvPr>
            <p:ph type="ctrTitle"/>
          </p:nvPr>
        </p:nvSpPr>
        <p:spPr>
          <a:xfrm>
            <a:off x="685800" y="412358"/>
            <a:ext cx="7772400" cy="2161025"/>
          </a:xfrm>
        </p:spPr>
        <p:txBody>
          <a:bodyPr>
            <a:normAutofit/>
          </a:bodyPr>
          <a:lstStyle/>
          <a:p>
            <a:r>
              <a:rPr lang="en-US" dirty="0"/>
              <a:t>Important Dates/Events</a:t>
            </a:r>
            <a:br>
              <a:rPr lang="en-US" dirty="0"/>
            </a:br>
            <a:r>
              <a:rPr lang="en-US" dirty="0"/>
              <a:t>in Massachusetts</a:t>
            </a:r>
          </a:p>
        </p:txBody>
      </p:sp>
      <p:pic>
        <p:nvPicPr>
          <p:cNvPr id="5" name="Picture 4" descr="A black outline of a state&#10;&#10;Description automatically generated">
            <a:extLst>
              <a:ext uri="{FF2B5EF4-FFF2-40B4-BE49-F238E27FC236}">
                <a16:creationId xmlns:a16="http://schemas.microsoft.com/office/drawing/2014/main" id="{36D958D9-C0EF-9F5F-1131-5E21650EF45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861120">
            <a:off x="1268843" y="2315584"/>
            <a:ext cx="6295869" cy="3147935"/>
          </a:xfrm>
          <a:prstGeom prst="rect">
            <a:avLst/>
          </a:prstGeom>
        </p:spPr>
      </p:pic>
      <p:pic>
        <p:nvPicPr>
          <p:cNvPr id="3" name="Recorded Sound" descr="Important Dates and Events in Massachusetts">
            <a:hlinkClick r:id="" action="ppaction://media"/>
            <a:extLst>
              <a:ext uri="{FF2B5EF4-FFF2-40B4-BE49-F238E27FC236}">
                <a16:creationId xmlns:a16="http://schemas.microsoft.com/office/drawing/2014/main" id="{12585C83-B0DA-E8A7-F1D3-630A91AFAFC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81103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hoto of Mount Holyoke College with trees infront of it."/>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356360" y="629745"/>
            <a:ext cx="6906895" cy="5272264"/>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descr="In 1836, Mary Lyon opened Mount Holyoke College.&#10;It was the first women’s college in America.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5280" y="5902009"/>
            <a:ext cx="609600" cy="609600"/>
          </a:xfrm>
          <a:prstGeom prst="rect">
            <a:avLst/>
          </a:prstGeom>
        </p:spPr>
      </p:pic>
    </p:spTree>
    <p:extLst>
      <p:ext uri="{BB962C8B-B14F-4D97-AF65-F5344CB8AC3E}">
        <p14:creationId xmlns:p14="http://schemas.microsoft.com/office/powerpoint/2010/main" val="385266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022AF-F098-3C6F-DA62-01C742C7D2BE}"/>
            </a:ext>
          </a:extLst>
        </p:cNvPr>
        <p:cNvGrpSpPr/>
        <p:nvPr/>
      </p:nvGrpSpPr>
      <p:grpSpPr>
        <a:xfrm>
          <a:off x="0" y="0"/>
          <a:ext cx="0" cy="0"/>
          <a:chOff x="0" y="0"/>
          <a:chExt cx="0" cy="0"/>
        </a:xfrm>
      </p:grpSpPr>
      <p:pic>
        <p:nvPicPr>
          <p:cNvPr id="2" name="Recorded Sound" descr="Women running on a street in a marathon.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15235" y="9410395"/>
            <a:ext cx="785165" cy="785165"/>
          </a:xfrm>
          <a:prstGeom prst="rect">
            <a:avLst/>
          </a:prstGeom>
        </p:spPr>
      </p:pic>
      <p:pic>
        <p:nvPicPr>
          <p:cNvPr id="8194" name="Picture 2" descr="Women running on a street in a marathon.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971" y="539015"/>
            <a:ext cx="7360920" cy="490728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descr="In 1836, Mary Lyon opened Mount Holyoke College.&#10;It was the first women’s college in America. &#10;">
            <a:hlinkClick r:id="" action="ppaction://media"/>
            <a:extLst>
              <a:ext uri="{FF2B5EF4-FFF2-40B4-BE49-F238E27FC236}">
                <a16:creationId xmlns:a16="http://schemas.microsoft.com/office/drawing/2014/main" id="{1F750E90-8B9A-F43E-5FA3-E151849D6788}"/>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9467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8896" fill="hold"/>
                                        <p:tgtEl>
                                          <p:spTgt spid="2"/>
                                        </p:tgtEl>
                                      </p:cBhvr>
                                    </p:cmd>
                                  </p:childTnLst>
                                </p:cTn>
                              </p:par>
                            </p:childTnLst>
                          </p:cTn>
                        </p:par>
                      </p:childTnLst>
                    </p:cTn>
                  </p:par>
                </p:childTnLst>
              </p:cTn>
              <p:nextCondLst>
                <p:cond evt="onClick" delay="0">
                  <p:tgtEl>
                    <p:spTgt spid="2"/>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audio>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ok open to The End">
            <a:extLst>
              <a:ext uri="{FF2B5EF4-FFF2-40B4-BE49-F238E27FC236}">
                <a16:creationId xmlns:a16="http://schemas.microsoft.com/office/drawing/2014/main" id="{E6E48315-65FA-4730-881D-E385AD1A2F12}"/>
              </a:ext>
            </a:extLst>
          </p:cNvPr>
          <p:cNvPicPr>
            <a:picLocks noChangeAspect="1"/>
          </p:cNvPicPr>
          <p:nvPr/>
        </p:nvPicPr>
        <p:blipFill>
          <a:blip r:embed="rId5">
            <a:duotone>
              <a:prstClr val="black"/>
              <a:srgbClr val="FF0000">
                <a:tint val="45000"/>
                <a:satMod val="400000"/>
              </a:srgbClr>
            </a:duotone>
          </a:blip>
          <a:stretch>
            <a:fillRect/>
          </a:stretch>
        </p:blipFill>
        <p:spPr>
          <a:xfrm>
            <a:off x="1903752" y="1113348"/>
            <a:ext cx="4979510" cy="4273196"/>
          </a:xfrm>
          <a:prstGeom prst="rect">
            <a:avLst/>
          </a:prstGeom>
        </p:spPr>
      </p:pic>
      <p:pic>
        <p:nvPicPr>
          <p:cNvPr id="2" name="Recorded Sound" descr="the end">
            <a:hlinkClick r:id="" action="ppaction://media"/>
            <a:extLst>
              <a:ext uri="{FF2B5EF4-FFF2-40B4-BE49-F238E27FC236}">
                <a16:creationId xmlns:a16="http://schemas.microsoft.com/office/drawing/2014/main" id="{C507ECC0-F8A8-4CFC-BC92-AD7339A07ECD}"/>
              </a:ext>
            </a:extLst>
          </p:cNvPr>
          <p:cNvPicPr>
            <a:picLocks noChangeAspect="1"/>
          </p:cNvPicPr>
          <p:nvPr>
            <a:audioFile r:link="rId1"/>
            <p:extLst>
              <p:ext uri="{DAA4B4D4-6D71-4841-9C94-3DE7FCFB9230}">
                <p14:media xmlns:p14="http://schemas.microsoft.com/office/powerpoint/2010/main" r:embed="rId2">
                  <p14:trim st="2784"/>
                </p14:media>
              </p:ext>
            </p:extLst>
          </p:nvPr>
        </p:nvPicPr>
        <p:blipFill>
          <a:blip r:embed="rId6"/>
          <a:stretch>
            <a:fillRect/>
          </a:stretch>
        </p:blipFill>
        <p:spPr>
          <a:xfrm>
            <a:off x="8359066" y="5203783"/>
            <a:ext cx="365522" cy="365522"/>
          </a:xfrm>
          <a:prstGeom prst="rect">
            <a:avLst/>
          </a:prstGeom>
        </p:spPr>
      </p:pic>
    </p:spTree>
    <p:extLst>
      <p:ext uri="{BB962C8B-B14F-4D97-AF65-F5344CB8AC3E}">
        <p14:creationId xmlns:p14="http://schemas.microsoft.com/office/powerpoint/2010/main" val="190976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DD9E6F09-5020-92DE-E9B8-987F44F1275A}"/>
              </a:ext>
            </a:extLst>
          </p:cNvPr>
          <p:cNvSpPr txBox="1"/>
          <p:nvPr/>
        </p:nvSpPr>
        <p:spPr>
          <a:xfrm>
            <a:off x="217379" y="683667"/>
            <a:ext cx="8720747" cy="4339650"/>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Arial"/>
                <a:cs typeface="Arial"/>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 </a:t>
            </a:r>
          </a:p>
          <a:p>
            <a:endParaRPr lang="en-US" sz="2400" dirty="0">
              <a:latin typeface="Arial"/>
              <a:cs typeface="Arial"/>
            </a:endParaRPr>
          </a:p>
          <a:p>
            <a:endParaRPr lang="en-US" sz="2400" dirty="0">
              <a:latin typeface="Arial"/>
              <a:cs typeface="Arial"/>
            </a:endParaRPr>
          </a:p>
          <a:p>
            <a:r>
              <a:rPr lang="en-US" sz="2400" dirty="0">
                <a:latin typeface="Arial"/>
                <a:cs typeface="Arial"/>
              </a:rPr>
              <a:t>Paul V. Sherlock Center on Disabilities / RI College </a:t>
            </a:r>
          </a:p>
          <a:p>
            <a:r>
              <a:rPr lang="en-US" sz="2400" dirty="0">
                <a:latin typeface="Arial"/>
                <a:cs typeface="Arial"/>
              </a:rPr>
              <a:t>600 Mt. Pleasant Avenue, Providence RI 02908 </a:t>
            </a:r>
          </a:p>
          <a:p>
            <a:r>
              <a:rPr lang="en-US" sz="2400" dirty="0">
                <a:latin typeface="Arial"/>
                <a:cs typeface="Arial"/>
              </a:rPr>
              <a:t>www.sherlockcenter.org </a:t>
            </a:r>
          </a:p>
          <a:p>
            <a:endParaRPr lang="en-US" sz="1350"/>
          </a:p>
        </p:txBody>
      </p:sp>
      <p:pic>
        <p:nvPicPr>
          <p:cNvPr id="3" name="Picture 2" descr="Sherlock Center logo">
            <a:extLst>
              <a:ext uri="{FF2B5EF4-FFF2-40B4-BE49-F238E27FC236}">
                <a16:creationId xmlns:a16="http://schemas.microsoft.com/office/drawing/2014/main" id="{D7B84F12-773C-1340-85B1-AE2F531CE75A}"/>
              </a:ext>
            </a:extLst>
          </p:cNvPr>
          <p:cNvPicPr>
            <a:picLocks noChangeAspect="1"/>
          </p:cNvPicPr>
          <p:nvPr/>
        </p:nvPicPr>
        <p:blipFill>
          <a:blip r:embed="rId2"/>
          <a:stretch>
            <a:fillRect/>
          </a:stretch>
        </p:blipFill>
        <p:spPr>
          <a:xfrm>
            <a:off x="3549151" y="5030526"/>
            <a:ext cx="1528763" cy="1107281"/>
          </a:xfrm>
          <a:prstGeom prst="rect">
            <a:avLst/>
          </a:prstGeom>
          <a:ln>
            <a:noFill/>
          </a:ln>
        </p:spPr>
      </p:pic>
    </p:spTree>
    <p:extLst>
      <p:ext uri="{BB962C8B-B14F-4D97-AF65-F5344CB8AC3E}">
        <p14:creationId xmlns:p14="http://schemas.microsoft.com/office/powerpoint/2010/main" val="234995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16A3B-E96F-8949-54AB-45951735DD95}"/>
            </a:ext>
          </a:extLst>
        </p:cNvPr>
        <p:cNvGrpSpPr/>
        <p:nvPr/>
      </p:nvGrpSpPr>
      <p:grpSpPr>
        <a:xfrm>
          <a:off x="0" y="0"/>
          <a:ext cx="0" cy="0"/>
          <a:chOff x="0" y="0"/>
          <a:chExt cx="0" cy="0"/>
        </a:xfrm>
      </p:grpSpPr>
      <p:pic>
        <p:nvPicPr>
          <p:cNvPr id="2" name="Slide 4" descr="In 1630, the first church was established in Boston. &#10;It was founded by John Winthrop and the Puritan settlers.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8600" y="6001512"/>
            <a:ext cx="640080" cy="704088"/>
          </a:xfrm>
          <a:prstGeom prst="rect">
            <a:avLst/>
          </a:prstGeom>
        </p:spPr>
      </p:pic>
      <p:pic>
        <p:nvPicPr>
          <p:cNvPr id="1030" name="Picture 6" descr="A drawing of the First Church Bosto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759" y="701393"/>
            <a:ext cx="4087495" cy="530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7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E9B03-9730-A2D9-E848-743BCAC1FB9B}"/>
            </a:ext>
          </a:extLst>
        </p:cNvPr>
        <p:cNvGrpSpPr/>
        <p:nvPr/>
      </p:nvGrpSpPr>
      <p:grpSpPr>
        <a:xfrm>
          <a:off x="0" y="0"/>
          <a:ext cx="0" cy="0"/>
          <a:chOff x="0" y="0"/>
          <a:chExt cx="0" cy="0"/>
        </a:xfrm>
      </p:grpSpPr>
      <p:pic>
        <p:nvPicPr>
          <p:cNvPr id="2052" name="Picture 4" descr="A photo of a reconstructed Mayflower in the harbo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2681" y="383850"/>
            <a:ext cx="4514214" cy="6026475"/>
          </a:xfrm>
          <a:prstGeom prst="rect">
            <a:avLst/>
          </a:prstGeom>
          <a:noFill/>
          <a:extLst>
            <a:ext uri="{909E8E84-426E-40DD-AFC4-6F175D3DCCD1}">
              <a14:hiddenFill xmlns:a14="http://schemas.microsoft.com/office/drawing/2010/main">
                <a:solidFill>
                  <a:srgbClr val="FFFFFF"/>
                </a:solidFill>
              </a14:hiddenFill>
            </a:ext>
          </a:extLst>
        </p:spPr>
      </p:pic>
      <p:pic>
        <p:nvPicPr>
          <p:cNvPr id="3" name="Slide 5" descr="In 1620, the Mayflower landed in Massachusetts.&#10;The Mayflower was a boat that travelled from England.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9560" y="5943600"/>
            <a:ext cx="609600" cy="609600"/>
          </a:xfrm>
          <a:prstGeom prst="rect">
            <a:avLst/>
          </a:prstGeom>
        </p:spPr>
      </p:pic>
    </p:spTree>
    <p:extLst>
      <p:ext uri="{BB962C8B-B14F-4D97-AF65-F5344CB8AC3E}">
        <p14:creationId xmlns:p14="http://schemas.microsoft.com/office/powerpoint/2010/main" val="413703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ainting of the first Thanksgiving with people eating and praying.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0594" y="1234440"/>
            <a:ext cx="6565481" cy="4188778"/>
          </a:xfrm>
          <a:prstGeom prst="rect">
            <a:avLst/>
          </a:prstGeom>
          <a:noFill/>
          <a:extLst>
            <a:ext uri="{909E8E84-426E-40DD-AFC4-6F175D3DCCD1}">
              <a14:hiddenFill xmlns:a14="http://schemas.microsoft.com/office/drawing/2010/main">
                <a:solidFill>
                  <a:srgbClr val="FFFFFF"/>
                </a:solidFill>
              </a14:hiddenFill>
            </a:ext>
          </a:extLst>
        </p:spPr>
      </p:pic>
      <p:pic>
        <p:nvPicPr>
          <p:cNvPr id="2" name="Slide 6" descr="In 1631, there was the first public Thanksgiving.&#10;It was held in the Massachusetts Bay Colony.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480" y="5897880"/>
            <a:ext cx="609600" cy="609600"/>
          </a:xfrm>
          <a:prstGeom prst="rect">
            <a:avLst/>
          </a:prstGeom>
        </p:spPr>
      </p:pic>
    </p:spTree>
    <p:extLst>
      <p:ext uri="{BB962C8B-B14F-4D97-AF65-F5344CB8AC3E}">
        <p14:creationId xmlns:p14="http://schemas.microsoft.com/office/powerpoint/2010/main" val="327895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552DD-7721-4978-3659-4B8848C3E64E}"/>
            </a:ext>
          </a:extLst>
        </p:cNvPr>
        <p:cNvGrpSpPr/>
        <p:nvPr/>
      </p:nvGrpSpPr>
      <p:grpSpPr>
        <a:xfrm>
          <a:off x="0" y="0"/>
          <a:ext cx="0" cy="0"/>
          <a:chOff x="0" y="0"/>
          <a:chExt cx="0" cy="0"/>
        </a:xfrm>
      </p:grpSpPr>
      <p:pic>
        <p:nvPicPr>
          <p:cNvPr id="4098" name="Picture 2" descr="A photo of a boat from the Boston Tea Party Museum in the harbo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5079" y="290251"/>
            <a:ext cx="4224655" cy="6329942"/>
          </a:xfrm>
          <a:prstGeom prst="rect">
            <a:avLst/>
          </a:prstGeom>
          <a:noFill/>
          <a:extLst>
            <a:ext uri="{909E8E84-426E-40DD-AFC4-6F175D3DCCD1}">
              <a14:hiddenFill xmlns:a14="http://schemas.microsoft.com/office/drawing/2010/main">
                <a:solidFill>
                  <a:srgbClr val="FFFFFF"/>
                </a:solidFill>
              </a14:hiddenFill>
            </a:ext>
          </a:extLst>
        </p:spPr>
      </p:pic>
      <p:pic>
        <p:nvPicPr>
          <p:cNvPr id="2" name="Slide7" descr="On December 13th, 1773, protesters held the Boston Tea Party.&#10;They threw tea into Boston Harb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5760" y="5949633"/>
            <a:ext cx="609600" cy="609600"/>
          </a:xfrm>
          <a:prstGeom prst="rect">
            <a:avLst/>
          </a:prstGeom>
        </p:spPr>
      </p:pic>
    </p:spTree>
    <p:extLst>
      <p:ext uri="{BB962C8B-B14F-4D97-AF65-F5344CB8AC3E}">
        <p14:creationId xmlns:p14="http://schemas.microsoft.com/office/powerpoint/2010/main" val="246650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E4088-BF43-0528-FAA2-86A76BF998FD}"/>
            </a:ext>
          </a:extLst>
        </p:cNvPr>
        <p:cNvGrpSpPr/>
        <p:nvPr/>
      </p:nvGrpSpPr>
      <p:grpSpPr>
        <a:xfrm>
          <a:off x="0" y="0"/>
          <a:ext cx="0" cy="0"/>
          <a:chOff x="0" y="0"/>
          <a:chExt cx="0" cy="0"/>
        </a:xfrm>
      </p:grpSpPr>
      <p:pic>
        <p:nvPicPr>
          <p:cNvPr id="5122" name="Picture 2" descr="Soldiers in red coats standing in a line"/>
          <p:cNvPicPr>
            <a:picLocks noChangeAspect="1" noChangeArrowheads="1"/>
          </p:cNvPicPr>
          <p:nvPr/>
        </p:nvPicPr>
        <p:blipFill rotWithShape="1">
          <a:blip r:embed="rId5">
            <a:extLst>
              <a:ext uri="{28A0092B-C50C-407E-A947-70E740481C1C}">
                <a14:useLocalDpi xmlns:a14="http://schemas.microsoft.com/office/drawing/2010/main" val="0"/>
              </a:ext>
            </a:extLst>
          </a:blip>
          <a:srcRect l="46598"/>
          <a:stretch/>
        </p:blipFill>
        <p:spPr bwMode="auto">
          <a:xfrm>
            <a:off x="2093494" y="1840029"/>
            <a:ext cx="5431478" cy="2868201"/>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descr="On April 19th, 1775, the Revolutionary War began at Lexington and Concord. &#10;The war lasted for 8 years.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0800" y="6004560"/>
            <a:ext cx="609600" cy="609600"/>
          </a:xfrm>
          <a:prstGeom prst="rect">
            <a:avLst/>
          </a:prstGeom>
        </p:spPr>
      </p:pic>
    </p:spTree>
    <p:extLst>
      <p:ext uri="{BB962C8B-B14F-4D97-AF65-F5344CB8AC3E}">
        <p14:creationId xmlns:p14="http://schemas.microsoft.com/office/powerpoint/2010/main" val="369565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03412-28CF-0744-915F-F70C6AA496AD}"/>
            </a:ext>
          </a:extLst>
        </p:cNvPr>
        <p:cNvGrpSpPr/>
        <p:nvPr/>
      </p:nvGrpSpPr>
      <p:grpSpPr>
        <a:xfrm>
          <a:off x="0" y="0"/>
          <a:ext cx="0" cy="0"/>
          <a:chOff x="0" y="0"/>
          <a:chExt cx="0" cy="0"/>
        </a:xfrm>
      </p:grpSpPr>
      <p:pic>
        <p:nvPicPr>
          <p:cNvPr id="2" name="Recorded Sound" descr="On February 6th, 1788 Massachusetts became a state.&#10;Massachusetts was the 6th state to join the union.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3840" y="5928360"/>
            <a:ext cx="609600" cy="609600"/>
          </a:xfrm>
          <a:prstGeom prst="rect">
            <a:avLst/>
          </a:prstGeom>
        </p:spPr>
      </p:pic>
      <p:sp>
        <p:nvSpPr>
          <p:cNvPr id="4" name="AutoShape 4" descr="USA Massachusetts location map"/>
          <p:cNvSpPr>
            <a:spLocks noChangeAspect="1" noChangeArrowheads="1"/>
          </p:cNvSpPr>
          <p:nvPr/>
        </p:nvSpPr>
        <p:spPr bwMode="auto">
          <a:xfrm>
            <a:off x="307975" y="-1722438"/>
            <a:ext cx="5715000"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map of the united states with Massachusetts in RED">
            <a:extLst>
              <a:ext uri="{FF2B5EF4-FFF2-40B4-BE49-F238E27FC236}">
                <a16:creationId xmlns:a16="http://schemas.microsoft.com/office/drawing/2014/main" id="{373EEC92-D998-DDF0-37FC-3573F90F2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704" y="866274"/>
            <a:ext cx="7148592" cy="4439652"/>
          </a:xfrm>
          <a:prstGeom prst="rect">
            <a:avLst/>
          </a:prstGeom>
        </p:spPr>
      </p:pic>
    </p:spTree>
    <p:extLst>
      <p:ext uri="{BB962C8B-B14F-4D97-AF65-F5344CB8AC3E}">
        <p14:creationId xmlns:p14="http://schemas.microsoft.com/office/powerpoint/2010/main" val="233084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16775-9EB5-9F50-C4C0-2DB04C639CDB}"/>
            </a:ext>
          </a:extLst>
        </p:cNvPr>
        <p:cNvGrpSpPr/>
        <p:nvPr/>
      </p:nvGrpSpPr>
      <p:grpSpPr>
        <a:xfrm>
          <a:off x="0" y="0"/>
          <a:ext cx="0" cy="0"/>
          <a:chOff x="0" y="0"/>
          <a:chExt cx="0" cy="0"/>
        </a:xfrm>
      </p:grpSpPr>
      <p:pic>
        <p:nvPicPr>
          <p:cNvPr id="10242" name="Picture 2" descr="An old map of New England with the counties highligh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321" y="252288"/>
            <a:ext cx="4849494" cy="6360920"/>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descr="On March 15th, 1829 Maine separated from Massachusetts. &#10;Maine became the 23rd state to join the union.&#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0040" y="6003608"/>
            <a:ext cx="609600" cy="609600"/>
          </a:xfrm>
          <a:prstGeom prst="rect">
            <a:avLst/>
          </a:prstGeom>
        </p:spPr>
      </p:pic>
    </p:spTree>
    <p:extLst>
      <p:ext uri="{BB962C8B-B14F-4D97-AF65-F5344CB8AC3E}">
        <p14:creationId xmlns:p14="http://schemas.microsoft.com/office/powerpoint/2010/main" val="29733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3E2CB-7893-5AB0-3C45-1F5B97659672}"/>
            </a:ext>
          </a:extLst>
        </p:cNvPr>
        <p:cNvGrpSpPr/>
        <p:nvPr/>
      </p:nvGrpSpPr>
      <p:grpSpPr>
        <a:xfrm>
          <a:off x="0" y="0"/>
          <a:ext cx="0" cy="0"/>
          <a:chOff x="0" y="0"/>
          <a:chExt cx="0" cy="0"/>
        </a:xfrm>
      </p:grpSpPr>
      <p:pic>
        <p:nvPicPr>
          <p:cNvPr id="7170" name="Picture 2" descr="Old intersecting railway tra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015" y="822960"/>
            <a:ext cx="66040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descr="In 1826, the Granite Railway became the first commercial rail in the nation. &#10;It went from Boston to Lowell, Boston to Providence, RI, and Boston to Worcester.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800" y="6035040"/>
            <a:ext cx="609600" cy="609600"/>
          </a:xfrm>
          <a:prstGeom prst="rect">
            <a:avLst/>
          </a:prstGeom>
        </p:spPr>
      </p:pic>
    </p:spTree>
    <p:extLst>
      <p:ext uri="{BB962C8B-B14F-4D97-AF65-F5344CB8AC3E}">
        <p14:creationId xmlns:p14="http://schemas.microsoft.com/office/powerpoint/2010/main" val="26764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CB23711B323F48A64A1BDF4CAC1379" ma:contentTypeVersion="22" ma:contentTypeDescription="Create a new document." ma:contentTypeScope="" ma:versionID="060fac1cebd98fdce307f6f5398fae3b">
  <xsd:schema xmlns:xsd="http://www.w3.org/2001/XMLSchema" xmlns:xs="http://www.w3.org/2001/XMLSchema" xmlns:p="http://schemas.microsoft.com/office/2006/metadata/properties" xmlns:ns2="9c532a60-26e6-4ba8-ba66-cc12b220fc58" xmlns:ns3="9817f423-16b6-4052-95a5-c264e1f3a1cd" targetNamespace="http://schemas.microsoft.com/office/2006/metadata/properties" ma:root="true" ma:fieldsID="af68e2500de6191ddee8a5520ad5e54a" ns2:_="" ns3:_="">
    <xsd:import namespace="9c532a60-26e6-4ba8-ba66-cc12b220fc58"/>
    <xsd:import namespace="9817f423-16b6-4052-95a5-c264e1f3a1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_Flow_SignoffStatu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32a60-26e6-4ba8-ba66-cc12b220fc58"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8dc32e96-cc28-4538-9c60-648c8603838b}" ma:internalName="TaxCatchAll" ma:readOnly="false" ma:showField="CatchAllData" ma:web="9c532a60-26e6-4ba8-ba66-cc12b220fc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17f423-16b6-4052-95a5-c264e1f3a1c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_Flow_SignoffStatus" ma:index="19" nillable="true" ma:displayName="Sign-off status" ma:default="In Process" ma:format="RadioButtons" ma:hidden="true" ma:internalName="Sign_x002d_off_x0020_status" ma:readOnly="false">
      <xsd:simpleType>
        <xsd:restriction base="dms:Choice">
          <xsd:enumeration value="In Process"/>
          <xsd:enumeration value="Completed"/>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b084e1b-860c-434d-9c01-ccac0739c27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17f423-16b6-4052-95a5-c264e1f3a1cd">
      <Terms xmlns="http://schemas.microsoft.com/office/infopath/2007/PartnerControls"/>
    </lcf76f155ced4ddcb4097134ff3c332f>
    <_Flow_SignoffStatus xmlns="9817f423-16b6-4052-95a5-c264e1f3a1cd">In Process</_Flow_SignoffStatus>
    <TaxCatchAll xmlns="9c532a60-26e6-4ba8-ba66-cc12b220fc58" xsi:nil="true"/>
  </documentManagement>
</p:properties>
</file>

<file path=customXml/itemProps1.xml><?xml version="1.0" encoding="utf-8"?>
<ds:datastoreItem xmlns:ds="http://schemas.openxmlformats.org/officeDocument/2006/customXml" ds:itemID="{4025347B-96DC-448F-AEB5-654F0277E055}"/>
</file>

<file path=customXml/itemProps2.xml><?xml version="1.0" encoding="utf-8"?>
<ds:datastoreItem xmlns:ds="http://schemas.openxmlformats.org/officeDocument/2006/customXml" ds:itemID="{52EDAB8A-16EF-442E-ABA6-2DFD24EFC170}"/>
</file>

<file path=customXml/itemProps3.xml><?xml version="1.0" encoding="utf-8"?>
<ds:datastoreItem xmlns:ds="http://schemas.openxmlformats.org/officeDocument/2006/customXml" ds:itemID="{9054F2A2-3DE5-4299-A7C1-D1A59BFFBF77}"/>
</file>

<file path=docProps/app.xml><?xml version="1.0" encoding="utf-8"?>
<Properties xmlns="http://schemas.openxmlformats.org/officeDocument/2006/extended-properties" xmlns:vt="http://schemas.openxmlformats.org/officeDocument/2006/docPropsVTypes">
  <Template>Office Theme</Template>
  <TotalTime>162</TotalTime>
  <Words>318</Words>
  <Application>Microsoft Office PowerPoint</Application>
  <PresentationFormat>On-screen Show (4:3)</PresentationFormat>
  <Paragraphs>41</Paragraphs>
  <Slides>13</Slides>
  <Notes>12</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Important Dates/Events in Massachusetts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Susan J.</dc:creator>
  <cp:lastModifiedBy>Dell, Susan J.</cp:lastModifiedBy>
  <cp:revision>13</cp:revision>
  <dcterms:created xsi:type="dcterms:W3CDTF">2024-10-28T13:03:06Z</dcterms:created>
  <dcterms:modified xsi:type="dcterms:W3CDTF">2025-01-27T22:34:18Z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0x010100F6CB23711B323F48A64A1BDF4CAC1379</vt:lpwstr>
  </property>
</Properties>
</file>